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6"/>
  </p:notesMasterIdLst>
  <p:handoutMasterIdLst>
    <p:handoutMasterId r:id="rId47"/>
  </p:handoutMasterIdLst>
  <p:sldIdLst>
    <p:sldId id="354" r:id="rId2"/>
    <p:sldId id="383" r:id="rId3"/>
    <p:sldId id="562" r:id="rId4"/>
    <p:sldId id="311" r:id="rId5"/>
    <p:sldId id="515" r:id="rId6"/>
    <p:sldId id="384" r:id="rId7"/>
    <p:sldId id="547" r:id="rId8"/>
    <p:sldId id="305" r:id="rId9"/>
    <p:sldId id="565" r:id="rId10"/>
    <p:sldId id="546" r:id="rId11"/>
    <p:sldId id="502" r:id="rId12"/>
    <p:sldId id="538" r:id="rId13"/>
    <p:sldId id="545" r:id="rId14"/>
    <p:sldId id="544" r:id="rId15"/>
    <p:sldId id="541" r:id="rId16"/>
    <p:sldId id="413" r:id="rId17"/>
    <p:sldId id="566" r:id="rId18"/>
    <p:sldId id="450" r:id="rId19"/>
    <p:sldId id="526" r:id="rId20"/>
    <p:sldId id="548" r:id="rId21"/>
    <p:sldId id="551" r:id="rId22"/>
    <p:sldId id="533" r:id="rId23"/>
    <p:sldId id="431" r:id="rId24"/>
    <p:sldId id="549" r:id="rId25"/>
    <p:sldId id="432" r:id="rId26"/>
    <p:sldId id="552" r:id="rId27"/>
    <p:sldId id="417" r:id="rId28"/>
    <p:sldId id="419" r:id="rId29"/>
    <p:sldId id="550" r:id="rId30"/>
    <p:sldId id="418" r:id="rId31"/>
    <p:sldId id="420" r:id="rId32"/>
    <p:sldId id="567" r:id="rId33"/>
    <p:sldId id="428" r:id="rId34"/>
    <p:sldId id="421" r:id="rId35"/>
    <p:sldId id="451" r:id="rId36"/>
    <p:sldId id="521" r:id="rId37"/>
    <p:sldId id="556" r:id="rId38"/>
    <p:sldId id="557" r:id="rId39"/>
    <p:sldId id="558" r:id="rId40"/>
    <p:sldId id="569" r:id="rId41"/>
    <p:sldId id="299" r:id="rId42"/>
    <p:sldId id="531" r:id="rId43"/>
    <p:sldId id="564" r:id="rId44"/>
    <p:sldId id="278" r:id="rId45"/>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oe Hanel" initials="JH" lastIdx="1" clrIdx="0">
    <p:extLst>
      <p:ext uri="{19B8F6BF-5375-455C-9EA6-DF929625EA0E}">
        <p15:presenceInfo xmlns:p15="http://schemas.microsoft.com/office/powerpoint/2012/main" userId="S-1-5-21-1202660629-1547161642-839522115-3706" providerId="AD"/>
      </p:ext>
    </p:extLst>
  </p:cmAuthor>
  <p:cmAuthor id="2" name="Cliff Foster" initials="CF" lastIdx="16" clrIdx="1">
    <p:extLst>
      <p:ext uri="{19B8F6BF-5375-455C-9EA6-DF929625EA0E}">
        <p15:presenceInfo xmlns:p15="http://schemas.microsoft.com/office/powerpoint/2012/main" userId="S-1-5-21-1202660629-1547161642-839522115-4111" providerId="AD"/>
      </p:ext>
    </p:extLst>
  </p:cmAuthor>
  <p:cmAuthor id="3" name="Eli Boone" initials="EB" lastIdx="4" clrIdx="2">
    <p:extLst>
      <p:ext uri="{19B8F6BF-5375-455C-9EA6-DF929625EA0E}">
        <p15:presenceInfo xmlns:p15="http://schemas.microsoft.com/office/powerpoint/2012/main" userId="S::boonee@coloradohealthinstitute.org::92b7139a-f7e8-4eb0-9ac3-3b26147cbb43" providerId="AD"/>
      </p:ext>
    </p:extLst>
  </p:cmAuthor>
  <p:cmAuthor id="4" name="Jeff Bontrager" initials="JB" lastIdx="1" clrIdx="3">
    <p:extLst>
      <p:ext uri="{19B8F6BF-5375-455C-9EA6-DF929625EA0E}">
        <p15:presenceInfo xmlns:p15="http://schemas.microsoft.com/office/powerpoint/2012/main" userId="S::jbontrager@coloradohealthinstitute.org::d9f13a3f-79ff-4fdc-84bd-e5f0ee2ee8da"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414143"/>
    <a:srgbClr val="FDB81A"/>
    <a:srgbClr val="57004E"/>
    <a:srgbClr val="000000"/>
    <a:srgbClr val="2E6380"/>
    <a:srgbClr val="181717"/>
    <a:srgbClr val="B42E12"/>
    <a:srgbClr val="FDD46F"/>
    <a:srgbClr val="7AA6B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433" autoAdjust="0"/>
    <p:restoredTop sz="49184" autoAdjust="0"/>
  </p:normalViewPr>
  <p:slideViewPr>
    <p:cSldViewPr snapToGrid="0">
      <p:cViewPr varScale="1">
        <p:scale>
          <a:sx n="59" d="100"/>
          <a:sy n="59" d="100"/>
        </p:scale>
        <p:origin x="2960" y="184"/>
      </p:cViewPr>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2796"/>
    </p:cViewPr>
  </p:sorterViewPr>
  <p:notesViewPr>
    <p:cSldViewPr snapToGrid="0">
      <p:cViewPr varScale="1">
        <p:scale>
          <a:sx n="85" d="100"/>
          <a:sy n="85" d="100"/>
        </p:scale>
        <p:origin x="3846" y="10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handoutMaster" Target="handoutMasters/handoutMaster1.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80" b="0" i="0" u="none" strike="noStrike" kern="1200" spc="0" baseline="0">
                <a:solidFill>
                  <a:schemeClr val="tx1">
                    <a:lumMod val="65000"/>
                    <a:lumOff val="35000"/>
                  </a:schemeClr>
                </a:solidFill>
                <a:latin typeface="+mn-lt"/>
                <a:ea typeface="+mn-ea"/>
                <a:cs typeface="+mn-cs"/>
              </a:defRPr>
            </a:pPr>
            <a:r>
              <a:rPr lang="en-US" sz="1800" i="0" dirty="0">
                <a:effectLst/>
              </a:rPr>
              <a:t>Percentage of Respondents Who Ate Less than They Felt They Should because There Wasn’t Enough Money for Food in the Past Year by Age Group, 2019</a:t>
            </a:r>
          </a:p>
        </c:rich>
      </c:tx>
      <c:overlay val="0"/>
      <c:spPr>
        <a:noFill/>
        <a:ln>
          <a:noFill/>
        </a:ln>
        <a:effectLst/>
      </c:spPr>
      <c:txPr>
        <a:bodyPr rot="0" spcFirstLastPara="1" vertOverflow="ellipsis" vert="horz" wrap="square" anchor="ctr" anchorCtr="1"/>
        <a:lstStyle/>
        <a:p>
          <a:pPr>
            <a:defRPr sz="168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Ages 0 to 18</c:v>
                </c:pt>
                <c:pt idx="1">
                  <c:v>Ages 19 to 29</c:v>
                </c:pt>
                <c:pt idx="2">
                  <c:v>Ages 30 to 49</c:v>
                </c:pt>
                <c:pt idx="3">
                  <c:v>Ages 50 to 64</c:v>
                </c:pt>
                <c:pt idx="4">
                  <c:v>Ages 65+</c:v>
                </c:pt>
              </c:strCache>
            </c:strRef>
          </c:cat>
          <c:val>
            <c:numRef>
              <c:f>Sheet1!$B$2:$B$6</c:f>
              <c:numCache>
                <c:formatCode>General</c:formatCode>
                <c:ptCount val="5"/>
                <c:pt idx="0">
                  <c:v>3.7</c:v>
                </c:pt>
                <c:pt idx="1">
                  <c:v>16.3</c:v>
                </c:pt>
                <c:pt idx="2">
                  <c:v>14.5</c:v>
                </c:pt>
                <c:pt idx="3">
                  <c:v>9.3000000000000007</c:v>
                </c:pt>
                <c:pt idx="4">
                  <c:v>7.2</c:v>
                </c:pt>
              </c:numCache>
            </c:numRef>
          </c:val>
          <c:extLst>
            <c:ext xmlns:c16="http://schemas.microsoft.com/office/drawing/2014/chart" uri="{C3380CC4-5D6E-409C-BE32-E72D297353CC}">
              <c16:uniqueId val="{00000000-8E7E-449F-8F7A-2D77AA9D2066}"/>
            </c:ext>
          </c:extLst>
        </c:ser>
        <c:dLbls>
          <c:dLblPos val="outEnd"/>
          <c:showLegendKey val="0"/>
          <c:showVal val="1"/>
          <c:showCatName val="0"/>
          <c:showSerName val="0"/>
          <c:showPercent val="0"/>
          <c:showBubbleSize val="0"/>
        </c:dLbls>
        <c:gapWidth val="219"/>
        <c:overlap val="-27"/>
        <c:axId val="409527696"/>
        <c:axId val="409531304"/>
      </c:barChart>
      <c:catAx>
        <c:axId val="4095276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409531304"/>
        <c:crosses val="autoZero"/>
        <c:auto val="1"/>
        <c:lblAlgn val="ctr"/>
        <c:lblOffset val="100"/>
        <c:noMultiLvlLbl val="0"/>
      </c:catAx>
      <c:valAx>
        <c:axId val="409531304"/>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40952769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E656C3C1-5C79-424B-AC0A-19ACF158A649}" type="datetimeFigureOut">
              <a:rPr lang="en-US" smtClean="0"/>
              <a:t>5/12/23</a:t>
            </a:fld>
            <a:endParaRPr lang="en-US"/>
          </a:p>
        </p:txBody>
      </p:sp>
      <p:sp>
        <p:nvSpPr>
          <p:cNvPr id="4" name="Footer Placeholder 3"/>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42BC672E-1A1F-4179-A011-F516D68DF261}" type="slidenum">
              <a:rPr lang="en-US" smtClean="0"/>
              <a:t>‹#›</a:t>
            </a:fld>
            <a:endParaRPr lang="en-US"/>
          </a:p>
        </p:txBody>
      </p:sp>
    </p:spTree>
    <p:extLst>
      <p:ext uri="{BB962C8B-B14F-4D97-AF65-F5344CB8AC3E}">
        <p14:creationId xmlns:p14="http://schemas.microsoft.com/office/powerpoint/2010/main" val="152375890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C2B7BDCE-6490-4230-A5F6-1BCC7A49F098}" type="datetimeFigureOut">
              <a:rPr lang="en-US" smtClean="0"/>
              <a:t>5/12/23</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01D8ED13-D04F-4874-BDFA-12A710744C61}" type="slidenum">
              <a:rPr lang="en-US" smtClean="0"/>
              <a:t>‹#›</a:t>
            </a:fld>
            <a:endParaRPr lang="en-US"/>
          </a:p>
        </p:txBody>
      </p:sp>
    </p:spTree>
    <p:extLst>
      <p:ext uri="{BB962C8B-B14F-4D97-AF65-F5344CB8AC3E}">
        <p14:creationId xmlns:p14="http://schemas.microsoft.com/office/powerpoint/2010/main" val="39833896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postindependent.com/news/colorado-gov-polis-signs-landmark-health-care-legislation-in-vail/" TargetMode="External"/><Relationship Id="rId2" Type="http://schemas.openxmlformats.org/officeDocument/2006/relationships/slide" Target="../slides/slide16.xml"/><Relationship Id="rId1" Type="http://schemas.openxmlformats.org/officeDocument/2006/relationships/notesMaster" Target="../notesMasters/notesMaster1.xml"/><Relationship Id="rId4" Type="http://schemas.openxmlformats.org/officeDocument/2006/relationships/hyperlink" Target="https://www.summitdaily.com/news/in-silverthorne-gov-jared-polis-signs-two-major-health-care-bills-into-law/" TargetMode="Externa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coloradosun.com/2019/03/27/colorado-mental-health-parity/"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ww.wkkf.org/news-and-media/article/2014/06/a-decade-of-smiles-celebrating-ten-years-of-dental-therapists-in-Alaska" TargetMode="External"/><Relationship Id="rId2" Type="http://schemas.openxmlformats.org/officeDocument/2006/relationships/slide" Target="../slides/slide25.xml"/><Relationship Id="rId1" Type="http://schemas.openxmlformats.org/officeDocument/2006/relationships/notesMaster" Target="../notesMasters/notesMaster1.xml"/><Relationship Id="rId4" Type="http://schemas.openxmlformats.org/officeDocument/2006/relationships/hyperlink" Target="https://www.coloradopolitics.com/news/colorado-s-legislative-executive-branches-open-to-improved-oral-healthcare/article_fb58eaa4-f455-11e9-8478-5bf207936317.html#tncms-source=article-nav-next" TargetMode="Externa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www.endhungerco.org/the-report"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JB and EB (see script) </a:t>
            </a:r>
          </a:p>
          <a:p>
            <a:pPr marL="0" indent="0">
              <a:buFont typeface="Arial" panose="020B0604020202020204" pitchFamily="34" charset="0"/>
              <a:buNone/>
            </a:pPr>
            <a:endParaRPr lang="en-US" dirty="0"/>
          </a:p>
          <a:p>
            <a:pPr marL="171450" indent="-171450">
              <a:buFont typeface="Arial" panose="020B0604020202020204" pitchFamily="34" charset="0"/>
              <a:buChar char="•"/>
            </a:pPr>
            <a:r>
              <a:rPr lang="en-US" dirty="0"/>
              <a:t>Mention that we will have time for questions</a:t>
            </a:r>
          </a:p>
          <a:p>
            <a:pPr marL="171450" indent="-171450">
              <a:buFont typeface="Arial" panose="020B0604020202020204" pitchFamily="34" charset="0"/>
              <a:buChar char="•"/>
            </a:pPr>
            <a:r>
              <a:rPr lang="en-US" dirty="0"/>
              <a:t>Serious topics but wanted to bring a bit of fun to Friday afternoon</a:t>
            </a:r>
          </a:p>
          <a:p>
            <a:pPr marL="0" indent="0">
              <a:buFont typeface="Arial" panose="020B0604020202020204" pitchFamily="34" charset="0"/>
              <a:buNone/>
            </a:pPr>
            <a:endParaRPr lang="en-US" dirty="0"/>
          </a:p>
          <a:p>
            <a:pPr marL="0" indent="0">
              <a:buFont typeface="Arial" panose="020B0604020202020204" pitchFamily="34" charset="0"/>
              <a:buNone/>
            </a:pPr>
            <a:endParaRPr lang="en-US" dirty="0"/>
          </a:p>
          <a:p>
            <a:pPr marL="0" indent="0">
              <a:buFont typeface="Arial" panose="020B0604020202020204" pitchFamily="34" charset="0"/>
              <a:buNone/>
            </a:pPr>
            <a:endParaRPr lang="en-US" dirty="0"/>
          </a:p>
          <a:p>
            <a:pPr marL="0" indent="0">
              <a:buFont typeface="Arial" panose="020B0604020202020204" pitchFamily="34" charset="0"/>
              <a:buNone/>
            </a:pPr>
            <a:endParaRPr lang="en-US" dirty="0"/>
          </a:p>
          <a:p>
            <a:pPr marL="0" indent="0">
              <a:buFont typeface="Arial" panose="020B0604020202020204" pitchFamily="34" charset="0"/>
              <a:buNone/>
            </a:pPr>
            <a:r>
              <a:rPr lang="en-US" i="1" dirty="0"/>
              <a:t>Background notes: Invite for Results </a:t>
            </a:r>
            <a:r>
              <a:rPr lang="en-US" i="1" dirty="0" err="1"/>
              <a:t>Redezvous</a:t>
            </a:r>
            <a:r>
              <a:rPr lang="en-US" i="1" dirty="0"/>
              <a:t> </a:t>
            </a:r>
          </a:p>
          <a:p>
            <a:pPr lvl="0"/>
            <a:r>
              <a:rPr lang="en-US" sz="1200" i="1" kern="1200" dirty="0">
                <a:solidFill>
                  <a:schemeClr val="tx1"/>
                </a:solidFill>
                <a:effectLst/>
                <a:latin typeface="+mn-lt"/>
                <a:ea typeface="+mn-ea"/>
                <a:cs typeface="+mn-cs"/>
              </a:rPr>
              <a:t>Declining Medicaid enrollment?</a:t>
            </a:r>
          </a:p>
          <a:p>
            <a:pPr lvl="0"/>
            <a:r>
              <a:rPr lang="en-US" sz="1200" i="1" kern="1200" dirty="0">
                <a:solidFill>
                  <a:schemeClr val="tx1"/>
                </a:solidFill>
                <a:effectLst/>
                <a:latin typeface="+mn-lt"/>
                <a:ea typeface="+mn-ea"/>
                <a:cs typeface="+mn-cs"/>
              </a:rPr>
              <a:t>The state’s opioid crisis?</a:t>
            </a:r>
          </a:p>
          <a:p>
            <a:pPr lvl="0"/>
            <a:r>
              <a:rPr lang="en-US" sz="1200" i="1" kern="1200" dirty="0">
                <a:solidFill>
                  <a:schemeClr val="tx1"/>
                </a:solidFill>
                <a:effectLst/>
                <a:latin typeface="+mn-lt"/>
                <a:ea typeface="+mn-ea"/>
                <a:cs typeface="+mn-cs"/>
              </a:rPr>
              <a:t>The uptick in employer-sponsored insurance?</a:t>
            </a:r>
          </a:p>
          <a:p>
            <a:pPr lvl="0"/>
            <a:r>
              <a:rPr lang="en-US" sz="1200" i="1" kern="1200" dirty="0">
                <a:solidFill>
                  <a:schemeClr val="tx1"/>
                </a:solidFill>
                <a:effectLst/>
                <a:latin typeface="+mn-lt"/>
                <a:ea typeface="+mn-ea"/>
                <a:cs typeface="+mn-cs"/>
              </a:rPr>
              <a:t>The implications for the state’s new “public option” for health insurance?</a:t>
            </a:r>
          </a:p>
          <a:p>
            <a:pPr lvl="0"/>
            <a:r>
              <a:rPr lang="en-US" sz="1200" i="1" kern="1200" dirty="0">
                <a:solidFill>
                  <a:schemeClr val="tx1"/>
                </a:solidFill>
                <a:effectLst/>
                <a:latin typeface="+mn-lt"/>
                <a:ea typeface="+mn-ea"/>
                <a:cs typeface="+mn-cs"/>
              </a:rPr>
              <a:t>The Coloradans who continue to struggle amid a booming economy?</a:t>
            </a:r>
          </a:p>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fld id="{01D8ED13-D04F-4874-BDFA-12A710744C61}" type="slidenum">
              <a:rPr lang="en-US" smtClean="0"/>
              <a:t>1</a:t>
            </a:fld>
            <a:endParaRPr lang="en-US"/>
          </a:p>
        </p:txBody>
      </p:sp>
    </p:spTree>
    <p:extLst>
      <p:ext uri="{BB962C8B-B14F-4D97-AF65-F5344CB8AC3E}">
        <p14:creationId xmlns:p14="http://schemas.microsoft.com/office/powerpoint/2010/main" val="34523715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EB</a:t>
            </a:r>
          </a:p>
          <a:p>
            <a:pPr marL="171450" indent="-171450">
              <a:buFont typeface="Arial" panose="020B0604020202020204" pitchFamily="34" charset="0"/>
              <a:buChar char="•"/>
            </a:pPr>
            <a:r>
              <a:rPr lang="en-US" dirty="0"/>
              <a:t>We have been hearing from a lot of our partners in the HC safety net about this change</a:t>
            </a:r>
          </a:p>
          <a:p>
            <a:pPr marL="171450" indent="-171450">
              <a:buFont typeface="Arial" panose="020B0604020202020204" pitchFamily="34" charset="0"/>
              <a:buChar char="•"/>
            </a:pPr>
            <a:r>
              <a:rPr lang="en-US" dirty="0"/>
              <a:t>We felt it was important to highlight this in the </a:t>
            </a:r>
            <a:r>
              <a:rPr lang="en-US" dirty="0" err="1"/>
              <a:t>chartpack</a:t>
            </a:r>
            <a:endParaRPr lang="en-US" dirty="0"/>
          </a:p>
          <a:p>
            <a:pPr marL="171450" indent="-171450">
              <a:buFont typeface="Arial" panose="020B0604020202020204" pitchFamily="34" charset="0"/>
              <a:buChar char="•"/>
            </a:pPr>
            <a:r>
              <a:rPr lang="en-US" dirty="0"/>
              <a:t>See story from every child Pediatrics and Mountain Family Health in the </a:t>
            </a:r>
            <a:r>
              <a:rPr lang="en-US" dirty="0" err="1"/>
              <a:t>chartpacks</a:t>
            </a:r>
            <a:r>
              <a:rPr lang="en-US" dirty="0"/>
              <a:t> that you’ll get at the end of the session</a:t>
            </a:r>
          </a:p>
          <a:p>
            <a:pPr marL="171450" indent="-171450">
              <a:buFont typeface="Arial" panose="020B0604020202020204" pitchFamily="34" charset="0"/>
              <a:buChar char="•"/>
            </a:pPr>
            <a:endParaRPr lang="en-US" dirty="0"/>
          </a:p>
          <a:p>
            <a:r>
              <a:rPr lang="en-US" dirty="0">
                <a:solidFill>
                  <a:srgbClr val="FF0000"/>
                </a:solidFill>
              </a:rPr>
              <a:t>Story #1: Uninsured Kids</a:t>
            </a:r>
          </a:p>
          <a:p>
            <a:r>
              <a:rPr lang="en-US" dirty="0">
                <a:solidFill>
                  <a:srgbClr val="FF0000"/>
                </a:solidFill>
              </a:rPr>
              <a:t>Include</a:t>
            </a:r>
          </a:p>
          <a:p>
            <a:pPr lvl="1"/>
            <a:r>
              <a:rPr lang="en-US" dirty="0">
                <a:solidFill>
                  <a:srgbClr val="FF0000"/>
                </a:solidFill>
              </a:rPr>
              <a:t>To address decrease in Medicaid teaser we put in the invite</a:t>
            </a:r>
          </a:p>
          <a:p>
            <a:r>
              <a:rPr lang="en-US" dirty="0">
                <a:solidFill>
                  <a:srgbClr val="FF0000"/>
                </a:solidFill>
              </a:rPr>
              <a:t>Just call-out</a:t>
            </a:r>
          </a:p>
          <a:p>
            <a:r>
              <a:rPr lang="en-US" dirty="0">
                <a:solidFill>
                  <a:srgbClr val="FF0000"/>
                </a:solidFill>
              </a:rPr>
              <a:t>Include photo from </a:t>
            </a:r>
            <a:r>
              <a:rPr lang="en-US" dirty="0" err="1">
                <a:solidFill>
                  <a:srgbClr val="FF0000"/>
                </a:solidFill>
              </a:rPr>
              <a:t>chartpack</a:t>
            </a:r>
            <a:endParaRPr lang="en-US" dirty="0">
              <a:solidFill>
                <a:srgbClr val="FF0000"/>
              </a:solidFill>
            </a:endParaRP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01D8ED13-D04F-4874-BDFA-12A710744C61}" type="slidenum">
              <a:rPr lang="en-US" smtClean="0"/>
              <a:t>10</a:t>
            </a:fld>
            <a:endParaRPr lang="en-US"/>
          </a:p>
        </p:txBody>
      </p:sp>
    </p:spTree>
    <p:extLst>
      <p:ext uri="{BB962C8B-B14F-4D97-AF65-F5344CB8AC3E}">
        <p14:creationId xmlns:p14="http://schemas.microsoft.com/office/powerpoint/2010/main" val="27543518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EB</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And just a reminder that it’s not all about whether someone has or lacks insurance, because even </a:t>
            </a:r>
            <a:r>
              <a:rPr lang="en-US" sz="1200" u="sng" kern="1200" dirty="0">
                <a:solidFill>
                  <a:schemeClr val="tx1"/>
                </a:solidFill>
                <a:effectLst/>
                <a:latin typeface="+mn-lt"/>
                <a:ea typeface="+mn-ea"/>
                <a:cs typeface="+mn-cs"/>
              </a:rPr>
              <a:t>with</a:t>
            </a:r>
            <a:r>
              <a:rPr lang="en-US" sz="1200" kern="1200" dirty="0">
                <a:solidFill>
                  <a:schemeClr val="tx1"/>
                </a:solidFill>
                <a:effectLst/>
                <a:latin typeface="+mn-lt"/>
                <a:ea typeface="+mn-ea"/>
                <a:cs typeface="+mn-cs"/>
              </a:rPr>
              <a:t> insurance, 30% get hit with a surprise bill. There’s a story about that in the </a:t>
            </a:r>
            <a:r>
              <a:rPr lang="en-US" sz="1200" kern="1200" dirty="0" err="1">
                <a:solidFill>
                  <a:schemeClr val="tx1"/>
                </a:solidFill>
                <a:effectLst/>
                <a:latin typeface="+mn-lt"/>
                <a:ea typeface="+mn-ea"/>
                <a:cs typeface="+mn-cs"/>
              </a:rPr>
              <a:t>chartpack</a:t>
            </a:r>
            <a:r>
              <a:rPr lang="en-US" sz="1200" kern="1200" dirty="0">
                <a:solidFill>
                  <a:schemeClr val="tx1"/>
                </a:solidFill>
                <a:effectLst/>
                <a:latin typeface="+mn-lt"/>
                <a:ea typeface="+mn-ea"/>
                <a:cs typeface="+mn-cs"/>
              </a:rPr>
              <a:t> as well.</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Now let’s look at what the CHAS tells us about the intersection of coverage, affordability, and access (turn over to JB)</a:t>
            </a:r>
          </a:p>
          <a:p>
            <a:endParaRPr lang="en-US" dirty="0"/>
          </a:p>
        </p:txBody>
      </p:sp>
      <p:sp>
        <p:nvSpPr>
          <p:cNvPr id="4" name="Slide Number Placeholder 3"/>
          <p:cNvSpPr>
            <a:spLocks noGrp="1"/>
          </p:cNvSpPr>
          <p:nvPr>
            <p:ph type="sldNum" sz="quarter" idx="10"/>
          </p:nvPr>
        </p:nvSpPr>
        <p:spPr/>
        <p:txBody>
          <a:bodyPr/>
          <a:lstStyle/>
          <a:p>
            <a:fld id="{01D8ED13-D04F-4874-BDFA-12A710744C61}" type="slidenum">
              <a:rPr lang="en-US" smtClean="0"/>
              <a:t>11</a:t>
            </a:fld>
            <a:endParaRPr lang="en-US"/>
          </a:p>
        </p:txBody>
      </p:sp>
    </p:spTree>
    <p:extLst>
      <p:ext uri="{BB962C8B-B14F-4D97-AF65-F5344CB8AC3E}">
        <p14:creationId xmlns:p14="http://schemas.microsoft.com/office/powerpoint/2010/main" val="6896510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JB</a:t>
            </a:r>
          </a:p>
          <a:p>
            <a:pPr marL="171450" indent="-171450">
              <a:buFont typeface="Arial" panose="020B0604020202020204" pitchFamily="34" charset="0"/>
              <a:buChar char="•"/>
            </a:pPr>
            <a:r>
              <a:rPr lang="en-US" dirty="0"/>
              <a:t>(Title subject to change!)</a:t>
            </a:r>
          </a:p>
          <a:p>
            <a:pPr marL="171450" indent="-171450">
              <a:buFont typeface="Arial" panose="020B0604020202020204" pitchFamily="34" charset="0"/>
              <a:buChar char="•"/>
            </a:pPr>
            <a:r>
              <a:rPr lang="en-US" dirty="0"/>
              <a:t>CHAS provides many insights into access and affordability</a:t>
            </a:r>
          </a:p>
          <a:p>
            <a:pPr marL="171450" indent="-171450">
              <a:buFont typeface="Arial" panose="020B0604020202020204" pitchFamily="34" charset="0"/>
              <a:buChar char="•"/>
            </a:pPr>
            <a:r>
              <a:rPr lang="en-US" dirty="0"/>
              <a:t>When we analyzed these metrics, there was an interesting pattern that emerged</a:t>
            </a:r>
          </a:p>
        </p:txBody>
      </p:sp>
      <p:sp>
        <p:nvSpPr>
          <p:cNvPr id="4" name="Slide Number Placeholder 3"/>
          <p:cNvSpPr>
            <a:spLocks noGrp="1"/>
          </p:cNvSpPr>
          <p:nvPr>
            <p:ph type="sldNum" sz="quarter" idx="5"/>
          </p:nvPr>
        </p:nvSpPr>
        <p:spPr/>
        <p:txBody>
          <a:bodyPr/>
          <a:lstStyle/>
          <a:p>
            <a:fld id="{01D8ED13-D04F-4874-BDFA-12A710744C61}" type="slidenum">
              <a:rPr lang="en-US" smtClean="0"/>
              <a:t>12</a:t>
            </a:fld>
            <a:endParaRPr lang="en-US"/>
          </a:p>
        </p:txBody>
      </p:sp>
    </p:spTree>
    <p:extLst>
      <p:ext uri="{BB962C8B-B14F-4D97-AF65-F5344CB8AC3E}">
        <p14:creationId xmlns:p14="http://schemas.microsoft.com/office/powerpoint/2010/main" val="23270184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JB</a:t>
            </a:r>
          </a:p>
          <a:p>
            <a:pPr marL="171450" indent="-171450">
              <a:buFont typeface="Arial" panose="020B0604020202020204" pitchFamily="34" charset="0"/>
              <a:buChar char="•"/>
            </a:pPr>
            <a:r>
              <a:rPr lang="en-US" dirty="0"/>
              <a:t>For example, this is a metric of the % of Coloradans who did not get care because doctor did not accept their insurance</a:t>
            </a:r>
          </a:p>
          <a:p>
            <a:pPr marL="171450" indent="-171450">
              <a:buFont typeface="Arial" panose="020B0604020202020204" pitchFamily="34" charset="0"/>
              <a:buChar char="•"/>
            </a:pPr>
            <a:r>
              <a:rPr lang="en-US" dirty="0"/>
              <a:t>Note Individual and MK, Medicare and ESI</a:t>
            </a:r>
          </a:p>
          <a:p>
            <a:pPr marL="171450" indent="-171450">
              <a:buFont typeface="Arial" panose="020B0604020202020204" pitchFamily="34" charset="0"/>
              <a:buChar char="•"/>
            </a:pPr>
            <a:r>
              <a:rPr lang="en-US" dirty="0"/>
              <a:t>Consideration: network adequacy</a:t>
            </a:r>
          </a:p>
          <a:p>
            <a:pPr marL="171450" indent="-171450">
              <a:buFont typeface="Arial" panose="020B0604020202020204" pitchFamily="34" charset="0"/>
              <a:buChar char="•"/>
            </a:pPr>
            <a:endParaRPr lang="en-US" dirty="0"/>
          </a:p>
          <a:p>
            <a:endParaRPr lang="en-US" dirty="0"/>
          </a:p>
        </p:txBody>
      </p:sp>
      <p:sp>
        <p:nvSpPr>
          <p:cNvPr id="4" name="Slide Number Placeholder 3"/>
          <p:cNvSpPr>
            <a:spLocks noGrp="1"/>
          </p:cNvSpPr>
          <p:nvPr>
            <p:ph type="sldNum" sz="quarter" idx="5"/>
          </p:nvPr>
        </p:nvSpPr>
        <p:spPr/>
        <p:txBody>
          <a:bodyPr/>
          <a:lstStyle/>
          <a:p>
            <a:fld id="{01D8ED13-D04F-4874-BDFA-12A710744C61}" type="slidenum">
              <a:rPr lang="en-US" smtClean="0"/>
              <a:t>13</a:t>
            </a:fld>
            <a:endParaRPr lang="en-US"/>
          </a:p>
        </p:txBody>
      </p:sp>
    </p:spTree>
    <p:extLst>
      <p:ext uri="{BB962C8B-B14F-4D97-AF65-F5344CB8AC3E}">
        <p14:creationId xmlns:p14="http://schemas.microsoft.com/office/powerpoint/2010/main" val="42672225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JB</a:t>
            </a:r>
          </a:p>
          <a:p>
            <a:pPr marL="171450" indent="-171450">
              <a:buFont typeface="Arial" panose="020B0604020202020204" pitchFamily="34" charset="0"/>
              <a:buChar char="•"/>
            </a:pPr>
            <a:r>
              <a:rPr lang="en-US" dirty="0"/>
              <a:t>Tended to see this same pattern on metrics for cost too</a:t>
            </a:r>
          </a:p>
          <a:p>
            <a:pPr marL="171450" indent="-171450">
              <a:buFont typeface="Arial" panose="020B0604020202020204" pitchFamily="34" charset="0"/>
              <a:buChar char="•"/>
            </a:pPr>
            <a:r>
              <a:rPr lang="en-US" dirty="0"/>
              <a:t>With some exceptions</a:t>
            </a:r>
          </a:p>
          <a:p>
            <a:pPr marL="171450" indent="-171450">
              <a:buFont typeface="Arial" panose="020B0604020202020204" pitchFamily="34" charset="0"/>
              <a:buChar char="•"/>
            </a:pPr>
            <a:r>
              <a:rPr lang="en-US" dirty="0"/>
              <a:t>Go through each</a:t>
            </a:r>
          </a:p>
          <a:p>
            <a:pPr marL="171450" indent="-171450">
              <a:buFont typeface="Arial" panose="020B0604020202020204" pitchFamily="34" charset="0"/>
              <a:buChar char="•"/>
            </a:pPr>
            <a:r>
              <a:rPr lang="en-US" dirty="0"/>
              <a:t>Makes sense because Individual market may have more cost exposure; Medicaid serves Coloradans with low-income </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01D8ED13-D04F-4874-BDFA-12A710744C61}" type="slidenum">
              <a:rPr lang="en-US" smtClean="0"/>
              <a:t>14</a:t>
            </a:fld>
            <a:endParaRPr lang="en-US"/>
          </a:p>
        </p:txBody>
      </p:sp>
    </p:spTree>
    <p:extLst>
      <p:ext uri="{BB962C8B-B14F-4D97-AF65-F5344CB8AC3E}">
        <p14:creationId xmlns:p14="http://schemas.microsoft.com/office/powerpoint/2010/main" val="28273761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t>EB</a:t>
            </a:r>
          </a:p>
          <a:p>
            <a:pPr marL="171450" lvl="0" indent="-171450">
              <a:buFont typeface="Arial" panose="020B0604020202020204" pitchFamily="34" charset="0"/>
              <a:buChar char="•"/>
            </a:pPr>
            <a:r>
              <a:rPr lang="en-US" sz="1200" b="0" kern="1200" dirty="0">
                <a:solidFill>
                  <a:schemeClr val="tx1"/>
                </a:solidFill>
                <a:effectLst/>
                <a:latin typeface="+mn-lt"/>
                <a:ea typeface="+mn-ea"/>
                <a:cs typeface="+mn-cs"/>
              </a:rPr>
              <a:t>So, from the data we can tell it’s not whether insurance is public or private that causes Coloradans to report fewer barriers to care. CHAS data illustrates that it’s some other factors are at play. </a:t>
            </a:r>
            <a:endParaRPr lang="en-US" sz="1100" b="0" kern="1200" dirty="0">
              <a:solidFill>
                <a:schemeClr val="tx1"/>
              </a:solidFill>
              <a:effectLst/>
              <a:latin typeface="+mn-lt"/>
              <a:ea typeface="+mn-ea"/>
              <a:cs typeface="+mn-cs"/>
            </a:endParaRPr>
          </a:p>
          <a:p>
            <a:pPr marL="171450" lvl="0" indent="-171450" algn="l" defTabSz="914400" rtl="0" eaLnBrk="1" latinLnBrk="0" hangingPunct="1">
              <a:buFont typeface="Arial" panose="020B0604020202020204" pitchFamily="34" charset="0"/>
              <a:buChar char="•"/>
            </a:pPr>
            <a:r>
              <a:rPr lang="en-US" sz="1200" b="0" kern="1200" dirty="0">
                <a:solidFill>
                  <a:schemeClr val="tx1"/>
                </a:solidFill>
                <a:effectLst/>
                <a:latin typeface="+mn-lt"/>
                <a:ea typeface="+mn-ea"/>
                <a:cs typeface="+mn-cs"/>
              </a:rPr>
              <a:t>Conversations between Democratic candidates largely focused on expanding public coverage stemming from ideas like Medicare for All, a public option, or some other plan. </a:t>
            </a:r>
          </a:p>
          <a:p>
            <a:pPr marL="171450" lvl="0" indent="-171450">
              <a:buFont typeface="Arial" panose="020B0604020202020204" pitchFamily="34" charset="0"/>
              <a:buChar char="•"/>
            </a:pPr>
            <a:r>
              <a:rPr lang="en-US" sz="1200" b="0" kern="1200" dirty="0">
                <a:solidFill>
                  <a:schemeClr val="tx1"/>
                </a:solidFill>
                <a:effectLst/>
                <a:latin typeface="+mn-lt"/>
                <a:ea typeface="+mn-ea"/>
                <a:cs typeface="+mn-cs"/>
              </a:rPr>
              <a:t>Speaking of the Democratic </a:t>
            </a:r>
            <a:r>
              <a:rPr lang="en-US" sz="1200" b="0" u="sng" kern="1200" dirty="0">
                <a:solidFill>
                  <a:schemeClr val="tx1"/>
                </a:solidFill>
                <a:effectLst/>
                <a:latin typeface="+mn-lt"/>
                <a:ea typeface="+mn-ea"/>
                <a:cs typeface="+mn-cs"/>
              </a:rPr>
              <a:t>candidates</a:t>
            </a:r>
            <a:r>
              <a:rPr lang="en-US" sz="1200" b="0" kern="1200" dirty="0">
                <a:solidFill>
                  <a:schemeClr val="tx1"/>
                </a:solidFill>
                <a:effectLst/>
                <a:latin typeface="+mn-lt"/>
                <a:ea typeface="+mn-ea"/>
                <a:cs typeface="+mn-cs"/>
              </a:rPr>
              <a:t>, we wanted to challenge the audience. For a prize, can anyone name all the candidates, or former candidates, on the screen? We know it is kind of hard to see each of them. *Audience engagement*</a:t>
            </a:r>
            <a:endParaRPr lang="en-US" sz="1100" b="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b="0" kern="1200" dirty="0">
                <a:solidFill>
                  <a:schemeClr val="tx1"/>
                </a:solidFill>
                <a:effectLst/>
                <a:latin typeface="+mn-lt"/>
                <a:ea typeface="+mn-ea"/>
                <a:cs typeface="+mn-cs"/>
              </a:rPr>
              <a:t>Great job, while all these candidates are/aren’t well known one thing most of them have in common is that their health care reform efforts focus on expanding coverage in the public sphere. </a:t>
            </a:r>
            <a:endParaRPr lang="en-US" sz="1100" b="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b="0" kern="1200" dirty="0">
                <a:solidFill>
                  <a:schemeClr val="tx1"/>
                </a:solidFill>
                <a:effectLst/>
                <a:latin typeface="+mn-lt"/>
                <a:ea typeface="+mn-ea"/>
                <a:cs typeface="+mn-cs"/>
              </a:rPr>
              <a:t>The question here is if there are ways we can try to capitalize on some of the success of Medicare when we’re looking at a broader public expansion. </a:t>
            </a:r>
            <a:endParaRPr lang="en-US" sz="1000" b="0" dirty="0"/>
          </a:p>
          <a:p>
            <a:endParaRPr lang="en-US" dirty="0"/>
          </a:p>
        </p:txBody>
      </p:sp>
      <p:sp>
        <p:nvSpPr>
          <p:cNvPr id="4" name="Slide Number Placeholder 3"/>
          <p:cNvSpPr>
            <a:spLocks noGrp="1"/>
          </p:cNvSpPr>
          <p:nvPr>
            <p:ph type="sldNum" sz="quarter" idx="5"/>
          </p:nvPr>
        </p:nvSpPr>
        <p:spPr/>
        <p:txBody>
          <a:bodyPr/>
          <a:lstStyle/>
          <a:p>
            <a:fld id="{01D8ED13-D04F-4874-BDFA-12A710744C61}" type="slidenum">
              <a:rPr lang="en-US" smtClean="0"/>
              <a:t>15</a:t>
            </a:fld>
            <a:endParaRPr lang="en-US"/>
          </a:p>
        </p:txBody>
      </p:sp>
    </p:spTree>
    <p:extLst>
      <p:ext uri="{BB962C8B-B14F-4D97-AF65-F5344CB8AC3E}">
        <p14:creationId xmlns:p14="http://schemas.microsoft.com/office/powerpoint/2010/main" val="8046281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EB</a:t>
            </a:r>
          </a:p>
          <a:p>
            <a:pPr marL="171450" lvl="0" indent="-171450">
              <a:buFont typeface="Arial" panose="020B0604020202020204" pitchFamily="34" charset="0"/>
              <a:buChar char="•"/>
            </a:pPr>
            <a:r>
              <a:rPr lang="en-US" sz="1200" b="0" kern="1200" dirty="0">
                <a:solidFill>
                  <a:schemeClr val="tx1"/>
                </a:solidFill>
                <a:effectLst/>
                <a:latin typeface="+mn-lt"/>
                <a:ea typeface="+mn-ea"/>
                <a:cs typeface="+mn-cs"/>
              </a:rPr>
              <a:t>Efforts in Colorado have been largely focused on the individual market. What are seeing in each of these efforts is an attempt to make the individual market look more like employer sponsored insurance, whether that’s the explicit goal or not.</a:t>
            </a:r>
            <a:endParaRPr lang="en-US" sz="1100" b="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b="0" kern="1200" dirty="0">
                <a:solidFill>
                  <a:schemeClr val="tx1"/>
                </a:solidFill>
                <a:effectLst/>
                <a:latin typeface="+mn-lt"/>
                <a:ea typeface="+mn-ea"/>
                <a:cs typeface="+mn-cs"/>
              </a:rPr>
              <a:t>Peak Health Alliance, a community health purchasing alliance that started in Summit county, assumes the role of negotiating rates for services directly with providers in the area to make care more affordable for local residents.</a:t>
            </a:r>
            <a:endParaRPr lang="en-US" sz="1100" b="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b="0" kern="1200" dirty="0">
                <a:solidFill>
                  <a:schemeClr val="tx1"/>
                </a:solidFill>
                <a:effectLst/>
                <a:latin typeface="+mn-lt"/>
                <a:ea typeface="+mn-ea"/>
                <a:cs typeface="+mn-cs"/>
              </a:rPr>
              <a:t>Reinsurance has lowered premiums on the individual market by a statewide average of 20 percent. This is accomplished largely by stabilizing risk for insurance carriers, therefore lowering prices for consumers. </a:t>
            </a:r>
            <a:endParaRPr lang="en-US" sz="1100" b="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b="0" kern="1200" dirty="0">
                <a:solidFill>
                  <a:schemeClr val="tx1"/>
                </a:solidFill>
                <a:effectLst/>
                <a:latin typeface="+mn-lt"/>
                <a:ea typeface="+mn-ea"/>
                <a:cs typeface="+mn-cs"/>
              </a:rPr>
              <a:t>And the Public Option, which might be better labeled a public/private option, will prompt large private market insurers to offer a state-designed plan. This effort leverages regulatory power from the Division of Insurance to try to increase competition, set affordable prices, and ensure that consumers ultimately realize the savings.</a:t>
            </a:r>
            <a:endParaRPr lang="en-US" sz="1100" b="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b="0" kern="1200" dirty="0">
                <a:solidFill>
                  <a:schemeClr val="tx1"/>
                </a:solidFill>
                <a:effectLst/>
                <a:latin typeface="+mn-lt"/>
                <a:ea typeface="+mn-ea"/>
                <a:cs typeface="+mn-cs"/>
              </a:rPr>
              <a:t>When we hear these types of discussion and debates it’s critical to ask what the considerations are, especially for our state.</a:t>
            </a:r>
            <a:endParaRPr lang="en-US" sz="1100" b="0" kern="1200" dirty="0">
              <a:solidFill>
                <a:schemeClr val="tx1"/>
              </a:solidFill>
              <a:effectLst/>
              <a:latin typeface="+mn-lt"/>
              <a:ea typeface="+mn-ea"/>
              <a:cs typeface="+mn-cs"/>
            </a:endParaRPr>
          </a:p>
          <a:p>
            <a:pPr marL="0" indent="0">
              <a:buFont typeface="Arial" panose="020B0604020202020204" pitchFamily="34" charset="0"/>
              <a:buNone/>
            </a:pPr>
            <a:endParaRPr lang="en-US" b="1" dirty="0"/>
          </a:p>
          <a:p>
            <a:pPr marL="0" indent="0">
              <a:buFont typeface="Arial" panose="020B0604020202020204" pitchFamily="34" charset="0"/>
              <a:buNone/>
            </a:pPr>
            <a:r>
              <a:rPr lang="en-US" dirty="0"/>
              <a:t>Photo sources:</a:t>
            </a:r>
          </a:p>
          <a:p>
            <a:r>
              <a:rPr lang="en-US" dirty="0">
                <a:hlinkClick r:id="rId3"/>
              </a:rPr>
              <a:t>https://www.postindependent.com/news/colorado-gov-polis-signs-landmark-health-care-legislation-in-vail/</a:t>
            </a:r>
            <a:endParaRPr lang="en-US" dirty="0"/>
          </a:p>
          <a:p>
            <a:r>
              <a:rPr lang="en-US" dirty="0">
                <a:hlinkClick r:id="rId4"/>
              </a:rPr>
              <a:t>https://www.summitdaily.com/news/in-silverthorne-gov-jared-polis-signs-two-major-health-care-bills-into-law/</a:t>
            </a:r>
            <a:endParaRPr lang="en-US" dirty="0"/>
          </a:p>
          <a:p>
            <a:endParaRPr lang="en-US" dirty="0"/>
          </a:p>
          <a:p>
            <a:r>
              <a:rPr lang="en-US" dirty="0"/>
              <a:t>EB</a:t>
            </a:r>
          </a:p>
          <a:p>
            <a:pPr marL="171450" lvl="0" indent="-171450">
              <a:buFont typeface="Arial" panose="020B0604020202020204" pitchFamily="34" charset="0"/>
              <a:buChar char="•"/>
            </a:pPr>
            <a:r>
              <a:rPr lang="en-US" sz="1200" b="0" kern="1200" dirty="0">
                <a:solidFill>
                  <a:schemeClr val="tx1"/>
                </a:solidFill>
                <a:effectLst/>
                <a:latin typeface="+mn-lt"/>
                <a:ea typeface="+mn-ea"/>
                <a:cs typeface="+mn-cs"/>
              </a:rPr>
              <a:t>While these public and private efforts pull on different levers to address access and affordability, there are universal considerations and areas where we can measure progress.</a:t>
            </a:r>
            <a:endParaRPr lang="en-US" sz="1100" b="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b="0" kern="1200" dirty="0">
                <a:solidFill>
                  <a:schemeClr val="tx1"/>
                </a:solidFill>
                <a:effectLst/>
                <a:latin typeface="+mn-lt"/>
                <a:ea typeface="+mn-ea"/>
                <a:cs typeface="+mn-cs"/>
              </a:rPr>
              <a:t>New models must ensure an adequate network for consumers to access care. </a:t>
            </a:r>
            <a:endParaRPr lang="en-US" sz="1100" b="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b="0" kern="1200" dirty="0">
                <a:solidFill>
                  <a:schemeClr val="tx1"/>
                </a:solidFill>
                <a:effectLst/>
                <a:latin typeface="+mn-lt"/>
                <a:ea typeface="+mn-ea"/>
                <a:cs typeface="+mn-cs"/>
              </a:rPr>
              <a:t>Covered services need to be comprehensive and relevant to consumer needs</a:t>
            </a:r>
            <a:endParaRPr lang="en-US" sz="1100" b="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b="0" kern="1200" dirty="0">
                <a:solidFill>
                  <a:schemeClr val="tx1"/>
                </a:solidFill>
                <a:effectLst/>
                <a:latin typeface="+mn-lt"/>
                <a:ea typeface="+mn-ea"/>
                <a:cs typeface="+mn-cs"/>
              </a:rPr>
              <a:t>However, providing an adequate network and covering needed services can’t come with too high of costs. </a:t>
            </a:r>
            <a:endParaRPr lang="en-US" sz="1100" b="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b="0" kern="1200" dirty="0">
                <a:solidFill>
                  <a:schemeClr val="tx1"/>
                </a:solidFill>
                <a:effectLst/>
                <a:latin typeface="+mn-lt"/>
                <a:ea typeface="+mn-ea"/>
                <a:cs typeface="+mn-cs"/>
              </a:rPr>
              <a:t>Finally, as long as insurers are providing insurance coverage, it will be critical to have the right amount of risk to calculate affordable premiums. Too much risk will mean insurers will raise prices. This is partly what reinsurance tries to address. </a:t>
            </a:r>
            <a:endParaRPr lang="en-US" sz="1100" b="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b="0" kern="1200" dirty="0">
                <a:solidFill>
                  <a:schemeClr val="tx1"/>
                </a:solidFill>
                <a:effectLst/>
                <a:latin typeface="+mn-lt"/>
                <a:ea typeface="+mn-ea"/>
                <a:cs typeface="+mn-cs"/>
              </a:rPr>
              <a:t>Just like with the implementation of the Affordable Care Act, the CHAS will be instrumental in providing a baseline and measuring Coloradans experience with new innovations at the state or federal level. </a:t>
            </a:r>
            <a:endParaRPr lang="en-US" sz="1100" b="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b="0" kern="1200" dirty="0">
                <a:solidFill>
                  <a:schemeClr val="tx1"/>
                </a:solidFill>
                <a:effectLst/>
                <a:latin typeface="+mn-lt"/>
                <a:ea typeface="+mn-ea"/>
                <a:cs typeface="+mn-cs"/>
              </a:rPr>
              <a:t>we will be interested to see how they interact with one another, and other innovations, moving forward and how we can use CHAS data to measure their impact.</a:t>
            </a:r>
            <a:endParaRPr lang="en-US" sz="1100" b="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b="0" kern="1200" dirty="0">
                <a:solidFill>
                  <a:schemeClr val="tx1"/>
                </a:solidFill>
                <a:effectLst/>
                <a:latin typeface="+mn-lt"/>
                <a:ea typeface="+mn-ea"/>
                <a:cs typeface="+mn-cs"/>
              </a:rPr>
              <a:t>So, as we’ve heard, the CHAS informs us about key insights on current policy issues. But there are many other applications of the data as well. And what better way to explore this than to play another round of…FRIENDLY FEUD!</a:t>
            </a:r>
            <a:endParaRPr lang="en-US" sz="1100" b="0" kern="1200" dirty="0">
              <a:solidFill>
                <a:schemeClr val="tx1"/>
              </a:solidFill>
              <a:effectLst/>
              <a:latin typeface="+mn-lt"/>
              <a:ea typeface="+mn-ea"/>
              <a:cs typeface="+mn-cs"/>
            </a:endParaRPr>
          </a:p>
          <a:p>
            <a:endParaRPr lang="en-US" dirty="0"/>
          </a:p>
          <a:p>
            <a:r>
              <a:rPr lang="en-US" dirty="0"/>
              <a:t>***Photo from Peak Health Alliance brief</a:t>
            </a:r>
          </a:p>
          <a:p>
            <a:endParaRPr lang="en-US" dirty="0"/>
          </a:p>
          <a:p>
            <a:endParaRPr lang="en-US" dirty="0"/>
          </a:p>
        </p:txBody>
      </p:sp>
      <p:sp>
        <p:nvSpPr>
          <p:cNvPr id="4" name="Slide Number Placeholder 3"/>
          <p:cNvSpPr>
            <a:spLocks noGrp="1"/>
          </p:cNvSpPr>
          <p:nvPr>
            <p:ph type="sldNum" sz="quarter" idx="5"/>
          </p:nvPr>
        </p:nvSpPr>
        <p:spPr/>
        <p:txBody>
          <a:bodyPr/>
          <a:lstStyle/>
          <a:p>
            <a:fld id="{01D8ED13-D04F-4874-BDFA-12A710744C61}" type="slidenum">
              <a:rPr lang="en-US" smtClean="0"/>
              <a:t>16</a:t>
            </a:fld>
            <a:endParaRPr lang="en-US"/>
          </a:p>
        </p:txBody>
      </p:sp>
    </p:spTree>
    <p:extLst>
      <p:ext uri="{BB962C8B-B14F-4D97-AF65-F5344CB8AC3E}">
        <p14:creationId xmlns:p14="http://schemas.microsoft.com/office/powerpoint/2010/main" val="35096809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JB</a:t>
            </a:r>
          </a:p>
          <a:p>
            <a:r>
              <a:rPr lang="en-US" dirty="0"/>
              <a:t>Second Family Feud session. This will focus on the top reasons people indicated they were uninsured. </a:t>
            </a:r>
          </a:p>
          <a:p>
            <a:pPr marL="171450" indent="-171450" algn="l">
              <a:buFont typeface="Arial" panose="020B0604020202020204" pitchFamily="34" charset="0"/>
              <a:buChar char="•"/>
            </a:pPr>
            <a:r>
              <a:rPr lang="en-US" dirty="0"/>
              <a:t>Sample Questions: What are the often-reported reasons for being uninsured according to Coloradans?</a:t>
            </a:r>
          </a:p>
          <a:p>
            <a:pPr marL="171450" indent="-171450" algn="l">
              <a:buFont typeface="Arial" panose="020B0604020202020204" pitchFamily="34" charset="0"/>
              <a:buChar char="•"/>
            </a:pPr>
            <a:r>
              <a:rPr lang="en-US" dirty="0"/>
              <a:t>Alternate question: What are the new items that were included on the 2019 CHAS?</a:t>
            </a:r>
          </a:p>
          <a:p>
            <a:endParaRPr lang="en-US" dirty="0"/>
          </a:p>
          <a:p>
            <a:r>
              <a:rPr lang="en-US" i="1" dirty="0"/>
              <a:t>Animation order:</a:t>
            </a:r>
          </a:p>
          <a:p>
            <a:pPr marL="228600" indent="-228600">
              <a:buAutoNum type="arabicPeriod"/>
            </a:pPr>
            <a:r>
              <a:rPr lang="en-US" i="1" dirty="0" err="1"/>
              <a:t>Grantwriting</a:t>
            </a:r>
            <a:endParaRPr lang="en-US" i="1" dirty="0"/>
          </a:p>
          <a:p>
            <a:pPr marL="228600" indent="-228600">
              <a:buAutoNum type="arabicPeriod"/>
            </a:pPr>
            <a:r>
              <a:rPr lang="en-US" i="1" dirty="0"/>
              <a:t>Needs assessments</a:t>
            </a:r>
          </a:p>
          <a:p>
            <a:pPr marL="228600" indent="-228600">
              <a:buAutoNum type="arabicPeriod"/>
            </a:pPr>
            <a:r>
              <a:rPr lang="en-US" i="1" dirty="0"/>
              <a:t>Research</a:t>
            </a:r>
          </a:p>
          <a:p>
            <a:pPr marL="228600" indent="-228600">
              <a:buAutoNum type="arabicPeriod"/>
            </a:pPr>
            <a:r>
              <a:rPr lang="en-US" i="1" dirty="0"/>
              <a:t>“X” appears </a:t>
            </a:r>
          </a:p>
          <a:p>
            <a:pPr marL="228600" indent="-228600">
              <a:buAutoNum type="arabicPeriod"/>
            </a:pPr>
            <a:r>
              <a:rPr lang="en-US" i="1" dirty="0"/>
              <a:t>“X” disappears</a:t>
            </a:r>
          </a:p>
          <a:p>
            <a:pPr marL="228600" indent="-228600">
              <a:buAutoNum type="arabicPeriod"/>
            </a:pPr>
            <a:r>
              <a:rPr lang="en-US" i="1" dirty="0"/>
              <a:t>Organizational or project priority-setting</a:t>
            </a:r>
          </a:p>
          <a:p>
            <a:pPr marL="228600" indent="-228600">
              <a:buAutoNum type="arabicPeriod"/>
            </a:pPr>
            <a:r>
              <a:rPr lang="en-US" i="1" dirty="0"/>
              <a:t>Advocacy</a:t>
            </a:r>
          </a:p>
          <a:p>
            <a:pPr marL="228600" indent="-228600">
              <a:buAutoNum type="arabicPeriod"/>
            </a:pPr>
            <a:r>
              <a:rPr lang="en-US" i="1" dirty="0"/>
              <a:t>Community or state level or state-level decision-making</a:t>
            </a:r>
          </a:p>
          <a:p>
            <a:pPr marL="228600" indent="-228600">
              <a:buAutoNum type="arabicPeriod"/>
            </a:pPr>
            <a:r>
              <a:rPr lang="en-US" i="1" dirty="0"/>
              <a:t>Targeted education</a:t>
            </a:r>
          </a:p>
          <a:p>
            <a:pPr marL="228600" indent="-228600">
              <a:buAutoNum type="arabicPeriod"/>
            </a:pPr>
            <a:r>
              <a:rPr lang="en-US" i="1" dirty="0"/>
              <a:t>Evaluation</a:t>
            </a:r>
          </a:p>
          <a:p>
            <a:endParaRPr lang="en-US" i="1" dirty="0"/>
          </a:p>
          <a:p>
            <a:endParaRPr lang="en-US" dirty="0"/>
          </a:p>
        </p:txBody>
      </p:sp>
      <p:sp>
        <p:nvSpPr>
          <p:cNvPr id="4" name="Slide Number Placeholder 3"/>
          <p:cNvSpPr>
            <a:spLocks noGrp="1"/>
          </p:cNvSpPr>
          <p:nvPr>
            <p:ph type="sldNum" sz="quarter" idx="10"/>
          </p:nvPr>
        </p:nvSpPr>
        <p:spPr/>
        <p:txBody>
          <a:bodyPr/>
          <a:lstStyle/>
          <a:p>
            <a:fld id="{01D8ED13-D04F-4874-BDFA-12A710744C61}" type="slidenum">
              <a:rPr lang="en-US" smtClean="0"/>
              <a:t>17</a:t>
            </a:fld>
            <a:endParaRPr lang="en-US"/>
          </a:p>
        </p:txBody>
      </p:sp>
    </p:spTree>
    <p:extLst>
      <p:ext uri="{BB962C8B-B14F-4D97-AF65-F5344CB8AC3E}">
        <p14:creationId xmlns:p14="http://schemas.microsoft.com/office/powerpoint/2010/main" val="12517048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EB</a:t>
            </a:r>
          </a:p>
          <a:p>
            <a:r>
              <a:rPr lang="en-US" dirty="0"/>
              <a:t>How can the CHAS inform discussions on mental health?</a:t>
            </a:r>
          </a:p>
        </p:txBody>
      </p:sp>
      <p:sp>
        <p:nvSpPr>
          <p:cNvPr id="4" name="Slide Number Placeholder 3"/>
          <p:cNvSpPr>
            <a:spLocks noGrp="1"/>
          </p:cNvSpPr>
          <p:nvPr>
            <p:ph type="sldNum" sz="quarter" idx="5"/>
          </p:nvPr>
        </p:nvSpPr>
        <p:spPr/>
        <p:txBody>
          <a:bodyPr/>
          <a:lstStyle/>
          <a:p>
            <a:fld id="{01D8ED13-D04F-4874-BDFA-12A710744C61}" type="slidenum">
              <a:rPr lang="en-US" smtClean="0"/>
              <a:t>18</a:t>
            </a:fld>
            <a:endParaRPr lang="en-US"/>
          </a:p>
        </p:txBody>
      </p:sp>
    </p:spTree>
    <p:extLst>
      <p:ext uri="{BB962C8B-B14F-4D97-AF65-F5344CB8AC3E}">
        <p14:creationId xmlns:p14="http://schemas.microsoft.com/office/powerpoint/2010/main" val="31410760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EB</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First, on the downside, we saw more people reporting not getting needed mental health care or SUD care: the most ever since we started measure it in 2013.</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13.5% of Coloradans report that they did not get needed mental health services in the past 12 months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2.3% reported not getting SUD services – represents 95,000 people (confirm number)</a:t>
            </a:r>
          </a:p>
          <a:p>
            <a:endParaRPr lang="en-US" dirty="0"/>
          </a:p>
          <a:p>
            <a:endParaRPr lang="en-US" dirty="0"/>
          </a:p>
        </p:txBody>
      </p:sp>
      <p:sp>
        <p:nvSpPr>
          <p:cNvPr id="4" name="Slide Number Placeholder 3"/>
          <p:cNvSpPr>
            <a:spLocks noGrp="1"/>
          </p:cNvSpPr>
          <p:nvPr>
            <p:ph type="sldNum" sz="quarter" idx="5"/>
          </p:nvPr>
        </p:nvSpPr>
        <p:spPr/>
        <p:txBody>
          <a:bodyPr/>
          <a:lstStyle/>
          <a:p>
            <a:fld id="{01D8ED13-D04F-4874-BDFA-12A710744C61}" type="slidenum">
              <a:rPr lang="en-US" smtClean="0"/>
              <a:t>19</a:t>
            </a:fld>
            <a:endParaRPr lang="en-US"/>
          </a:p>
        </p:txBody>
      </p:sp>
    </p:spTree>
    <p:extLst>
      <p:ext uri="{BB962C8B-B14F-4D97-AF65-F5344CB8AC3E}">
        <p14:creationId xmlns:p14="http://schemas.microsoft.com/office/powerpoint/2010/main" val="32674270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JB (See script, change to this slide during this component</a:t>
            </a:r>
            <a:r>
              <a:rPr lang="en-US" dirty="0">
                <a:sym typeface="Wingdings" panose="05000000000000000000" pitchFamily="2" charset="2"/>
              </a:rPr>
              <a:t></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kern="1200" dirty="0">
                <a:solidFill>
                  <a:schemeClr val="tx1"/>
                </a:solidFill>
                <a:effectLst/>
                <a:latin typeface="+mn-lt"/>
                <a:ea typeface="+mn-ea"/>
                <a:cs typeface="+mn-cs"/>
              </a:rPr>
              <a:t>Jeff:  We’re excited to share new insights from the CHAS for many hot policy topics — many of which we discussed at the Hot Issues conference — as well as stories behind the data and how the CHAS is an essential tool to inform policy decisions. We will be going over some pretty serious findings today, but we also know it’s Friday afternoon. So, without detracting from the findings, we thought we’d have some fun with our favorite survey-based game show, Friendly Feud. We don’t Let’s introduce our teams!</a:t>
            </a:r>
          </a:p>
          <a:p>
            <a:endParaRPr lang="en-US" dirty="0"/>
          </a:p>
          <a:p>
            <a:endParaRPr lang="en-US" dirty="0"/>
          </a:p>
          <a:p>
            <a:r>
              <a:rPr lang="en-US" dirty="0"/>
              <a:t>Different picture</a:t>
            </a:r>
          </a:p>
          <a:p>
            <a:endParaRPr lang="en-US" dirty="0"/>
          </a:p>
          <a:p>
            <a:r>
              <a:rPr lang="en-US" dirty="0"/>
              <a:t>Context for upcoming topics and current policy implications</a:t>
            </a:r>
          </a:p>
          <a:p>
            <a:endParaRPr lang="en-US" dirty="0"/>
          </a:p>
          <a:p>
            <a:r>
              <a:rPr lang="en-US" dirty="0"/>
              <a:t>Acknowledgment of topics at conference</a:t>
            </a:r>
          </a:p>
          <a:p>
            <a:endParaRPr lang="en-US" dirty="0"/>
          </a:p>
        </p:txBody>
      </p:sp>
      <p:sp>
        <p:nvSpPr>
          <p:cNvPr id="4" name="Slide Number Placeholder 3"/>
          <p:cNvSpPr>
            <a:spLocks noGrp="1"/>
          </p:cNvSpPr>
          <p:nvPr>
            <p:ph type="sldNum" sz="quarter" idx="5"/>
          </p:nvPr>
        </p:nvSpPr>
        <p:spPr/>
        <p:txBody>
          <a:bodyPr/>
          <a:lstStyle/>
          <a:p>
            <a:fld id="{01D8ED13-D04F-4874-BDFA-12A710744C61}" type="slidenum">
              <a:rPr lang="en-US" smtClean="0"/>
              <a:t>2</a:t>
            </a:fld>
            <a:endParaRPr lang="en-US"/>
          </a:p>
        </p:txBody>
      </p:sp>
    </p:spTree>
    <p:extLst>
      <p:ext uri="{BB962C8B-B14F-4D97-AF65-F5344CB8AC3E}">
        <p14:creationId xmlns:p14="http://schemas.microsoft.com/office/powerpoint/2010/main" val="13202576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EB</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Parity is one approach to try to address what we saw in the last graph: increase access by making it comparable to physical care and coverage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discussion has been going on for some time…2019 saw another parity bill pass…</a:t>
            </a:r>
          </a:p>
          <a:p>
            <a:endParaRPr lang="en-US" dirty="0">
              <a:hlinkClick r:id="rId3"/>
            </a:endParaRPr>
          </a:p>
          <a:p>
            <a:r>
              <a:rPr lang="en-US" dirty="0">
                <a:hlinkClick r:id="rId3"/>
              </a:rPr>
              <a:t>https://coloradosun.com/2019/03/27/colorado-mental-health-parity/</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01D8ED13-D04F-4874-BDFA-12A710744C61}" type="slidenum">
              <a:rPr lang="en-US" smtClean="0"/>
              <a:t>20</a:t>
            </a:fld>
            <a:endParaRPr lang="en-US"/>
          </a:p>
        </p:txBody>
      </p:sp>
    </p:spTree>
    <p:extLst>
      <p:ext uri="{BB962C8B-B14F-4D97-AF65-F5344CB8AC3E}">
        <p14:creationId xmlns:p14="http://schemas.microsoft.com/office/powerpoint/2010/main" val="402979807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EB</a:t>
            </a:r>
          </a:p>
          <a:p>
            <a:pPr marL="171450" indent="-171450">
              <a:buFont typeface="Arial" panose="020B0604020202020204" pitchFamily="34" charset="0"/>
              <a:buChar char="•"/>
            </a:pPr>
            <a:r>
              <a:rPr lang="en-US" dirty="0"/>
              <a:t>To examine how the CHAS can inform parity, we took the cost item and broke it out by type of insurance</a:t>
            </a:r>
          </a:p>
          <a:p>
            <a:pPr marL="171450" indent="-171450">
              <a:buFont typeface="Arial" panose="020B0604020202020204" pitchFamily="34" charset="0"/>
              <a:buChar char="•"/>
            </a:pPr>
            <a:r>
              <a:rPr lang="en-US" dirty="0"/>
              <a:t>What’s remarkable is that for all three of these, we have seen a decrease since 2013. There is some fluctuation, but overall, a smaller percentage of people who say they didn’t get needed mental health services is citing cost</a:t>
            </a:r>
          </a:p>
          <a:p>
            <a:pPr marL="171450" indent="-171450">
              <a:buFont typeface="Arial" panose="020B0604020202020204" pitchFamily="34" charset="0"/>
              <a:buChar char="•"/>
            </a:pPr>
            <a:r>
              <a:rPr lang="en-US" dirty="0"/>
              <a:t>We can’t say this is due to parity exactly, but we do see an overall downward trend towards the 23% who cite cost as a reason for foregoing physical health care (doctor/specialist)</a:t>
            </a:r>
          </a:p>
        </p:txBody>
      </p:sp>
      <p:sp>
        <p:nvSpPr>
          <p:cNvPr id="4" name="Slide Number Placeholder 3"/>
          <p:cNvSpPr>
            <a:spLocks noGrp="1"/>
          </p:cNvSpPr>
          <p:nvPr>
            <p:ph type="sldNum" sz="quarter" idx="5"/>
          </p:nvPr>
        </p:nvSpPr>
        <p:spPr/>
        <p:txBody>
          <a:bodyPr/>
          <a:lstStyle/>
          <a:p>
            <a:fld id="{01D8ED13-D04F-4874-BDFA-12A710744C61}" type="slidenum">
              <a:rPr lang="en-US" smtClean="0"/>
              <a:t>21</a:t>
            </a:fld>
            <a:endParaRPr lang="en-US"/>
          </a:p>
        </p:txBody>
      </p:sp>
    </p:spTree>
    <p:extLst>
      <p:ext uri="{BB962C8B-B14F-4D97-AF65-F5344CB8AC3E}">
        <p14:creationId xmlns:p14="http://schemas.microsoft.com/office/powerpoint/2010/main" val="68001229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EB</a:t>
            </a:r>
          </a:p>
          <a:p>
            <a:endParaRPr lang="en-US" dirty="0"/>
          </a:p>
          <a:p>
            <a:r>
              <a:rPr lang="en-US" dirty="0"/>
              <a:t>Story #2: Mental health/Durango </a:t>
            </a:r>
          </a:p>
          <a:p>
            <a:r>
              <a:rPr lang="en-US" dirty="0"/>
              <a:t>Include photo from </a:t>
            </a:r>
            <a:r>
              <a:rPr lang="en-US" dirty="0" err="1"/>
              <a:t>chartpack</a:t>
            </a:r>
            <a:endParaRPr lang="en-US" dirty="0"/>
          </a:p>
          <a:p>
            <a:endParaRPr lang="en-US" dirty="0"/>
          </a:p>
        </p:txBody>
      </p:sp>
      <p:sp>
        <p:nvSpPr>
          <p:cNvPr id="4" name="Slide Number Placeholder 3"/>
          <p:cNvSpPr>
            <a:spLocks noGrp="1"/>
          </p:cNvSpPr>
          <p:nvPr>
            <p:ph type="sldNum" sz="quarter" idx="5"/>
          </p:nvPr>
        </p:nvSpPr>
        <p:spPr/>
        <p:txBody>
          <a:bodyPr/>
          <a:lstStyle/>
          <a:p>
            <a:fld id="{01D8ED13-D04F-4874-BDFA-12A710744C61}" type="slidenum">
              <a:rPr lang="en-US" smtClean="0"/>
              <a:t>22</a:t>
            </a:fld>
            <a:endParaRPr lang="en-US"/>
          </a:p>
        </p:txBody>
      </p:sp>
    </p:spTree>
    <p:extLst>
      <p:ext uri="{BB962C8B-B14F-4D97-AF65-F5344CB8AC3E}">
        <p14:creationId xmlns:p14="http://schemas.microsoft.com/office/powerpoint/2010/main" val="402870239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JB</a:t>
            </a:r>
          </a:p>
        </p:txBody>
      </p:sp>
      <p:sp>
        <p:nvSpPr>
          <p:cNvPr id="4" name="Slide Number Placeholder 3"/>
          <p:cNvSpPr>
            <a:spLocks noGrp="1"/>
          </p:cNvSpPr>
          <p:nvPr>
            <p:ph type="sldNum" sz="quarter" idx="5"/>
          </p:nvPr>
        </p:nvSpPr>
        <p:spPr/>
        <p:txBody>
          <a:bodyPr/>
          <a:lstStyle/>
          <a:p>
            <a:fld id="{01D8ED13-D04F-4874-BDFA-12A710744C61}" type="slidenum">
              <a:rPr lang="en-US" smtClean="0"/>
              <a:t>23</a:t>
            </a:fld>
            <a:endParaRPr lang="en-US"/>
          </a:p>
        </p:txBody>
      </p:sp>
    </p:spTree>
    <p:extLst>
      <p:ext uri="{BB962C8B-B14F-4D97-AF65-F5344CB8AC3E}">
        <p14:creationId xmlns:p14="http://schemas.microsoft.com/office/powerpoint/2010/main" val="327648846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JB</a:t>
            </a:r>
          </a:p>
        </p:txBody>
      </p:sp>
      <p:sp>
        <p:nvSpPr>
          <p:cNvPr id="4" name="Slide Number Placeholder 3"/>
          <p:cNvSpPr>
            <a:spLocks noGrp="1"/>
          </p:cNvSpPr>
          <p:nvPr>
            <p:ph type="sldNum" sz="quarter" idx="5"/>
          </p:nvPr>
        </p:nvSpPr>
        <p:spPr/>
        <p:txBody>
          <a:bodyPr/>
          <a:lstStyle/>
          <a:p>
            <a:fld id="{01D8ED13-D04F-4874-BDFA-12A710744C61}" type="slidenum">
              <a:rPr lang="en-US" smtClean="0"/>
              <a:t>24</a:t>
            </a:fld>
            <a:endParaRPr lang="en-US"/>
          </a:p>
        </p:txBody>
      </p:sp>
    </p:spTree>
    <p:extLst>
      <p:ext uri="{BB962C8B-B14F-4D97-AF65-F5344CB8AC3E}">
        <p14:creationId xmlns:p14="http://schemas.microsoft.com/office/powerpoint/2010/main" val="36998815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JB</a:t>
            </a:r>
          </a:p>
          <a:p>
            <a:pPr marL="171450" indent="-171450">
              <a:buFont typeface="Arial" panose="020B0604020202020204" pitchFamily="34" charset="0"/>
              <a:buChar char="•"/>
            </a:pPr>
            <a:r>
              <a:rPr lang="en-US" dirty="0"/>
              <a:t>Explain dental therapy, goal is to reduce costs, increase access</a:t>
            </a:r>
          </a:p>
          <a:p>
            <a:pPr marL="171450" indent="-171450">
              <a:buFont typeface="Arial" panose="020B0604020202020204" pitchFamily="34" charset="0"/>
              <a:buChar char="•"/>
            </a:pPr>
            <a:r>
              <a:rPr lang="en-US" dirty="0"/>
              <a:t>Has been controversial</a:t>
            </a:r>
          </a:p>
          <a:p>
            <a:pPr marL="171450" indent="-171450">
              <a:buFont typeface="Arial" panose="020B0604020202020204" pitchFamily="34" charset="0"/>
              <a:buChar char="•"/>
            </a:pPr>
            <a:r>
              <a:rPr lang="en-US" dirty="0"/>
              <a:t>There have been some discussions starting</a:t>
            </a:r>
          </a:p>
          <a:p>
            <a:pPr marL="171450" indent="-171450">
              <a:buFont typeface="Arial" panose="020B0604020202020204" pitchFamily="34" charset="0"/>
              <a:buChar char="•"/>
            </a:pPr>
            <a:r>
              <a:rPr lang="en-US" dirty="0"/>
              <a:t>We looked at CHAS, asking, what areas of the state could potentially benefit from dental therapists</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endParaRPr lang="en-US" dirty="0"/>
          </a:p>
          <a:p>
            <a:pPr marL="0" indent="0">
              <a:buFont typeface="Arial" panose="020B0604020202020204" pitchFamily="34" charset="0"/>
              <a:buNone/>
            </a:pPr>
            <a:r>
              <a:rPr lang="en-US" dirty="0"/>
              <a:t>Sources:</a:t>
            </a:r>
          </a:p>
          <a:p>
            <a:r>
              <a:rPr lang="en-US" dirty="0">
                <a:hlinkClick r:id="rId3"/>
              </a:rPr>
              <a:t>https://www.wkkf.org/news-and-media/article/2014/06/a-decade-of-smiles-celebrating-ten-years-of-dental-therapists-in-Alaska</a:t>
            </a:r>
            <a:endParaRPr lang="en-US" dirty="0"/>
          </a:p>
          <a:p>
            <a:r>
              <a:rPr lang="en-US" dirty="0"/>
              <a:t>(Feel free to use other picture of dental therapists)</a:t>
            </a:r>
          </a:p>
          <a:p>
            <a:r>
              <a:rPr lang="en-US" dirty="0">
                <a:hlinkClick r:id="rId4"/>
              </a:rPr>
              <a:t>https://www.coloradopolitics.com/news/colorado-s-legislative-executive-branches-open-to-improved-oral-healthcare/article_fb58eaa4-f455-11e9-8478-5bf207936317.html#tncms-source=article-nav-next</a:t>
            </a:r>
            <a:endParaRPr lang="en-US" dirty="0"/>
          </a:p>
        </p:txBody>
      </p:sp>
      <p:sp>
        <p:nvSpPr>
          <p:cNvPr id="4" name="Slide Number Placeholder 3"/>
          <p:cNvSpPr>
            <a:spLocks noGrp="1"/>
          </p:cNvSpPr>
          <p:nvPr>
            <p:ph type="sldNum" sz="quarter" idx="5"/>
          </p:nvPr>
        </p:nvSpPr>
        <p:spPr/>
        <p:txBody>
          <a:bodyPr/>
          <a:lstStyle/>
          <a:p>
            <a:fld id="{01D8ED13-D04F-4874-BDFA-12A710744C61}" type="slidenum">
              <a:rPr lang="en-US" smtClean="0"/>
              <a:t>25</a:t>
            </a:fld>
            <a:endParaRPr lang="en-US"/>
          </a:p>
        </p:txBody>
      </p:sp>
    </p:spTree>
    <p:extLst>
      <p:ext uri="{BB962C8B-B14F-4D97-AF65-F5344CB8AC3E}">
        <p14:creationId xmlns:p14="http://schemas.microsoft.com/office/powerpoint/2010/main" val="344707986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JB? Kristi to provide some language. Open to creative ideas here!</a:t>
            </a:r>
          </a:p>
        </p:txBody>
      </p:sp>
      <p:sp>
        <p:nvSpPr>
          <p:cNvPr id="4" name="Slide Number Placeholder 3"/>
          <p:cNvSpPr>
            <a:spLocks noGrp="1"/>
          </p:cNvSpPr>
          <p:nvPr>
            <p:ph type="sldNum" sz="quarter" idx="5"/>
          </p:nvPr>
        </p:nvSpPr>
        <p:spPr/>
        <p:txBody>
          <a:bodyPr/>
          <a:lstStyle/>
          <a:p>
            <a:fld id="{01D8ED13-D04F-4874-BDFA-12A710744C61}" type="slidenum">
              <a:rPr lang="en-US" smtClean="0"/>
              <a:t>26</a:t>
            </a:fld>
            <a:endParaRPr lang="en-US"/>
          </a:p>
        </p:txBody>
      </p:sp>
    </p:spTree>
    <p:extLst>
      <p:ext uri="{BB962C8B-B14F-4D97-AF65-F5344CB8AC3E}">
        <p14:creationId xmlns:p14="http://schemas.microsoft.com/office/powerpoint/2010/main" val="406689109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EB</a:t>
            </a:r>
          </a:p>
        </p:txBody>
      </p:sp>
      <p:sp>
        <p:nvSpPr>
          <p:cNvPr id="4" name="Slide Number Placeholder 3"/>
          <p:cNvSpPr>
            <a:spLocks noGrp="1"/>
          </p:cNvSpPr>
          <p:nvPr>
            <p:ph type="sldNum" sz="quarter" idx="5"/>
          </p:nvPr>
        </p:nvSpPr>
        <p:spPr/>
        <p:txBody>
          <a:bodyPr/>
          <a:lstStyle/>
          <a:p>
            <a:fld id="{01D8ED13-D04F-4874-BDFA-12A710744C61}" type="slidenum">
              <a:rPr lang="en-US" smtClean="0"/>
              <a:t>27</a:t>
            </a:fld>
            <a:endParaRPr lang="en-US"/>
          </a:p>
        </p:txBody>
      </p:sp>
    </p:spTree>
    <p:extLst>
      <p:ext uri="{BB962C8B-B14F-4D97-AF65-F5344CB8AC3E}">
        <p14:creationId xmlns:p14="http://schemas.microsoft.com/office/powerpoint/2010/main" val="118241394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EB</a:t>
            </a:r>
          </a:p>
          <a:p>
            <a:r>
              <a:rPr lang="en-US" dirty="0"/>
              <a:t>Use graphic or call-out from </a:t>
            </a:r>
            <a:r>
              <a:rPr lang="en-US" dirty="0" err="1"/>
              <a:t>chartpack</a:t>
            </a:r>
            <a:endParaRPr lang="en-US" dirty="0"/>
          </a:p>
        </p:txBody>
      </p:sp>
      <p:sp>
        <p:nvSpPr>
          <p:cNvPr id="4" name="Slide Number Placeholder 3"/>
          <p:cNvSpPr>
            <a:spLocks noGrp="1"/>
          </p:cNvSpPr>
          <p:nvPr>
            <p:ph type="sldNum" sz="quarter" idx="5"/>
          </p:nvPr>
        </p:nvSpPr>
        <p:spPr/>
        <p:txBody>
          <a:bodyPr/>
          <a:lstStyle/>
          <a:p>
            <a:fld id="{01D8ED13-D04F-4874-BDFA-12A710744C61}" type="slidenum">
              <a:rPr lang="en-US" smtClean="0"/>
              <a:t>28</a:t>
            </a:fld>
            <a:endParaRPr lang="en-US"/>
          </a:p>
        </p:txBody>
      </p:sp>
    </p:spTree>
    <p:extLst>
      <p:ext uri="{BB962C8B-B14F-4D97-AF65-F5344CB8AC3E}">
        <p14:creationId xmlns:p14="http://schemas.microsoft.com/office/powerpoint/2010/main" val="260437895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EB</a:t>
            </a:r>
          </a:p>
          <a:p>
            <a:r>
              <a:rPr lang="en-US" dirty="0"/>
              <a:t>\\chi-fpe\public\Projects\Hot Issues in Health\2019 Conference\Presentations\CHAS\Mapping\Housing\Product</a:t>
            </a:r>
          </a:p>
        </p:txBody>
      </p:sp>
      <p:sp>
        <p:nvSpPr>
          <p:cNvPr id="4" name="Slide Number Placeholder 3"/>
          <p:cNvSpPr>
            <a:spLocks noGrp="1"/>
          </p:cNvSpPr>
          <p:nvPr>
            <p:ph type="sldNum" sz="quarter" idx="5"/>
          </p:nvPr>
        </p:nvSpPr>
        <p:spPr/>
        <p:txBody>
          <a:bodyPr/>
          <a:lstStyle/>
          <a:p>
            <a:fld id="{01D8ED13-D04F-4874-BDFA-12A710744C61}" type="slidenum">
              <a:rPr lang="en-US" smtClean="0"/>
              <a:t>29</a:t>
            </a:fld>
            <a:endParaRPr lang="en-US"/>
          </a:p>
        </p:txBody>
      </p:sp>
    </p:spTree>
    <p:extLst>
      <p:ext uri="{BB962C8B-B14F-4D97-AF65-F5344CB8AC3E}">
        <p14:creationId xmlns:p14="http://schemas.microsoft.com/office/powerpoint/2010/main" val="30703449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EB/Announcer/Game Show #1</a:t>
            </a:r>
          </a:p>
          <a:p>
            <a:endParaRPr lang="en-US" dirty="0"/>
          </a:p>
          <a:p>
            <a:r>
              <a:rPr lang="en-US" dirty="0"/>
              <a:t>“What are the top reasons why we moved away from phone surveys?”</a:t>
            </a:r>
          </a:p>
          <a:p>
            <a:endParaRPr lang="en-US" dirty="0"/>
          </a:p>
          <a:p>
            <a:r>
              <a:rPr lang="en-US" i="1" dirty="0"/>
              <a:t>Animation order:</a:t>
            </a:r>
          </a:p>
          <a:p>
            <a:pPr marL="228600" indent="-228600">
              <a:buAutoNum type="arabicPeriod"/>
            </a:pPr>
            <a:r>
              <a:rPr lang="en-US" i="1" dirty="0"/>
              <a:t>Decline of landlines</a:t>
            </a:r>
          </a:p>
          <a:p>
            <a:pPr marL="228600" indent="-228600">
              <a:buAutoNum type="arabicPeriod"/>
            </a:pPr>
            <a:r>
              <a:rPr lang="en-US" i="1" dirty="0"/>
              <a:t>Not answering unknown numbers</a:t>
            </a:r>
          </a:p>
          <a:p>
            <a:pPr marL="228600" indent="-228600">
              <a:buAutoNum type="arabicPeriod"/>
            </a:pPr>
            <a:r>
              <a:rPr lang="en-US" i="1" dirty="0"/>
              <a:t>“X” appears</a:t>
            </a:r>
          </a:p>
          <a:p>
            <a:pPr marL="228600" indent="-228600">
              <a:buAutoNum type="arabicPeriod"/>
            </a:pPr>
            <a:r>
              <a:rPr lang="en-US" i="1" dirty="0"/>
              <a:t>“X” disappears (auto)</a:t>
            </a:r>
          </a:p>
          <a:p>
            <a:pPr marL="228600" indent="-228600">
              <a:buAutoNum type="arabicPeriod"/>
            </a:pPr>
            <a:r>
              <a:rPr lang="en-US" i="1" dirty="0"/>
              <a:t>The cost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i="1" dirty="0"/>
              <a:t>Too many </a:t>
            </a:r>
            <a:r>
              <a:rPr lang="en-US" i="1" dirty="0" err="1"/>
              <a:t>robocalls</a:t>
            </a:r>
            <a:endParaRPr lang="en-US" i="1"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i="1" dirty="0"/>
              <a:t>Federal regulations</a:t>
            </a:r>
          </a:p>
          <a:p>
            <a:pPr marL="228600" indent="-228600">
              <a:buAutoNum type="arabicPeriod"/>
            </a:pPr>
            <a:r>
              <a:rPr lang="en-US" i="1" dirty="0"/>
              <a:t>Call blocking technology</a:t>
            </a:r>
          </a:p>
          <a:p>
            <a:pPr marL="228600" indent="-228600">
              <a:buAutoNum type="arabicPeriod"/>
            </a:pPr>
            <a:r>
              <a:rPr lang="en-US" i="1" dirty="0"/>
              <a:t>Surveys are annoying</a:t>
            </a:r>
          </a:p>
          <a:p>
            <a:endParaRPr lang="en-US" dirty="0"/>
          </a:p>
        </p:txBody>
      </p:sp>
      <p:sp>
        <p:nvSpPr>
          <p:cNvPr id="4" name="Slide Number Placeholder 3"/>
          <p:cNvSpPr>
            <a:spLocks noGrp="1"/>
          </p:cNvSpPr>
          <p:nvPr>
            <p:ph type="sldNum" sz="quarter" idx="10"/>
          </p:nvPr>
        </p:nvSpPr>
        <p:spPr/>
        <p:txBody>
          <a:bodyPr/>
          <a:lstStyle/>
          <a:p>
            <a:fld id="{01D8ED13-D04F-4874-BDFA-12A710744C61}" type="slidenum">
              <a:rPr lang="en-US" smtClean="0"/>
              <a:t>3</a:t>
            </a:fld>
            <a:endParaRPr lang="en-US"/>
          </a:p>
        </p:txBody>
      </p:sp>
    </p:spTree>
    <p:extLst>
      <p:ext uri="{BB962C8B-B14F-4D97-AF65-F5344CB8AC3E}">
        <p14:creationId xmlns:p14="http://schemas.microsoft.com/office/powerpoint/2010/main" val="237170325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EB</a:t>
            </a:r>
          </a:p>
          <a:p>
            <a:r>
              <a:rPr lang="en-US" dirty="0"/>
              <a:t>Highlight legislation, specifically geared toward evictions. Attempt to stabilize rents failed</a:t>
            </a:r>
          </a:p>
          <a:p>
            <a:endParaRPr lang="en-US" dirty="0"/>
          </a:p>
          <a:p>
            <a:r>
              <a:rPr lang="en-US" dirty="0"/>
              <a:t>Graphic from Housing paper</a:t>
            </a:r>
          </a:p>
        </p:txBody>
      </p:sp>
      <p:sp>
        <p:nvSpPr>
          <p:cNvPr id="4" name="Slide Number Placeholder 3"/>
          <p:cNvSpPr>
            <a:spLocks noGrp="1"/>
          </p:cNvSpPr>
          <p:nvPr>
            <p:ph type="sldNum" sz="quarter" idx="5"/>
          </p:nvPr>
        </p:nvSpPr>
        <p:spPr/>
        <p:txBody>
          <a:bodyPr/>
          <a:lstStyle/>
          <a:p>
            <a:fld id="{01D8ED13-D04F-4874-BDFA-12A710744C61}" type="slidenum">
              <a:rPr lang="en-US" smtClean="0"/>
              <a:t>30</a:t>
            </a:fld>
            <a:endParaRPr lang="en-US"/>
          </a:p>
        </p:txBody>
      </p:sp>
    </p:spTree>
    <p:extLst>
      <p:ext uri="{BB962C8B-B14F-4D97-AF65-F5344CB8AC3E}">
        <p14:creationId xmlns:p14="http://schemas.microsoft.com/office/powerpoint/2010/main" val="415581170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EB</a:t>
            </a:r>
          </a:p>
        </p:txBody>
      </p:sp>
      <p:sp>
        <p:nvSpPr>
          <p:cNvPr id="4" name="Slide Number Placeholder 3"/>
          <p:cNvSpPr>
            <a:spLocks noGrp="1"/>
          </p:cNvSpPr>
          <p:nvPr>
            <p:ph type="sldNum" sz="quarter" idx="5"/>
          </p:nvPr>
        </p:nvSpPr>
        <p:spPr/>
        <p:txBody>
          <a:bodyPr/>
          <a:lstStyle/>
          <a:p>
            <a:fld id="{01D8ED13-D04F-4874-BDFA-12A710744C61}" type="slidenum">
              <a:rPr lang="en-US" smtClean="0"/>
              <a:t>31</a:t>
            </a:fld>
            <a:endParaRPr lang="en-US"/>
          </a:p>
        </p:txBody>
      </p:sp>
    </p:spTree>
    <p:extLst>
      <p:ext uri="{BB962C8B-B14F-4D97-AF65-F5344CB8AC3E}">
        <p14:creationId xmlns:p14="http://schemas.microsoft.com/office/powerpoint/2010/main" val="271027964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1D8ED13-D04F-4874-BDFA-12A710744C61}" type="slidenum">
              <a:rPr lang="en-US" smtClean="0"/>
              <a:t>32</a:t>
            </a:fld>
            <a:endParaRPr lang="en-US"/>
          </a:p>
        </p:txBody>
      </p:sp>
    </p:spTree>
    <p:extLst>
      <p:ext uri="{BB962C8B-B14F-4D97-AF65-F5344CB8AC3E}">
        <p14:creationId xmlns:p14="http://schemas.microsoft.com/office/powerpoint/2010/main" val="338841879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EB </a:t>
            </a:r>
            <a:r>
              <a:rPr lang="en-US" dirty="0">
                <a:hlinkClick r:id="rId3"/>
              </a:rPr>
              <a:t>–</a:t>
            </a:r>
            <a:r>
              <a:rPr lang="en-US" dirty="0"/>
              <a:t> these findings are coming amid the development of a new Blueprint to end hunger. While the Blueprint is intended to address Coloradans of all ages, we noticed call-out to seniors and children. They are particularly vulnerable, of course, and we’d highlight the need to address it among young adults too.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hlinkClick r:id="rId3"/>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hlinkClick r:id="rId3"/>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hlinkClick r:id="rId3"/>
            </a:endParaRPr>
          </a:p>
          <a:p>
            <a:r>
              <a:rPr lang="en-US" dirty="0">
                <a:hlinkClick r:id="rId3"/>
              </a:rPr>
              <a:t>https://www.endhungerco.org/the-report</a:t>
            </a:r>
            <a:endParaRPr lang="en-US" dirty="0"/>
          </a:p>
        </p:txBody>
      </p:sp>
      <p:sp>
        <p:nvSpPr>
          <p:cNvPr id="4" name="Slide Number Placeholder 3"/>
          <p:cNvSpPr>
            <a:spLocks noGrp="1"/>
          </p:cNvSpPr>
          <p:nvPr>
            <p:ph type="sldNum" sz="quarter" idx="5"/>
          </p:nvPr>
        </p:nvSpPr>
        <p:spPr/>
        <p:txBody>
          <a:bodyPr/>
          <a:lstStyle/>
          <a:p>
            <a:fld id="{01D8ED13-D04F-4874-BDFA-12A710744C61}" type="slidenum">
              <a:rPr lang="en-US" smtClean="0"/>
              <a:t>33</a:t>
            </a:fld>
            <a:endParaRPr lang="en-US"/>
          </a:p>
        </p:txBody>
      </p:sp>
    </p:spTree>
    <p:extLst>
      <p:ext uri="{BB962C8B-B14F-4D97-AF65-F5344CB8AC3E}">
        <p14:creationId xmlns:p14="http://schemas.microsoft.com/office/powerpoint/2010/main" val="218357305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EB</a:t>
            </a:r>
          </a:p>
          <a:p>
            <a:r>
              <a:rPr lang="en-US" dirty="0"/>
              <a:t>Use graphic from </a:t>
            </a:r>
            <a:r>
              <a:rPr lang="en-US" dirty="0" err="1"/>
              <a:t>Chartpack</a:t>
            </a:r>
            <a:endParaRPr lang="en-US" dirty="0"/>
          </a:p>
        </p:txBody>
      </p:sp>
      <p:sp>
        <p:nvSpPr>
          <p:cNvPr id="4" name="Slide Number Placeholder 3"/>
          <p:cNvSpPr>
            <a:spLocks noGrp="1"/>
          </p:cNvSpPr>
          <p:nvPr>
            <p:ph type="sldNum" sz="quarter" idx="5"/>
          </p:nvPr>
        </p:nvSpPr>
        <p:spPr/>
        <p:txBody>
          <a:bodyPr/>
          <a:lstStyle/>
          <a:p>
            <a:fld id="{01D8ED13-D04F-4874-BDFA-12A710744C61}" type="slidenum">
              <a:rPr lang="en-US" smtClean="0"/>
              <a:t>34</a:t>
            </a:fld>
            <a:endParaRPr lang="en-US"/>
          </a:p>
        </p:txBody>
      </p:sp>
    </p:spTree>
    <p:extLst>
      <p:ext uri="{BB962C8B-B14F-4D97-AF65-F5344CB8AC3E}">
        <p14:creationId xmlns:p14="http://schemas.microsoft.com/office/powerpoint/2010/main" val="390857683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EB</a:t>
            </a:r>
          </a:p>
          <a:p>
            <a:endParaRPr lang="en-US" dirty="0"/>
          </a:p>
          <a:p>
            <a:r>
              <a:rPr lang="en-US" dirty="0"/>
              <a:t>Story #3: Bent County Food Pantry</a:t>
            </a:r>
          </a:p>
          <a:p>
            <a:r>
              <a:rPr lang="en-US" dirty="0"/>
              <a:t>Include photo from </a:t>
            </a:r>
            <a:r>
              <a:rPr lang="en-US" dirty="0" err="1"/>
              <a:t>chartpack</a:t>
            </a:r>
            <a:endParaRPr lang="en-US" dirty="0"/>
          </a:p>
          <a:p>
            <a:endParaRPr lang="en-US" dirty="0"/>
          </a:p>
        </p:txBody>
      </p:sp>
      <p:sp>
        <p:nvSpPr>
          <p:cNvPr id="4" name="Slide Number Placeholder 3"/>
          <p:cNvSpPr>
            <a:spLocks noGrp="1"/>
          </p:cNvSpPr>
          <p:nvPr>
            <p:ph type="sldNum" sz="quarter" idx="5"/>
          </p:nvPr>
        </p:nvSpPr>
        <p:spPr/>
        <p:txBody>
          <a:bodyPr/>
          <a:lstStyle/>
          <a:p>
            <a:fld id="{01D8ED13-D04F-4874-BDFA-12A710744C61}" type="slidenum">
              <a:rPr lang="en-US" smtClean="0"/>
              <a:t>35</a:t>
            </a:fld>
            <a:endParaRPr lang="en-US"/>
          </a:p>
        </p:txBody>
      </p:sp>
    </p:spTree>
    <p:extLst>
      <p:ext uri="{BB962C8B-B14F-4D97-AF65-F5344CB8AC3E}">
        <p14:creationId xmlns:p14="http://schemas.microsoft.com/office/powerpoint/2010/main" val="252524480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JB</a:t>
            </a:r>
          </a:p>
          <a:p>
            <a:endParaRPr lang="en-US" dirty="0"/>
          </a:p>
          <a:p>
            <a:r>
              <a:rPr lang="en-US" dirty="0"/>
              <a:t>Another social determinant – perceptions of unfair treatment</a:t>
            </a:r>
          </a:p>
          <a:p>
            <a:r>
              <a:rPr lang="en-US" dirty="0"/>
              <a:t>New items on the CHAS </a:t>
            </a:r>
          </a:p>
          <a:p>
            <a:endParaRPr lang="en-US" dirty="0"/>
          </a:p>
          <a:p>
            <a:r>
              <a:rPr lang="en-US" i="1" u="sng" dirty="0"/>
              <a:t>Contextual points</a:t>
            </a:r>
            <a:r>
              <a:rPr lang="en-US" i="1" dirty="0"/>
              <a:t>:</a:t>
            </a:r>
          </a:p>
          <a:p>
            <a:pPr rtl="0" fontAlgn="ctr"/>
            <a:r>
              <a:rPr lang="en-US" i="1" dirty="0"/>
              <a:t>Discrimination as a social determinant of health.</a:t>
            </a:r>
          </a:p>
          <a:p>
            <a:endParaRPr lang="en-US" dirty="0"/>
          </a:p>
        </p:txBody>
      </p:sp>
      <p:sp>
        <p:nvSpPr>
          <p:cNvPr id="4" name="Slide Number Placeholder 3"/>
          <p:cNvSpPr>
            <a:spLocks noGrp="1"/>
          </p:cNvSpPr>
          <p:nvPr>
            <p:ph type="sldNum" sz="quarter" idx="10"/>
          </p:nvPr>
        </p:nvSpPr>
        <p:spPr/>
        <p:txBody>
          <a:bodyPr/>
          <a:lstStyle/>
          <a:p>
            <a:fld id="{3833FA58-AE10-4C41-A31E-1979C2CA0CD3}" type="slidenum">
              <a:rPr lang="en-US" smtClean="0"/>
              <a:t>36</a:t>
            </a:fld>
            <a:endParaRPr lang="en-US"/>
          </a:p>
        </p:txBody>
      </p:sp>
    </p:spTree>
    <p:extLst>
      <p:ext uri="{BB962C8B-B14F-4D97-AF65-F5344CB8AC3E}">
        <p14:creationId xmlns:p14="http://schemas.microsoft.com/office/powerpoint/2010/main" val="90951659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JB</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15% of Coloradans report sometimes or often receiving unfair treatment when getting medical care. (blue and red slices) </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They most often report this being because of age, gender, or disability. But significant numbers of people report the other reasons as well.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translates into stress. Almost three-fourths  (74.6%) of people who indicated sometimes or often being treated unfairly also reported that the unfair treatment resulted in the experiences being somewhat stressful or extremely stressful. This stress can have really health impacts on the body and mind.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We will be exploring this item further to look at who reports this unfair treatment.</a:t>
            </a:r>
          </a:p>
          <a:p>
            <a:endParaRPr lang="en-US" dirty="0"/>
          </a:p>
        </p:txBody>
      </p:sp>
      <p:sp>
        <p:nvSpPr>
          <p:cNvPr id="4" name="Slide Number Placeholder 3"/>
          <p:cNvSpPr>
            <a:spLocks noGrp="1"/>
          </p:cNvSpPr>
          <p:nvPr>
            <p:ph type="sldNum" sz="quarter" idx="5"/>
          </p:nvPr>
        </p:nvSpPr>
        <p:spPr/>
        <p:txBody>
          <a:bodyPr/>
          <a:lstStyle/>
          <a:p>
            <a:fld id="{01D8ED13-D04F-4874-BDFA-12A710744C61}" type="slidenum">
              <a:rPr lang="en-US" smtClean="0"/>
              <a:t>37</a:t>
            </a:fld>
            <a:endParaRPr lang="en-US"/>
          </a:p>
        </p:txBody>
      </p:sp>
    </p:spTree>
    <p:extLst>
      <p:ext uri="{BB962C8B-B14F-4D97-AF65-F5344CB8AC3E}">
        <p14:creationId xmlns:p14="http://schemas.microsoft.com/office/powerpoint/2010/main" val="386224198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JB</a:t>
            </a:r>
          </a:p>
        </p:txBody>
      </p:sp>
      <p:sp>
        <p:nvSpPr>
          <p:cNvPr id="4" name="Slide Number Placeholder 3"/>
          <p:cNvSpPr>
            <a:spLocks noGrp="1"/>
          </p:cNvSpPr>
          <p:nvPr>
            <p:ph type="sldNum" sz="quarter" idx="5"/>
          </p:nvPr>
        </p:nvSpPr>
        <p:spPr/>
        <p:txBody>
          <a:bodyPr/>
          <a:lstStyle/>
          <a:p>
            <a:fld id="{01D8ED13-D04F-4874-BDFA-12A710744C61}" type="slidenum">
              <a:rPr lang="en-US" smtClean="0"/>
              <a:t>38</a:t>
            </a:fld>
            <a:endParaRPr lang="en-US"/>
          </a:p>
        </p:txBody>
      </p:sp>
    </p:spTree>
    <p:extLst>
      <p:ext uri="{BB962C8B-B14F-4D97-AF65-F5344CB8AC3E}">
        <p14:creationId xmlns:p14="http://schemas.microsoft.com/office/powerpoint/2010/main" val="197794479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JB</a:t>
            </a:r>
          </a:p>
        </p:txBody>
      </p:sp>
      <p:sp>
        <p:nvSpPr>
          <p:cNvPr id="4" name="Slide Number Placeholder 3"/>
          <p:cNvSpPr>
            <a:spLocks noGrp="1"/>
          </p:cNvSpPr>
          <p:nvPr>
            <p:ph type="sldNum" sz="quarter" idx="5"/>
          </p:nvPr>
        </p:nvSpPr>
        <p:spPr/>
        <p:txBody>
          <a:bodyPr/>
          <a:lstStyle/>
          <a:p>
            <a:fld id="{01D8ED13-D04F-4874-BDFA-12A710744C61}" type="slidenum">
              <a:rPr lang="en-US" smtClean="0"/>
              <a:t>39</a:t>
            </a:fld>
            <a:endParaRPr lang="en-US"/>
          </a:p>
        </p:txBody>
      </p:sp>
    </p:spTree>
    <p:extLst>
      <p:ext uri="{BB962C8B-B14F-4D97-AF65-F5344CB8AC3E}">
        <p14:creationId xmlns:p14="http://schemas.microsoft.com/office/powerpoint/2010/main" val="13588719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JB</a:t>
            </a:r>
          </a:p>
          <a:p>
            <a:pPr marL="171450" indent="-171450">
              <a:buFont typeface="Arial" panose="020B0604020202020204" pitchFamily="34" charset="0"/>
              <a:buChar char="•"/>
            </a:pPr>
            <a:r>
              <a:rPr lang="en-US" dirty="0"/>
              <a:t>We gain these insights through a representative survey of 10,000, administered in English and Spanish, conducted every two years</a:t>
            </a:r>
          </a:p>
          <a:p>
            <a:pPr marL="171450" indent="-171450">
              <a:buFont typeface="Arial" panose="020B0604020202020204" pitchFamily="34" charset="0"/>
              <a:buChar char="•"/>
            </a:pPr>
            <a:r>
              <a:rPr lang="en-US" dirty="0"/>
              <a:t>Between Feb – Jun 2019</a:t>
            </a:r>
          </a:p>
          <a:p>
            <a:pPr marL="171450" indent="-171450">
              <a:buFont typeface="Arial" panose="020B0604020202020204" pitchFamily="34" charset="0"/>
              <a:buChar char="•"/>
            </a:pPr>
            <a:r>
              <a:rPr lang="en-US" dirty="0"/>
              <a:t>We sample it for each of the state’s 21 HSRs</a:t>
            </a:r>
          </a:p>
          <a:p>
            <a:pPr marL="171450" indent="-171450">
              <a:buFont typeface="Arial" panose="020B0604020202020204" pitchFamily="34" charset="0"/>
              <a:buChar char="•"/>
            </a:pPr>
            <a:r>
              <a:rPr lang="en-US" dirty="0"/>
              <a:t>This is a rich data set that asks questions not only on health insurance, but access to services, use of care, affordability, health status, behavioral health and social determinants such as housing, food security, and unfair treatment.</a:t>
            </a:r>
          </a:p>
        </p:txBody>
      </p:sp>
      <p:sp>
        <p:nvSpPr>
          <p:cNvPr id="4" name="Slide Number Placeholder 3"/>
          <p:cNvSpPr>
            <a:spLocks noGrp="1"/>
          </p:cNvSpPr>
          <p:nvPr>
            <p:ph type="sldNum" sz="quarter" idx="10"/>
          </p:nvPr>
        </p:nvSpPr>
        <p:spPr/>
        <p:txBody>
          <a:bodyPr/>
          <a:lstStyle/>
          <a:p>
            <a:fld id="{BEEFD368-395F-4034-93BF-0C0FD15D02F8}" type="slidenum">
              <a:rPr lang="en-US" smtClean="0"/>
              <a:t>4</a:t>
            </a:fld>
            <a:endParaRPr lang="en-US"/>
          </a:p>
        </p:txBody>
      </p:sp>
    </p:spTree>
    <p:extLst>
      <p:ext uri="{BB962C8B-B14F-4D97-AF65-F5344CB8AC3E}">
        <p14:creationId xmlns:p14="http://schemas.microsoft.com/office/powerpoint/2010/main" val="129504288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EB</a:t>
            </a:r>
          </a:p>
          <a:p>
            <a:pPr marL="171450" indent="-171450">
              <a:buFont typeface="Arial" panose="020B0604020202020204" pitchFamily="34" charset="0"/>
              <a:buChar char="•"/>
            </a:pPr>
            <a:r>
              <a:rPr lang="en-US"/>
              <a:t>Building off the Sept launch, providing seven policy insights</a:t>
            </a:r>
          </a:p>
          <a:p>
            <a:pPr marL="171450" indent="-171450">
              <a:buFont typeface="Arial" panose="020B0604020202020204" pitchFamily="34" charset="0"/>
              <a:buChar char="•"/>
            </a:pPr>
            <a:r>
              <a:rPr lang="en-US"/>
              <a:t>There’s a lot more data in the chartpack (handed out at end)</a:t>
            </a:r>
            <a:endParaRPr lang="en-US" dirty="0"/>
          </a:p>
        </p:txBody>
      </p:sp>
      <p:sp>
        <p:nvSpPr>
          <p:cNvPr id="4" name="Slide Number Placeholder 3"/>
          <p:cNvSpPr>
            <a:spLocks noGrp="1"/>
          </p:cNvSpPr>
          <p:nvPr>
            <p:ph type="sldNum" sz="quarter" idx="5"/>
          </p:nvPr>
        </p:nvSpPr>
        <p:spPr/>
        <p:txBody>
          <a:bodyPr/>
          <a:lstStyle/>
          <a:p>
            <a:fld id="{01D8ED13-D04F-4874-BDFA-12A710744C61}" type="slidenum">
              <a:rPr lang="en-US" smtClean="0"/>
              <a:t>40</a:t>
            </a:fld>
            <a:endParaRPr lang="en-US"/>
          </a:p>
        </p:txBody>
      </p:sp>
    </p:spTree>
    <p:extLst>
      <p:ext uri="{BB962C8B-B14F-4D97-AF65-F5344CB8AC3E}">
        <p14:creationId xmlns:p14="http://schemas.microsoft.com/office/powerpoint/2010/main" val="369711491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JB</a:t>
            </a:r>
          </a:p>
          <a:p>
            <a:endParaRPr lang="en-US" dirty="0"/>
          </a:p>
          <a:p>
            <a:r>
              <a:rPr lang="en-US" dirty="0"/>
              <a:t>The CHAS is a community resource.  </a:t>
            </a:r>
          </a:p>
          <a:p>
            <a:endParaRPr lang="en-US" dirty="0"/>
          </a:p>
          <a:p>
            <a:r>
              <a:rPr lang="en-US" dirty="0"/>
              <a:t>We have only scratched the surface</a:t>
            </a:r>
            <a:r>
              <a:rPr lang="en-US" baseline="0" dirty="0"/>
              <a:t> on what we have learned from the CHAS.  </a:t>
            </a:r>
          </a:p>
          <a:p>
            <a:endParaRPr lang="en-US" baseline="0" dirty="0"/>
          </a:p>
          <a:p>
            <a:r>
              <a:rPr lang="en-US" baseline="0" dirty="0"/>
              <a:t>There are a number of ways you can get this information.  </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B5DA59A5-47C4-4588-B8BF-4A5D982CFE11}" type="slidenum">
              <a:rPr lang="en-US" smtClean="0"/>
              <a:t>41</a:t>
            </a:fld>
            <a:endParaRPr lang="en-US"/>
          </a:p>
        </p:txBody>
      </p:sp>
    </p:spTree>
    <p:extLst>
      <p:ext uri="{BB962C8B-B14F-4D97-AF65-F5344CB8AC3E}">
        <p14:creationId xmlns:p14="http://schemas.microsoft.com/office/powerpoint/2010/main" val="179241474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dirty="0"/>
              <a:t>JB</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36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3600" dirty="0"/>
              <a:t>Fill out your evaluations. We will also follow up with an evaluation after the session.</a:t>
            </a:r>
          </a:p>
          <a:p>
            <a:r>
              <a:rPr lang="en-US" sz="3600" dirty="0"/>
              <a:t>Thank you</a:t>
            </a:r>
          </a:p>
        </p:txBody>
      </p:sp>
      <p:sp>
        <p:nvSpPr>
          <p:cNvPr id="4" name="Slide Number Placeholder 3"/>
          <p:cNvSpPr>
            <a:spLocks noGrp="1"/>
          </p:cNvSpPr>
          <p:nvPr>
            <p:ph type="sldNum" sz="quarter" idx="10"/>
          </p:nvPr>
        </p:nvSpPr>
        <p:spPr/>
        <p:txBody>
          <a:bodyPr/>
          <a:lstStyle/>
          <a:p>
            <a:fld id="{B5DA59A5-47C4-4588-B8BF-4A5D982CFE11}" type="slidenum">
              <a:rPr lang="en-US" smtClean="0"/>
              <a:t>42</a:t>
            </a:fld>
            <a:endParaRPr lang="en-US"/>
          </a:p>
        </p:txBody>
      </p:sp>
    </p:spTree>
    <p:extLst>
      <p:ext uri="{BB962C8B-B14F-4D97-AF65-F5344CB8AC3E}">
        <p14:creationId xmlns:p14="http://schemas.microsoft.com/office/powerpoint/2010/main" val="11386062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EB</a:t>
            </a:r>
          </a:p>
          <a:p>
            <a:r>
              <a:rPr lang="en-US" i="1" dirty="0"/>
              <a:t>Lightning Round</a:t>
            </a:r>
          </a:p>
          <a:p>
            <a:endParaRPr lang="en-US" i="1" dirty="0"/>
          </a:p>
          <a:p>
            <a:r>
              <a:rPr lang="en-US" i="1" dirty="0"/>
              <a:t>Animation shows up in order, left side first, then right side.</a:t>
            </a:r>
          </a:p>
          <a:p>
            <a:endParaRPr lang="en-US" dirty="0"/>
          </a:p>
        </p:txBody>
      </p:sp>
      <p:sp>
        <p:nvSpPr>
          <p:cNvPr id="4" name="Slide Number Placeholder 3"/>
          <p:cNvSpPr>
            <a:spLocks noGrp="1"/>
          </p:cNvSpPr>
          <p:nvPr>
            <p:ph type="sldNum" sz="quarter" idx="10"/>
          </p:nvPr>
        </p:nvSpPr>
        <p:spPr/>
        <p:txBody>
          <a:bodyPr/>
          <a:lstStyle/>
          <a:p>
            <a:fld id="{01D8ED13-D04F-4874-BDFA-12A710744C61}" type="slidenum">
              <a:rPr lang="en-US" smtClean="0"/>
              <a:t>43</a:t>
            </a:fld>
            <a:endParaRPr lang="en-US"/>
          </a:p>
        </p:txBody>
      </p:sp>
    </p:spTree>
    <p:extLst>
      <p:ext uri="{BB962C8B-B14F-4D97-AF65-F5344CB8AC3E}">
        <p14:creationId xmlns:p14="http://schemas.microsoft.com/office/powerpoint/2010/main" val="695752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JB</a:t>
            </a:r>
          </a:p>
        </p:txBody>
      </p:sp>
      <p:sp>
        <p:nvSpPr>
          <p:cNvPr id="4" name="Slide Number Placeholder 3"/>
          <p:cNvSpPr>
            <a:spLocks noGrp="1"/>
          </p:cNvSpPr>
          <p:nvPr>
            <p:ph type="sldNum" sz="quarter" idx="5"/>
          </p:nvPr>
        </p:nvSpPr>
        <p:spPr/>
        <p:txBody>
          <a:bodyPr/>
          <a:lstStyle/>
          <a:p>
            <a:fld id="{01D8ED13-D04F-4874-BDFA-12A710744C61}" type="slidenum">
              <a:rPr lang="en-US" smtClean="0"/>
              <a:t>44</a:t>
            </a:fld>
            <a:endParaRPr lang="en-US" dirty="0"/>
          </a:p>
        </p:txBody>
      </p:sp>
    </p:spTree>
    <p:extLst>
      <p:ext uri="{BB962C8B-B14F-4D97-AF65-F5344CB8AC3E}">
        <p14:creationId xmlns:p14="http://schemas.microsoft.com/office/powerpoint/2010/main" val="37480582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JB</a:t>
            </a:r>
          </a:p>
          <a:p>
            <a:pPr marL="171450" indent="-171450">
              <a:buFont typeface="Arial" panose="020B0604020202020204" pitchFamily="34" charset="0"/>
              <a:buChar char="•"/>
            </a:pPr>
            <a:r>
              <a:rPr lang="en-US" dirty="0"/>
              <a:t>All of these efforts and the community asset that is the CHAS couldn’t be realized without the generous support of TCT and CHF.</a:t>
            </a:r>
          </a:p>
          <a:p>
            <a:pPr marL="171450" indent="-171450">
              <a:buFont typeface="Arial" panose="020B0604020202020204" pitchFamily="34" charset="0"/>
              <a:buChar char="•"/>
            </a:pPr>
            <a:r>
              <a:rPr lang="en-US" dirty="0"/>
              <a:t>We’d also like to thank the OBH and HCPF for sponsoring specific items on the CHAS this year.</a:t>
            </a:r>
          </a:p>
        </p:txBody>
      </p:sp>
      <p:sp>
        <p:nvSpPr>
          <p:cNvPr id="4" name="Slide Number Placeholder 3"/>
          <p:cNvSpPr>
            <a:spLocks noGrp="1"/>
          </p:cNvSpPr>
          <p:nvPr>
            <p:ph type="sldNum" sz="quarter" idx="5"/>
          </p:nvPr>
        </p:nvSpPr>
        <p:spPr/>
        <p:txBody>
          <a:bodyPr/>
          <a:lstStyle/>
          <a:p>
            <a:fld id="{01D8ED13-D04F-4874-BDFA-12A710744C61}" type="slidenum">
              <a:rPr lang="en-US" smtClean="0"/>
              <a:t>5</a:t>
            </a:fld>
            <a:endParaRPr lang="en-US"/>
          </a:p>
        </p:txBody>
      </p:sp>
    </p:spTree>
    <p:extLst>
      <p:ext uri="{BB962C8B-B14F-4D97-AF65-F5344CB8AC3E}">
        <p14:creationId xmlns:p14="http://schemas.microsoft.com/office/powerpoint/2010/main" val="41864421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EB</a:t>
            </a:r>
          </a:p>
          <a:p>
            <a:pPr marL="171450" indent="-171450">
              <a:buFont typeface="Arial" panose="020B0604020202020204" pitchFamily="34" charset="0"/>
              <a:buChar char="•"/>
            </a:pPr>
            <a:r>
              <a:rPr lang="en-US" dirty="0"/>
              <a:t>Building off the Sept launch, providing seven policy insights</a:t>
            </a:r>
          </a:p>
          <a:p>
            <a:pPr marL="171450" indent="-171450">
              <a:buFont typeface="Arial" panose="020B0604020202020204" pitchFamily="34" charset="0"/>
              <a:buChar char="•"/>
            </a:pPr>
            <a:r>
              <a:rPr lang="en-US" dirty="0"/>
              <a:t>There’s a lot more data in the </a:t>
            </a:r>
            <a:r>
              <a:rPr lang="en-US" dirty="0" err="1"/>
              <a:t>chartpack</a:t>
            </a:r>
            <a:r>
              <a:rPr lang="en-US" dirty="0"/>
              <a:t> (handed out at end)</a:t>
            </a:r>
          </a:p>
        </p:txBody>
      </p:sp>
      <p:sp>
        <p:nvSpPr>
          <p:cNvPr id="4" name="Slide Number Placeholder 3"/>
          <p:cNvSpPr>
            <a:spLocks noGrp="1"/>
          </p:cNvSpPr>
          <p:nvPr>
            <p:ph type="sldNum" sz="quarter" idx="5"/>
          </p:nvPr>
        </p:nvSpPr>
        <p:spPr/>
        <p:txBody>
          <a:bodyPr/>
          <a:lstStyle/>
          <a:p>
            <a:fld id="{01D8ED13-D04F-4874-BDFA-12A710744C61}" type="slidenum">
              <a:rPr lang="en-US" smtClean="0"/>
              <a:t>6</a:t>
            </a:fld>
            <a:endParaRPr lang="en-US"/>
          </a:p>
        </p:txBody>
      </p:sp>
    </p:spTree>
    <p:extLst>
      <p:ext uri="{BB962C8B-B14F-4D97-AF65-F5344CB8AC3E}">
        <p14:creationId xmlns:p14="http://schemas.microsoft.com/office/powerpoint/2010/main" val="34516940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EB</a:t>
            </a:r>
          </a:p>
          <a:p>
            <a:pPr marL="171450" indent="-171450">
              <a:buFont typeface="Arial" panose="020B0604020202020204" pitchFamily="34" charset="0"/>
              <a:buChar char="•"/>
            </a:pPr>
            <a:r>
              <a:rPr lang="en-US" dirty="0"/>
              <a:t>So let’s dive in!</a:t>
            </a:r>
          </a:p>
          <a:p>
            <a:pPr marL="171450" indent="-171450">
              <a:buFont typeface="Arial" panose="020B0604020202020204" pitchFamily="34" charset="0"/>
              <a:buChar char="•"/>
            </a:pPr>
            <a:r>
              <a:rPr lang="en-US" dirty="0"/>
              <a:t>The main headline from the CHAS is that the uninsured rate didn’t change between 2017 and 2019.</a:t>
            </a:r>
          </a:p>
          <a:p>
            <a:pPr marL="171450" indent="-171450">
              <a:buFont typeface="Arial" panose="020B0604020202020204" pitchFamily="34" charset="0"/>
              <a:buChar char="•"/>
            </a:pPr>
            <a:r>
              <a:rPr lang="en-US" dirty="0"/>
              <a:t>Who remembers what it was? (audience)</a:t>
            </a:r>
          </a:p>
          <a:p>
            <a:pPr marL="171450" indent="-171450">
              <a:buFont typeface="Arial" panose="020B0604020202020204" pitchFamily="34" charset="0"/>
              <a:buChar char="•"/>
            </a:pPr>
            <a:r>
              <a:rPr lang="en-US" dirty="0"/>
              <a:t>6.5% </a:t>
            </a:r>
          </a:p>
          <a:p>
            <a:pPr marL="171450" indent="-171450">
              <a:buFont typeface="Arial" panose="020B0604020202020204" pitchFamily="34" charset="0"/>
              <a:buChar char="•"/>
            </a:pPr>
            <a:r>
              <a:rPr lang="en-US" dirty="0"/>
              <a:t>We identified the theme of “still waters” because just because the uninsured rate didn’t change, we believe it was masking some underlaying market dynamics</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01D8ED13-D04F-4874-BDFA-12A710744C61}" type="slidenum">
              <a:rPr lang="en-US" smtClean="0"/>
              <a:t>7</a:t>
            </a:fld>
            <a:endParaRPr lang="en-US"/>
          </a:p>
        </p:txBody>
      </p:sp>
    </p:spTree>
    <p:extLst>
      <p:ext uri="{BB962C8B-B14F-4D97-AF65-F5344CB8AC3E}">
        <p14:creationId xmlns:p14="http://schemas.microsoft.com/office/powerpoint/2010/main" val="33660882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373" lvl="0" indent="0">
              <a:buFont typeface="Arial" panose="020B0604020202020204" pitchFamily="34" charset="0"/>
              <a:buNone/>
            </a:pPr>
            <a:r>
              <a:rPr lang="en-US" dirty="0"/>
              <a:t>EB</a:t>
            </a:r>
          </a:p>
          <a:p>
            <a:pPr marL="188823" lvl="0" indent="-171450">
              <a:buFont typeface="Arial" panose="020B0604020202020204" pitchFamily="34" charset="0"/>
              <a:buChar char="•"/>
            </a:pPr>
            <a:r>
              <a:rPr lang="en-US" dirty="0"/>
              <a:t>I’ll explain what I mean. Each bar here represents 100% of the state.</a:t>
            </a:r>
          </a:p>
          <a:p>
            <a:pPr marL="188823" lvl="0" indent="-171450">
              <a:buFont typeface="Arial" panose="020B0604020202020204" pitchFamily="34" charset="0"/>
              <a:buChar char="•"/>
            </a:pPr>
            <a:r>
              <a:rPr lang="en-US" dirty="0"/>
              <a:t>6.5% (red bars) uninsured</a:t>
            </a:r>
          </a:p>
          <a:p>
            <a:pPr marL="188823" lvl="0" indent="-171450">
              <a:buFont typeface="Arial" panose="020B0604020202020204" pitchFamily="34" charset="0"/>
              <a:buChar char="•"/>
            </a:pPr>
            <a:r>
              <a:rPr lang="en-US" dirty="0"/>
              <a:t>We also saw an increase in ESI (green bars), which we suspect has to do with the improving economy.</a:t>
            </a:r>
          </a:p>
          <a:p>
            <a:pPr marL="188823" lvl="0" indent="-171450">
              <a:buFont typeface="Arial" panose="020B0604020202020204" pitchFamily="34" charset="0"/>
              <a:buChar char="•"/>
            </a:pPr>
            <a:r>
              <a:rPr lang="en-US" dirty="0"/>
              <a:t>We also saw a slight dip in Medicaid, but while this was not a statistically significant change, we do know that Medicaid has been decreasing from administrative records from the CO Dept of Health Care Policy and Financing. </a:t>
            </a:r>
          </a:p>
          <a:p>
            <a:pPr marL="188823" lvl="0" indent="-171450">
              <a:buFont typeface="Arial" panose="020B0604020202020204" pitchFamily="34" charset="0"/>
              <a:buChar char="•"/>
            </a:pPr>
            <a:r>
              <a:rPr lang="en-US" dirty="0"/>
              <a:t>And in particular, we saw a decrease among children, specifically Hispanic and </a:t>
            </a:r>
            <a:r>
              <a:rPr lang="en-US" dirty="0" err="1"/>
              <a:t>LatinX</a:t>
            </a:r>
            <a:r>
              <a:rPr lang="en-US" dirty="0"/>
              <a:t> children. </a:t>
            </a:r>
          </a:p>
          <a:p>
            <a:pPr marL="188823" lvl="0" indent="-171450">
              <a:buFont typeface="Arial" panose="020B0604020202020204" pitchFamily="34" charset="0"/>
              <a:buChar char="•"/>
            </a:pPr>
            <a:r>
              <a:rPr lang="en-US" dirty="0"/>
              <a:t>In fact, we saw an increase in their uninsured rate </a:t>
            </a:r>
            <a:r>
              <a:rPr lang="en-US" dirty="0" err="1"/>
              <a:t>fom</a:t>
            </a:r>
            <a:r>
              <a:rPr lang="en-US" dirty="0"/>
              <a:t> x% to y%..</a:t>
            </a:r>
          </a:p>
          <a:p>
            <a:pPr marL="17373" lvl="0" indent="0">
              <a:buFont typeface="Arial" panose="020B0604020202020204" pitchFamily="34" charset="0"/>
              <a:buNone/>
            </a:pPr>
            <a:endParaRPr lang="en-US" dirty="0"/>
          </a:p>
          <a:p>
            <a:pPr rtl="0" fontAlgn="ctr"/>
            <a:r>
              <a:rPr lang="en-US" i="1" u="sng" dirty="0"/>
              <a:t>Contextual points:</a:t>
            </a:r>
            <a:endParaRPr lang="en-US" i="1" dirty="0"/>
          </a:p>
          <a:p>
            <a:pPr marL="628650" lvl="1" indent="-171450" rtl="0" fontAlgn="ctr">
              <a:buFont typeface="Arial" panose="020B0604020202020204" pitchFamily="34" charset="0"/>
              <a:buChar char="•"/>
            </a:pPr>
            <a:r>
              <a:rPr lang="en-US" i="1" dirty="0"/>
              <a:t>Findings could be due to the improved economy as Colorado has a low unemployment rate, companies are offering benefits to attract and retain workers, and fewer people finding themselves eligible for Medicaid.</a:t>
            </a:r>
          </a:p>
          <a:p>
            <a:pPr marL="628650" lvl="1" indent="-171450" rtl="0" fontAlgn="ctr">
              <a:buFont typeface="Arial" panose="020B0604020202020204" pitchFamily="34" charset="0"/>
              <a:buChar char="•"/>
            </a:pPr>
            <a:r>
              <a:rPr lang="en-US" b="0" i="1" dirty="0"/>
              <a:t>The decline in Medicaid is consistent with what we are hearing across the state from safety net clinics: decline in Medicaid, though they are also seeing an increase in uninsured. Is it possible that people are letting their coverage lapse? Or indicate they don’t have Medicaid when they seek care? </a:t>
            </a:r>
          </a:p>
          <a:p>
            <a:pPr marL="628650" lvl="1" indent="-171450" rtl="0" fontAlgn="ctr">
              <a:buFont typeface="Arial" panose="020B0604020202020204" pitchFamily="34" charset="0"/>
              <a:buChar char="•"/>
            </a:pPr>
            <a:r>
              <a:rPr lang="en-US" i="1" dirty="0"/>
              <a:t>Census Bureau data show Colorado’s uninsured rate and number stayed steady at 7.5%, despite an increase in </a:t>
            </a:r>
            <a:r>
              <a:rPr lang="en-US" i="1" dirty="0" err="1"/>
              <a:t>uninsurance</a:t>
            </a:r>
            <a:r>
              <a:rPr lang="en-US" i="1" dirty="0"/>
              <a:t> nationally. </a:t>
            </a:r>
          </a:p>
          <a:p>
            <a:pPr marL="188823" lvl="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BEEFD368-395F-4034-93BF-0C0FD15D02F8}" type="slidenum">
              <a:rPr lang="en-US" smtClean="0"/>
              <a:t>8</a:t>
            </a:fld>
            <a:endParaRPr lang="en-US"/>
          </a:p>
        </p:txBody>
      </p:sp>
    </p:spTree>
    <p:extLst>
      <p:ext uri="{BB962C8B-B14F-4D97-AF65-F5344CB8AC3E}">
        <p14:creationId xmlns:p14="http://schemas.microsoft.com/office/powerpoint/2010/main" val="16577421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1D8ED13-D04F-4874-BDFA-12A710744C61}" type="slidenum">
              <a:rPr lang="en-US" smtClean="0"/>
              <a:t>9</a:t>
            </a:fld>
            <a:endParaRPr lang="en-US"/>
          </a:p>
        </p:txBody>
      </p:sp>
    </p:spTree>
    <p:extLst>
      <p:ext uri="{BB962C8B-B14F-4D97-AF65-F5344CB8AC3E}">
        <p14:creationId xmlns:p14="http://schemas.microsoft.com/office/powerpoint/2010/main" val="264509314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1">
    <p:spTree>
      <p:nvGrpSpPr>
        <p:cNvPr id="1" name=""/>
        <p:cNvGrpSpPr/>
        <p:nvPr/>
      </p:nvGrpSpPr>
      <p:grpSpPr>
        <a:xfrm>
          <a:off x="0" y="0"/>
          <a:ext cx="0" cy="0"/>
          <a:chOff x="0" y="0"/>
          <a:chExt cx="0" cy="0"/>
        </a:xfrm>
      </p:grpSpPr>
      <p:sp>
        <p:nvSpPr>
          <p:cNvPr id="7" name="Rectangle 6"/>
          <p:cNvSpPr/>
          <p:nvPr userDrawn="1"/>
        </p:nvSpPr>
        <p:spPr>
          <a:xfrm>
            <a:off x="-1" y="0"/>
            <a:ext cx="12192001" cy="6858000"/>
          </a:xfrm>
          <a:prstGeom prst="rect">
            <a:avLst/>
          </a:prstGeom>
          <a:solidFill>
            <a:srgbClr val="2E638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20" name="Picture 19"/>
          <p:cNvPicPr>
            <a:picLocks noChangeAspect="1"/>
          </p:cNvPicPr>
          <p:nvPr userDrawn="1"/>
        </p:nvPicPr>
        <p:blipFill rotWithShape="1">
          <a:blip r:embed="rId2">
            <a:extLst>
              <a:ext uri="{28A0092B-C50C-407E-A947-70E740481C1C}">
                <a14:useLocalDpi xmlns:a14="http://schemas.microsoft.com/office/drawing/2010/main" val="0"/>
              </a:ext>
            </a:extLst>
          </a:blip>
          <a:srcRect l="4104" r="16935"/>
          <a:stretch/>
        </p:blipFill>
        <p:spPr>
          <a:xfrm>
            <a:off x="-31261" y="1646637"/>
            <a:ext cx="12244103" cy="4056401"/>
          </a:xfrm>
          <a:prstGeom prst="rect">
            <a:avLst/>
          </a:prstGeom>
        </p:spPr>
      </p:pic>
      <p:sp>
        <p:nvSpPr>
          <p:cNvPr id="2" name="Title 1"/>
          <p:cNvSpPr>
            <a:spLocks noGrp="1"/>
          </p:cNvSpPr>
          <p:nvPr>
            <p:ph type="ctrTitle"/>
          </p:nvPr>
        </p:nvSpPr>
        <p:spPr>
          <a:xfrm>
            <a:off x="497580" y="395534"/>
            <a:ext cx="7484533" cy="1644283"/>
          </a:xfrm>
        </p:spPr>
        <p:txBody>
          <a:bodyPr anchor="b"/>
          <a:lstStyle>
            <a:lvl1pPr algn="l">
              <a:defRPr sz="6000">
                <a:solidFill>
                  <a:schemeClr val="bg1"/>
                </a:solidFill>
                <a:latin typeface="+mn-lt"/>
              </a:defRPr>
            </a:lvl1pPr>
          </a:lstStyle>
          <a:p>
            <a:r>
              <a:rPr lang="en-US"/>
              <a:t>Click to edit Master title style</a:t>
            </a:r>
            <a:endParaRPr lang="en-US" dirty="0"/>
          </a:p>
        </p:txBody>
      </p:sp>
      <p:sp>
        <p:nvSpPr>
          <p:cNvPr id="3" name="Subtitle 2"/>
          <p:cNvSpPr>
            <a:spLocks noGrp="1"/>
          </p:cNvSpPr>
          <p:nvPr>
            <p:ph type="subTitle" idx="1"/>
          </p:nvPr>
        </p:nvSpPr>
        <p:spPr>
          <a:xfrm>
            <a:off x="497581" y="2195270"/>
            <a:ext cx="5911036" cy="754183"/>
          </a:xfrm>
        </p:spPr>
        <p:txBody>
          <a:bodyPr/>
          <a:lstStyle>
            <a:lvl1pPr marL="0" indent="0" algn="l">
              <a:buNone/>
              <a:defRPr sz="2400" i="1">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0" name="Text Placeholder 9"/>
          <p:cNvSpPr>
            <a:spLocks noGrp="1"/>
          </p:cNvSpPr>
          <p:nvPr>
            <p:ph type="body" sz="quarter" idx="10" hasCustomPrompt="1"/>
          </p:nvPr>
        </p:nvSpPr>
        <p:spPr>
          <a:xfrm>
            <a:off x="5074790" y="4677203"/>
            <a:ext cx="6252300" cy="422031"/>
          </a:xfrm>
        </p:spPr>
        <p:txBody>
          <a:bodyPr>
            <a:normAutofit/>
          </a:bodyPr>
          <a:lstStyle>
            <a:lvl1pPr marL="0" indent="0" algn="r">
              <a:buFontTx/>
              <a:buNone/>
              <a:defRPr sz="2800" b="1">
                <a:solidFill>
                  <a:srgbClr val="FDB81A"/>
                </a:solidFill>
              </a:defRPr>
            </a:lvl1pPr>
          </a:lstStyle>
          <a:p>
            <a:pPr lvl="0"/>
            <a:r>
              <a:rPr lang="en-US" dirty="0"/>
              <a:t>Name Here</a:t>
            </a:r>
          </a:p>
        </p:txBody>
      </p:sp>
      <p:sp>
        <p:nvSpPr>
          <p:cNvPr id="12" name="Text Placeholder 11"/>
          <p:cNvSpPr>
            <a:spLocks noGrp="1"/>
          </p:cNvSpPr>
          <p:nvPr>
            <p:ph type="body" sz="quarter" idx="11" hasCustomPrompt="1"/>
          </p:nvPr>
        </p:nvSpPr>
        <p:spPr>
          <a:xfrm>
            <a:off x="5074790" y="5116009"/>
            <a:ext cx="6252137" cy="290284"/>
          </a:xfrm>
        </p:spPr>
        <p:txBody>
          <a:bodyPr>
            <a:normAutofit/>
          </a:bodyPr>
          <a:lstStyle>
            <a:lvl1pPr marL="0" indent="0" algn="r">
              <a:buFontTx/>
              <a:buNone/>
              <a:defRPr sz="2000" i="0" baseline="0">
                <a:solidFill>
                  <a:srgbClr val="FDB81A"/>
                </a:solidFill>
              </a:defRPr>
            </a:lvl1pPr>
          </a:lstStyle>
          <a:p>
            <a:pPr lvl="0"/>
            <a:r>
              <a:rPr lang="en-US" dirty="0"/>
              <a:t>Title Here</a:t>
            </a:r>
          </a:p>
        </p:txBody>
      </p:sp>
      <p:sp>
        <p:nvSpPr>
          <p:cNvPr id="14" name="Text Placeholder 13"/>
          <p:cNvSpPr>
            <a:spLocks noGrp="1"/>
          </p:cNvSpPr>
          <p:nvPr>
            <p:ph type="body" sz="quarter" idx="12" hasCustomPrompt="1"/>
          </p:nvPr>
        </p:nvSpPr>
        <p:spPr>
          <a:xfrm>
            <a:off x="5076410" y="5865153"/>
            <a:ext cx="6250517" cy="342880"/>
          </a:xfrm>
        </p:spPr>
        <p:txBody>
          <a:bodyPr>
            <a:noAutofit/>
          </a:bodyPr>
          <a:lstStyle>
            <a:lvl1pPr marL="0" indent="0" algn="r">
              <a:buFontTx/>
              <a:buNone/>
              <a:defRPr sz="2000" b="1">
                <a:solidFill>
                  <a:schemeClr val="bg1"/>
                </a:solidFill>
              </a:defRPr>
            </a:lvl1pPr>
          </a:lstStyle>
          <a:p>
            <a:pPr lvl="0"/>
            <a:r>
              <a:rPr lang="en-US" dirty="0"/>
              <a:t>Event Here</a:t>
            </a:r>
          </a:p>
        </p:txBody>
      </p:sp>
      <p:sp>
        <p:nvSpPr>
          <p:cNvPr id="18" name="Text Placeholder 17"/>
          <p:cNvSpPr>
            <a:spLocks noGrp="1"/>
          </p:cNvSpPr>
          <p:nvPr>
            <p:ph type="body" sz="quarter" idx="13" hasCustomPrompt="1"/>
          </p:nvPr>
        </p:nvSpPr>
        <p:spPr>
          <a:xfrm>
            <a:off x="5075767" y="6197605"/>
            <a:ext cx="6250517" cy="273050"/>
          </a:xfrm>
        </p:spPr>
        <p:txBody>
          <a:bodyPr>
            <a:noAutofit/>
          </a:bodyPr>
          <a:lstStyle>
            <a:lvl1pPr marL="0" indent="0" algn="r">
              <a:buFontTx/>
              <a:buNone/>
              <a:defRPr sz="1600" b="0">
                <a:solidFill>
                  <a:schemeClr val="bg1"/>
                </a:solidFill>
              </a:defRPr>
            </a:lvl1pPr>
          </a:lstStyle>
          <a:p>
            <a:pPr lvl="0"/>
            <a:r>
              <a:rPr lang="en-US" dirty="0"/>
              <a:t>Date Here</a:t>
            </a:r>
          </a:p>
        </p:txBody>
      </p:sp>
      <p:pic>
        <p:nvPicPr>
          <p:cNvPr id="19" name="Picture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14691" y="5220678"/>
            <a:ext cx="2055811" cy="1200531"/>
          </a:xfrm>
          <a:prstGeom prst="rect">
            <a:avLst/>
          </a:prstGeom>
        </p:spPr>
      </p:pic>
    </p:spTree>
    <p:extLst>
      <p:ext uri="{BB962C8B-B14F-4D97-AF65-F5344CB8AC3E}">
        <p14:creationId xmlns:p14="http://schemas.microsoft.com/office/powerpoint/2010/main" val="3171137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sp>
        <p:nvSpPr>
          <p:cNvPr id="9" name="Title 1"/>
          <p:cNvSpPr>
            <a:spLocks noGrp="1"/>
          </p:cNvSpPr>
          <p:nvPr>
            <p:ph type="ctrTitle"/>
          </p:nvPr>
        </p:nvSpPr>
        <p:spPr>
          <a:xfrm>
            <a:off x="497580" y="395534"/>
            <a:ext cx="7484533" cy="1644283"/>
          </a:xfrm>
        </p:spPr>
        <p:txBody>
          <a:bodyPr anchor="b"/>
          <a:lstStyle>
            <a:lvl1pPr algn="l">
              <a:defRPr sz="6000">
                <a:solidFill>
                  <a:srgbClr val="2E6380"/>
                </a:solidFill>
                <a:latin typeface="+mn-lt"/>
              </a:defRPr>
            </a:lvl1pPr>
          </a:lstStyle>
          <a:p>
            <a:r>
              <a:rPr lang="en-US"/>
              <a:t>Click to edit Master title style</a:t>
            </a:r>
            <a:endParaRPr lang="en-US" dirty="0"/>
          </a:p>
        </p:txBody>
      </p:sp>
      <p:sp>
        <p:nvSpPr>
          <p:cNvPr id="10" name="Subtitle 2"/>
          <p:cNvSpPr>
            <a:spLocks noGrp="1"/>
          </p:cNvSpPr>
          <p:nvPr>
            <p:ph type="subTitle" idx="1"/>
          </p:nvPr>
        </p:nvSpPr>
        <p:spPr>
          <a:xfrm>
            <a:off x="497581" y="2195270"/>
            <a:ext cx="5911036" cy="754183"/>
          </a:xfrm>
        </p:spPr>
        <p:txBody>
          <a:bodyPr/>
          <a:lstStyle>
            <a:lvl1pPr marL="0" indent="0" algn="l">
              <a:buNone/>
              <a:defRPr sz="2400" i="1">
                <a:solidFill>
                  <a:srgbClr val="2E6380"/>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1" name="Text Placeholder 9"/>
          <p:cNvSpPr>
            <a:spLocks noGrp="1"/>
          </p:cNvSpPr>
          <p:nvPr>
            <p:ph type="body" sz="quarter" idx="10" hasCustomPrompt="1"/>
          </p:nvPr>
        </p:nvSpPr>
        <p:spPr>
          <a:xfrm>
            <a:off x="5074790" y="4615211"/>
            <a:ext cx="6252300" cy="422031"/>
          </a:xfrm>
        </p:spPr>
        <p:txBody>
          <a:bodyPr>
            <a:normAutofit/>
          </a:bodyPr>
          <a:lstStyle>
            <a:lvl1pPr marL="0" indent="0" algn="r">
              <a:buFontTx/>
              <a:buNone/>
              <a:defRPr sz="2800" b="1">
                <a:solidFill>
                  <a:srgbClr val="FDB81A"/>
                </a:solidFill>
              </a:defRPr>
            </a:lvl1pPr>
          </a:lstStyle>
          <a:p>
            <a:pPr lvl="0"/>
            <a:r>
              <a:rPr lang="en-US" dirty="0"/>
              <a:t>Name Here</a:t>
            </a:r>
          </a:p>
        </p:txBody>
      </p:sp>
      <p:sp>
        <p:nvSpPr>
          <p:cNvPr id="12" name="Text Placeholder 11"/>
          <p:cNvSpPr>
            <a:spLocks noGrp="1"/>
          </p:cNvSpPr>
          <p:nvPr>
            <p:ph type="body" sz="quarter" idx="11" hasCustomPrompt="1"/>
          </p:nvPr>
        </p:nvSpPr>
        <p:spPr>
          <a:xfrm>
            <a:off x="5074790" y="5116009"/>
            <a:ext cx="6252137" cy="290284"/>
          </a:xfrm>
        </p:spPr>
        <p:txBody>
          <a:bodyPr>
            <a:normAutofit/>
          </a:bodyPr>
          <a:lstStyle>
            <a:lvl1pPr marL="0" indent="0" algn="r">
              <a:buFontTx/>
              <a:buNone/>
              <a:defRPr sz="2000" i="0" baseline="0">
                <a:solidFill>
                  <a:srgbClr val="FDB81A"/>
                </a:solidFill>
              </a:defRPr>
            </a:lvl1pPr>
          </a:lstStyle>
          <a:p>
            <a:pPr lvl="0"/>
            <a:r>
              <a:rPr lang="en-US" dirty="0"/>
              <a:t>Title Here</a:t>
            </a:r>
          </a:p>
        </p:txBody>
      </p:sp>
      <p:sp>
        <p:nvSpPr>
          <p:cNvPr id="17" name="Rectangle 16"/>
          <p:cNvSpPr/>
          <p:nvPr userDrawn="1"/>
        </p:nvSpPr>
        <p:spPr>
          <a:xfrm>
            <a:off x="0" y="6184786"/>
            <a:ext cx="5720861" cy="6732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8" name="Picture 1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7367" y="5177871"/>
            <a:ext cx="2142589" cy="1251207"/>
          </a:xfrm>
          <a:prstGeom prst="rect">
            <a:avLst/>
          </a:prstGeom>
        </p:spPr>
      </p:pic>
      <p:pic>
        <p:nvPicPr>
          <p:cNvPr id="19" name="Picture 18"/>
          <p:cNvPicPr>
            <a:picLocks noChangeAspect="1"/>
          </p:cNvPicPr>
          <p:nvPr userDrawn="1"/>
        </p:nvPicPr>
        <p:blipFill rotWithShape="1">
          <a:blip r:embed="rId3">
            <a:extLst>
              <a:ext uri="{28A0092B-C50C-407E-A947-70E740481C1C}">
                <a14:useLocalDpi xmlns:a14="http://schemas.microsoft.com/office/drawing/2010/main" val="0"/>
              </a:ext>
            </a:extLst>
          </a:blip>
          <a:srcRect l="7926" r="17592"/>
          <a:stretch/>
        </p:blipFill>
        <p:spPr>
          <a:xfrm>
            <a:off x="10421" y="1714900"/>
            <a:ext cx="12181580" cy="4278467"/>
          </a:xfrm>
          <a:prstGeom prst="rect">
            <a:avLst/>
          </a:prstGeom>
        </p:spPr>
      </p:pic>
      <p:sp>
        <p:nvSpPr>
          <p:cNvPr id="13" name="Text Placeholder 13"/>
          <p:cNvSpPr>
            <a:spLocks noGrp="1"/>
          </p:cNvSpPr>
          <p:nvPr>
            <p:ph type="body" sz="quarter" idx="12" hasCustomPrompt="1"/>
          </p:nvPr>
        </p:nvSpPr>
        <p:spPr>
          <a:xfrm>
            <a:off x="5076410" y="5841906"/>
            <a:ext cx="6250517" cy="342880"/>
          </a:xfrm>
        </p:spPr>
        <p:txBody>
          <a:bodyPr>
            <a:noAutofit/>
          </a:bodyPr>
          <a:lstStyle>
            <a:lvl1pPr marL="0" indent="0" algn="r">
              <a:buFontTx/>
              <a:buNone/>
              <a:defRPr sz="2000" b="1">
                <a:solidFill>
                  <a:srgbClr val="2E6380"/>
                </a:solidFill>
              </a:defRPr>
            </a:lvl1pPr>
          </a:lstStyle>
          <a:p>
            <a:pPr lvl="0"/>
            <a:r>
              <a:rPr lang="en-US" dirty="0"/>
              <a:t>Event Here</a:t>
            </a:r>
          </a:p>
        </p:txBody>
      </p:sp>
      <p:sp>
        <p:nvSpPr>
          <p:cNvPr id="14" name="Text Placeholder 17"/>
          <p:cNvSpPr>
            <a:spLocks noGrp="1"/>
          </p:cNvSpPr>
          <p:nvPr>
            <p:ph type="body" sz="quarter" idx="13" hasCustomPrompt="1"/>
          </p:nvPr>
        </p:nvSpPr>
        <p:spPr>
          <a:xfrm>
            <a:off x="5075767" y="6197605"/>
            <a:ext cx="6250517" cy="273050"/>
          </a:xfrm>
        </p:spPr>
        <p:txBody>
          <a:bodyPr>
            <a:noAutofit/>
          </a:bodyPr>
          <a:lstStyle>
            <a:lvl1pPr marL="0" indent="0" algn="r">
              <a:buFontTx/>
              <a:buNone/>
              <a:defRPr sz="1600" b="0">
                <a:solidFill>
                  <a:srgbClr val="2E6380"/>
                </a:solidFill>
              </a:defRPr>
            </a:lvl1pPr>
          </a:lstStyle>
          <a:p>
            <a:pPr lvl="0"/>
            <a:r>
              <a:rPr lang="en-US" dirty="0"/>
              <a:t>Date Here</a:t>
            </a:r>
          </a:p>
        </p:txBody>
      </p:sp>
    </p:spTree>
    <p:extLst>
      <p:ext uri="{BB962C8B-B14F-4D97-AF65-F5344CB8AC3E}">
        <p14:creationId xmlns:p14="http://schemas.microsoft.com/office/powerpoint/2010/main" val="4143575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slide">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000"/>
            </a:lvl1pPr>
          </a:lstStyle>
          <a:p>
            <a:r>
              <a:rPr lang="en-US"/>
              <a:t>Click to edit Master title style</a:t>
            </a:r>
            <a:endParaRPr lang="en-US" dirty="0"/>
          </a:p>
        </p:txBody>
      </p:sp>
      <p:sp>
        <p:nvSpPr>
          <p:cNvPr id="3" name="Content Placeholder 2"/>
          <p:cNvSpPr>
            <a:spLocks noGrp="1"/>
          </p:cNvSpPr>
          <p:nvPr>
            <p:ph idx="1"/>
          </p:nvPr>
        </p:nvSpPr>
        <p:spPr/>
        <p:txBody>
          <a:bodyPr/>
          <a:lstStyle>
            <a:lvl1pPr>
              <a:defRPr sz="3200"/>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563992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sp>
        <p:nvSpPr>
          <p:cNvPr id="5" name="Rectangle 4"/>
          <p:cNvSpPr/>
          <p:nvPr userDrawn="1"/>
        </p:nvSpPr>
        <p:spPr>
          <a:xfrm>
            <a:off x="-1" y="5181600"/>
            <a:ext cx="12192001" cy="1676400"/>
          </a:xfrm>
          <a:prstGeom prst="rect">
            <a:avLst/>
          </a:prstGeom>
          <a:solidFill>
            <a:srgbClr val="2E638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252307" y="5504793"/>
            <a:ext cx="5481180" cy="627417"/>
          </a:xfrm>
          <a:prstGeom prst="rect">
            <a:avLst/>
          </a:prstGeom>
        </p:spPr>
      </p:pic>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253267" y="6272333"/>
            <a:ext cx="5497944" cy="196639"/>
          </a:xfrm>
          <a:prstGeom prst="rect">
            <a:avLst/>
          </a:prstGeom>
        </p:spPr>
      </p:pic>
      <p:sp>
        <p:nvSpPr>
          <p:cNvPr id="13" name="Text Placeholder 12"/>
          <p:cNvSpPr>
            <a:spLocks noGrp="1"/>
          </p:cNvSpPr>
          <p:nvPr>
            <p:ph type="body" sz="quarter" idx="10" hasCustomPrompt="1"/>
          </p:nvPr>
        </p:nvSpPr>
        <p:spPr>
          <a:xfrm>
            <a:off x="239438" y="5361354"/>
            <a:ext cx="5549636" cy="437670"/>
          </a:xfrm>
        </p:spPr>
        <p:txBody>
          <a:bodyPr>
            <a:noAutofit/>
          </a:bodyPr>
          <a:lstStyle>
            <a:lvl1pPr marL="0" indent="0" algn="ctr">
              <a:buFontTx/>
              <a:buNone/>
              <a:defRPr sz="3600" b="1">
                <a:solidFill>
                  <a:srgbClr val="FDB81A"/>
                </a:solidFill>
              </a:defRPr>
            </a:lvl1pPr>
          </a:lstStyle>
          <a:p>
            <a:pPr lvl="0"/>
            <a:r>
              <a:rPr lang="en-US" dirty="0"/>
              <a:t>Name here</a:t>
            </a:r>
          </a:p>
        </p:txBody>
      </p:sp>
      <p:sp>
        <p:nvSpPr>
          <p:cNvPr id="15" name="Text Placeholder 14"/>
          <p:cNvSpPr>
            <a:spLocks noGrp="1"/>
          </p:cNvSpPr>
          <p:nvPr>
            <p:ph type="body" sz="quarter" idx="11" hasCustomPrompt="1"/>
          </p:nvPr>
        </p:nvSpPr>
        <p:spPr>
          <a:xfrm>
            <a:off x="239438" y="6269264"/>
            <a:ext cx="3960029" cy="305281"/>
          </a:xfrm>
        </p:spPr>
        <p:txBody>
          <a:bodyPr>
            <a:noAutofit/>
          </a:bodyPr>
          <a:lstStyle>
            <a:lvl1pPr marL="0" indent="0" algn="l">
              <a:buFontTx/>
              <a:buNone/>
              <a:defRPr sz="1200">
                <a:solidFill>
                  <a:schemeClr val="bg1"/>
                </a:solidFill>
              </a:defRPr>
            </a:lvl1pPr>
            <a:lvl2pPr marL="457200" indent="0">
              <a:buFontTx/>
              <a:buNone/>
              <a:defRPr sz="2400">
                <a:solidFill>
                  <a:schemeClr val="bg1"/>
                </a:solidFill>
              </a:defRPr>
            </a:lvl2pPr>
            <a:lvl3pPr marL="914400" indent="0">
              <a:buFontTx/>
              <a:buNone/>
              <a:defRPr sz="2400">
                <a:solidFill>
                  <a:schemeClr val="bg1"/>
                </a:solidFill>
              </a:defRPr>
            </a:lvl3pPr>
            <a:lvl4pPr marL="1371600" indent="0">
              <a:buFontTx/>
              <a:buNone/>
              <a:defRPr sz="2400">
                <a:solidFill>
                  <a:schemeClr val="bg1"/>
                </a:solidFill>
              </a:defRPr>
            </a:lvl4pPr>
            <a:lvl5pPr marL="1828800" indent="0">
              <a:buFontTx/>
              <a:buNone/>
              <a:defRPr sz="2400">
                <a:solidFill>
                  <a:schemeClr val="bg1"/>
                </a:solidFill>
              </a:defRPr>
            </a:lvl5pPr>
          </a:lstStyle>
          <a:p>
            <a:pPr lvl="0"/>
            <a:r>
              <a:rPr lang="en-US" dirty="0"/>
              <a:t>####@coloradohealthinstitute.org</a:t>
            </a:r>
          </a:p>
        </p:txBody>
      </p:sp>
      <p:sp>
        <p:nvSpPr>
          <p:cNvPr id="17" name="Text Placeholder 16"/>
          <p:cNvSpPr>
            <a:spLocks noGrp="1"/>
          </p:cNvSpPr>
          <p:nvPr>
            <p:ph type="body" sz="quarter" idx="12" hasCustomPrompt="1"/>
          </p:nvPr>
        </p:nvSpPr>
        <p:spPr>
          <a:xfrm>
            <a:off x="4376617" y="6269263"/>
            <a:ext cx="1412553" cy="310050"/>
          </a:xfrm>
        </p:spPr>
        <p:txBody>
          <a:bodyPr>
            <a:noAutofit/>
          </a:bodyPr>
          <a:lstStyle>
            <a:lvl1pPr marL="0" indent="0" algn="r">
              <a:buFontTx/>
              <a:buNone/>
              <a:defRPr sz="1200">
                <a:solidFill>
                  <a:schemeClr val="bg1"/>
                </a:solidFill>
              </a:defRPr>
            </a:lvl1pPr>
            <a:lvl2pPr marL="457200" indent="0">
              <a:buFontTx/>
              <a:buNone/>
              <a:defRPr sz="1600">
                <a:solidFill>
                  <a:schemeClr val="bg1"/>
                </a:solidFill>
              </a:defRPr>
            </a:lvl2pPr>
            <a:lvl3pPr marL="914400" indent="0">
              <a:buFontTx/>
              <a:buNone/>
              <a:defRPr sz="1600">
                <a:solidFill>
                  <a:schemeClr val="bg1"/>
                </a:solidFill>
              </a:defRPr>
            </a:lvl3pPr>
            <a:lvl4pPr marL="1371600" indent="0">
              <a:buFontTx/>
              <a:buNone/>
              <a:defRPr sz="1600">
                <a:solidFill>
                  <a:schemeClr val="bg1"/>
                </a:solidFill>
              </a:defRPr>
            </a:lvl4pPr>
            <a:lvl5pPr marL="1828800" indent="0">
              <a:buFontTx/>
              <a:buNone/>
              <a:defRPr sz="1600">
                <a:solidFill>
                  <a:schemeClr val="bg1"/>
                </a:solidFill>
              </a:defRPr>
            </a:lvl5pPr>
          </a:lstStyle>
          <a:p>
            <a:pPr lvl="0"/>
            <a:r>
              <a:rPr lang="en-US" dirty="0"/>
              <a:t>720.382.####</a:t>
            </a:r>
          </a:p>
        </p:txBody>
      </p:sp>
      <p:sp>
        <p:nvSpPr>
          <p:cNvPr id="19" name="Text Placeholder 18"/>
          <p:cNvSpPr>
            <a:spLocks noGrp="1"/>
          </p:cNvSpPr>
          <p:nvPr>
            <p:ph type="body" sz="quarter" idx="13" hasCustomPrompt="1"/>
          </p:nvPr>
        </p:nvSpPr>
        <p:spPr>
          <a:xfrm>
            <a:off x="238603" y="5853935"/>
            <a:ext cx="5550568" cy="332981"/>
          </a:xfrm>
        </p:spPr>
        <p:txBody>
          <a:bodyPr>
            <a:noAutofit/>
          </a:bodyPr>
          <a:lstStyle>
            <a:lvl1pPr marL="0" indent="0" algn="ctr">
              <a:buFontTx/>
              <a:buNone/>
              <a:defRPr sz="2000">
                <a:solidFill>
                  <a:schemeClr val="bg1"/>
                </a:solidFill>
              </a:defRPr>
            </a:lvl1pPr>
            <a:lvl2pPr marL="457200" indent="0">
              <a:buFontTx/>
              <a:buNone/>
              <a:defRPr sz="1800">
                <a:solidFill>
                  <a:schemeClr val="bg1"/>
                </a:solidFill>
              </a:defRPr>
            </a:lvl2pPr>
            <a:lvl3pPr marL="914400" indent="0">
              <a:buFontTx/>
              <a:buNone/>
              <a:defRPr sz="1800">
                <a:solidFill>
                  <a:schemeClr val="bg1"/>
                </a:solidFill>
              </a:defRPr>
            </a:lvl3pPr>
            <a:lvl4pPr marL="1371600" indent="0">
              <a:buFontTx/>
              <a:buNone/>
              <a:defRPr sz="1800">
                <a:solidFill>
                  <a:schemeClr val="bg1"/>
                </a:solidFill>
              </a:defRPr>
            </a:lvl4pPr>
            <a:lvl5pPr marL="1828800" indent="0">
              <a:buFontTx/>
              <a:buNone/>
              <a:defRPr sz="1800">
                <a:solidFill>
                  <a:schemeClr val="bg1"/>
                </a:solidFill>
              </a:defRPr>
            </a:lvl5pPr>
          </a:lstStyle>
          <a:p>
            <a:pPr lvl="0"/>
            <a:r>
              <a:rPr lang="en-US" dirty="0"/>
              <a:t>@######</a:t>
            </a:r>
          </a:p>
        </p:txBody>
      </p:sp>
      <p:sp>
        <p:nvSpPr>
          <p:cNvPr id="23" name="Picture Placeholder 22"/>
          <p:cNvSpPr>
            <a:spLocks noGrp="1"/>
          </p:cNvSpPr>
          <p:nvPr>
            <p:ph type="pic" sz="quarter" idx="14"/>
          </p:nvPr>
        </p:nvSpPr>
        <p:spPr>
          <a:xfrm>
            <a:off x="0" y="0"/>
            <a:ext cx="12192000" cy="5181600"/>
          </a:xfrm>
        </p:spPr>
        <p:txBody>
          <a:bodyPr/>
          <a:lstStyle/>
          <a:p>
            <a:r>
              <a:rPr lang="en-US"/>
              <a:t>Click icon to add picture</a:t>
            </a:r>
          </a:p>
        </p:txBody>
      </p:sp>
    </p:spTree>
    <p:extLst>
      <p:ext uri="{BB962C8B-B14F-4D97-AF65-F5344CB8AC3E}">
        <p14:creationId xmlns:p14="http://schemas.microsoft.com/office/powerpoint/2010/main" val="11088517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ransition Slide 1">
    <p:spTree>
      <p:nvGrpSpPr>
        <p:cNvPr id="1" name=""/>
        <p:cNvGrpSpPr/>
        <p:nvPr/>
      </p:nvGrpSpPr>
      <p:grpSpPr>
        <a:xfrm>
          <a:off x="0" y="0"/>
          <a:ext cx="0" cy="0"/>
          <a:chOff x="0" y="0"/>
          <a:chExt cx="0" cy="0"/>
        </a:xfrm>
      </p:grpSpPr>
      <p:sp>
        <p:nvSpPr>
          <p:cNvPr id="8" name="Rectangle 7"/>
          <p:cNvSpPr/>
          <p:nvPr userDrawn="1"/>
        </p:nvSpPr>
        <p:spPr>
          <a:xfrm>
            <a:off x="-1" y="0"/>
            <a:ext cx="12192001" cy="6858000"/>
          </a:xfrm>
          <a:prstGeom prst="rect">
            <a:avLst/>
          </a:prstGeom>
          <a:solidFill>
            <a:srgbClr val="2E638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Title 1"/>
          <p:cNvSpPr>
            <a:spLocks noGrp="1"/>
          </p:cNvSpPr>
          <p:nvPr>
            <p:ph type="ctrTitle"/>
          </p:nvPr>
        </p:nvSpPr>
        <p:spPr>
          <a:xfrm>
            <a:off x="524931" y="5158343"/>
            <a:ext cx="11142133" cy="729882"/>
          </a:xfrm>
        </p:spPr>
        <p:txBody>
          <a:bodyPr anchor="b"/>
          <a:lstStyle>
            <a:lvl1pPr algn="r">
              <a:defRPr sz="4400">
                <a:solidFill>
                  <a:schemeClr val="bg1"/>
                </a:solidFill>
                <a:latin typeface="+mn-lt"/>
              </a:defRPr>
            </a:lvl1pPr>
          </a:lstStyle>
          <a:p>
            <a:r>
              <a:rPr lang="en-US"/>
              <a:t>Click to edit Master title style</a:t>
            </a:r>
            <a:endParaRPr lang="en-US" dirty="0"/>
          </a:p>
        </p:txBody>
      </p:sp>
      <p:pic>
        <p:nvPicPr>
          <p:cNvPr id="16" name="Picture 15"/>
          <p:cNvPicPr>
            <a:picLocks noChangeAspect="1"/>
          </p:cNvPicPr>
          <p:nvPr userDrawn="1"/>
        </p:nvPicPr>
        <p:blipFill rotWithShape="1">
          <a:blip r:embed="rId2">
            <a:extLst>
              <a:ext uri="{28A0092B-C50C-407E-A947-70E740481C1C}">
                <a14:useLocalDpi xmlns:a14="http://schemas.microsoft.com/office/drawing/2010/main" val="0"/>
              </a:ext>
            </a:extLst>
          </a:blip>
          <a:srcRect l="4104" r="16935"/>
          <a:stretch/>
        </p:blipFill>
        <p:spPr>
          <a:xfrm>
            <a:off x="-26053" y="491674"/>
            <a:ext cx="12244103" cy="4056401"/>
          </a:xfrm>
          <a:prstGeom prst="rect">
            <a:avLst/>
          </a:prstGeom>
        </p:spPr>
      </p:pic>
    </p:spTree>
    <p:extLst>
      <p:ext uri="{BB962C8B-B14F-4D97-AF65-F5344CB8AC3E}">
        <p14:creationId xmlns:p14="http://schemas.microsoft.com/office/powerpoint/2010/main" val="14121256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ransition Slide 2">
    <p:spTree>
      <p:nvGrpSpPr>
        <p:cNvPr id="1" name=""/>
        <p:cNvGrpSpPr/>
        <p:nvPr/>
      </p:nvGrpSpPr>
      <p:grpSpPr>
        <a:xfrm>
          <a:off x="0" y="0"/>
          <a:ext cx="0" cy="0"/>
          <a:chOff x="0" y="0"/>
          <a:chExt cx="0" cy="0"/>
        </a:xfrm>
      </p:grpSpPr>
      <p:sp>
        <p:nvSpPr>
          <p:cNvPr id="12" name="Rectangle 11"/>
          <p:cNvSpPr/>
          <p:nvPr userDrawn="1"/>
        </p:nvSpPr>
        <p:spPr>
          <a:xfrm>
            <a:off x="0" y="6184786"/>
            <a:ext cx="5720861" cy="6732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4" name="Picture 13"/>
          <p:cNvPicPr>
            <a:picLocks noChangeAspect="1"/>
          </p:cNvPicPr>
          <p:nvPr userDrawn="1"/>
        </p:nvPicPr>
        <p:blipFill rotWithShape="1">
          <a:blip r:embed="rId2">
            <a:extLst>
              <a:ext uri="{28A0092B-C50C-407E-A947-70E740481C1C}">
                <a14:useLocalDpi xmlns:a14="http://schemas.microsoft.com/office/drawing/2010/main" val="0"/>
              </a:ext>
            </a:extLst>
          </a:blip>
          <a:srcRect l="7926" r="17592"/>
          <a:stretch/>
        </p:blipFill>
        <p:spPr>
          <a:xfrm>
            <a:off x="1" y="425362"/>
            <a:ext cx="12181580" cy="4278467"/>
          </a:xfrm>
          <a:prstGeom prst="rect">
            <a:avLst/>
          </a:prstGeom>
        </p:spPr>
      </p:pic>
      <p:sp>
        <p:nvSpPr>
          <p:cNvPr id="8" name="Title 1"/>
          <p:cNvSpPr>
            <a:spLocks noGrp="1"/>
          </p:cNvSpPr>
          <p:nvPr>
            <p:ph type="ctrTitle"/>
          </p:nvPr>
        </p:nvSpPr>
        <p:spPr>
          <a:xfrm>
            <a:off x="759394" y="5304087"/>
            <a:ext cx="10933723" cy="675175"/>
          </a:xfrm>
        </p:spPr>
        <p:txBody>
          <a:bodyPr anchor="b">
            <a:normAutofit/>
          </a:bodyPr>
          <a:lstStyle>
            <a:lvl1pPr algn="r">
              <a:defRPr sz="4400">
                <a:solidFill>
                  <a:srgbClr val="2E6380"/>
                </a:solidFill>
                <a:latin typeface="+mn-lt"/>
              </a:defRPr>
            </a:lvl1pPr>
          </a:lstStyle>
          <a:p>
            <a:r>
              <a:rPr lang="en-US"/>
              <a:t>Click to edit Master title style</a:t>
            </a:r>
            <a:endParaRPr lang="en-US" dirty="0"/>
          </a:p>
        </p:txBody>
      </p:sp>
    </p:spTree>
    <p:extLst>
      <p:ext uri="{BB962C8B-B14F-4D97-AF65-F5344CB8AC3E}">
        <p14:creationId xmlns:p14="http://schemas.microsoft.com/office/powerpoint/2010/main" val="32796987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688785"/>
            <a:ext cx="10748347"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3402226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2263140"/>
            <a:ext cx="10515600" cy="38018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978D5D08-DE3A-4721-AFFA-F8B0CA7F492C}" type="slidenum">
              <a:rPr lang="en-US" smtClean="0"/>
              <a:t>‹#›</a:t>
            </a:fld>
            <a:endParaRPr lang="en-US"/>
          </a:p>
        </p:txBody>
      </p:sp>
    </p:spTree>
    <p:extLst>
      <p:ext uri="{BB962C8B-B14F-4D97-AF65-F5344CB8AC3E}">
        <p14:creationId xmlns:p14="http://schemas.microsoft.com/office/powerpoint/2010/main" val="32395777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10" cstate="print">
            <a:extLst>
              <a:ext uri="{28A0092B-C50C-407E-A947-70E740481C1C}">
                <a14:useLocalDpi xmlns:a14="http://schemas.microsoft.com/office/drawing/2010/main" val="0"/>
              </a:ext>
            </a:extLst>
          </a:blip>
          <a:srcRect l="402"/>
          <a:stretch/>
        </p:blipFill>
        <p:spPr>
          <a:xfrm>
            <a:off x="0" y="-27679"/>
            <a:ext cx="12192000" cy="6885679"/>
          </a:xfrm>
          <a:prstGeom prst="rect">
            <a:avLst/>
          </a:prstGeom>
        </p:spPr>
      </p:pic>
      <p:sp>
        <p:nvSpPr>
          <p:cNvPr id="2" name="Title Placeholder 1"/>
          <p:cNvSpPr>
            <a:spLocks noGrp="1"/>
          </p:cNvSpPr>
          <p:nvPr>
            <p:ph type="title"/>
          </p:nvPr>
        </p:nvSpPr>
        <p:spPr>
          <a:xfrm>
            <a:off x="838200" y="365127"/>
            <a:ext cx="10515600" cy="689951"/>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406769"/>
            <a:ext cx="10515600" cy="4770194"/>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47673676"/>
      </p:ext>
    </p:extLst>
  </p:cSld>
  <p:clrMap bg1="lt1" tx1="dk1" bg2="lt2" tx2="dk2" accent1="accent1" accent2="accent2" accent3="accent3" accent4="accent4" accent5="accent5" accent6="accent6" hlink="hlink" folHlink="folHlink"/>
  <p:sldLayoutIdLst>
    <p:sldLayoutId id="2147483661" r:id="rId1"/>
    <p:sldLayoutId id="2147483663" r:id="rId2"/>
    <p:sldLayoutId id="2147483662" r:id="rId3"/>
    <p:sldLayoutId id="2147483667" r:id="rId4"/>
    <p:sldLayoutId id="2147483668" r:id="rId5"/>
    <p:sldLayoutId id="2147483669" r:id="rId6"/>
    <p:sldLayoutId id="2147483670" r:id="rId7"/>
    <p:sldLayoutId id="2147483671" r:id="rId8"/>
  </p:sldLayoutIdLst>
  <p:txStyles>
    <p:titleStyle>
      <a:lvl1pPr algn="l" defTabSz="914400" rtl="0" eaLnBrk="1" latinLnBrk="0" hangingPunct="1">
        <a:lnSpc>
          <a:spcPct val="90000"/>
        </a:lnSpc>
        <a:spcBef>
          <a:spcPct val="0"/>
        </a:spcBef>
        <a:buNone/>
        <a:defRPr sz="3600" b="1" kern="1200">
          <a:solidFill>
            <a:srgbClr val="2E6380"/>
          </a:solidFill>
          <a:latin typeface="+mn-lt"/>
          <a:ea typeface="+mj-ea"/>
          <a:cs typeface="+mj-cs"/>
        </a:defRPr>
      </a:lvl1pPr>
    </p:titleStyle>
    <p:bodyStyle>
      <a:lvl1pPr marL="228600" indent="-228600" algn="l" defTabSz="914400" rtl="0" eaLnBrk="1" latinLnBrk="0" hangingPunct="1">
        <a:lnSpc>
          <a:spcPct val="90000"/>
        </a:lnSpc>
        <a:spcBef>
          <a:spcPts val="1000"/>
        </a:spcBef>
        <a:buClr>
          <a:srgbClr val="FDB81A"/>
        </a:buClr>
        <a:buFont typeface="Arial" panose="020B0604020202020204" pitchFamily="34" charset="0"/>
        <a:buChar char="•"/>
        <a:defRPr sz="2800" kern="1200">
          <a:solidFill>
            <a:schemeClr val="bg2">
              <a:lumMod val="25000"/>
            </a:schemeClr>
          </a:solidFill>
          <a:latin typeface="+mn-lt"/>
          <a:ea typeface="+mn-ea"/>
          <a:cs typeface="+mn-cs"/>
        </a:defRPr>
      </a:lvl1pPr>
      <a:lvl2pPr marL="685800" indent="-228600" algn="l" defTabSz="914400" rtl="0" eaLnBrk="1" latinLnBrk="0" hangingPunct="1">
        <a:lnSpc>
          <a:spcPct val="90000"/>
        </a:lnSpc>
        <a:spcBef>
          <a:spcPts val="500"/>
        </a:spcBef>
        <a:buClr>
          <a:srgbClr val="FDB81A"/>
        </a:buClr>
        <a:buFont typeface="Arial" panose="020B0604020202020204" pitchFamily="34" charset="0"/>
        <a:buChar char="•"/>
        <a:defRPr sz="2400" kern="1200">
          <a:solidFill>
            <a:schemeClr val="bg2">
              <a:lumMod val="25000"/>
            </a:schemeClr>
          </a:solidFill>
          <a:latin typeface="+mn-lt"/>
          <a:ea typeface="+mn-ea"/>
          <a:cs typeface="+mn-cs"/>
        </a:defRPr>
      </a:lvl2pPr>
      <a:lvl3pPr marL="1143000" indent="-228600" algn="l" defTabSz="914400" rtl="0" eaLnBrk="1" latinLnBrk="0" hangingPunct="1">
        <a:lnSpc>
          <a:spcPct val="90000"/>
        </a:lnSpc>
        <a:spcBef>
          <a:spcPts val="500"/>
        </a:spcBef>
        <a:buClr>
          <a:srgbClr val="FDB81A"/>
        </a:buClr>
        <a:buFont typeface="Arial" panose="020B0604020202020204" pitchFamily="34" charset="0"/>
        <a:buChar char="•"/>
        <a:defRPr sz="2000" kern="1200">
          <a:solidFill>
            <a:schemeClr val="bg2">
              <a:lumMod val="25000"/>
            </a:schemeClr>
          </a:solidFill>
          <a:latin typeface="+mn-lt"/>
          <a:ea typeface="+mn-ea"/>
          <a:cs typeface="+mn-cs"/>
        </a:defRPr>
      </a:lvl3pPr>
      <a:lvl4pPr marL="1600200" indent="-228600" algn="l" defTabSz="914400" rtl="0" eaLnBrk="1" latinLnBrk="0" hangingPunct="1">
        <a:lnSpc>
          <a:spcPct val="90000"/>
        </a:lnSpc>
        <a:spcBef>
          <a:spcPts val="500"/>
        </a:spcBef>
        <a:buClr>
          <a:srgbClr val="FDB81A"/>
        </a:buClr>
        <a:buFont typeface="Arial" panose="020B0604020202020204" pitchFamily="34" charset="0"/>
        <a:buChar char="•"/>
        <a:defRPr sz="1800" kern="1200">
          <a:solidFill>
            <a:schemeClr val="bg2">
              <a:lumMod val="25000"/>
            </a:schemeClr>
          </a:solidFill>
          <a:latin typeface="+mn-lt"/>
          <a:ea typeface="+mn-ea"/>
          <a:cs typeface="+mn-cs"/>
        </a:defRPr>
      </a:lvl4pPr>
      <a:lvl5pPr marL="2057400" indent="-228600" algn="l" defTabSz="914400" rtl="0" eaLnBrk="1" latinLnBrk="0" hangingPunct="1">
        <a:lnSpc>
          <a:spcPct val="90000"/>
        </a:lnSpc>
        <a:spcBef>
          <a:spcPts val="500"/>
        </a:spcBef>
        <a:buClr>
          <a:srgbClr val="FDB81A"/>
        </a:buClr>
        <a:buFont typeface="Arial" panose="020B0604020202020204" pitchFamily="34" charset="0"/>
        <a:buChar char="•"/>
        <a:defRPr sz="1800" kern="1200">
          <a:solidFill>
            <a:schemeClr val="bg2">
              <a:lumMod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26.jpg"/><Relationship Id="rId5" Type="http://schemas.openxmlformats.org/officeDocument/2006/relationships/image" Target="../media/image25.png"/><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6.xml"/><Relationship Id="rId1" Type="http://schemas.openxmlformats.org/officeDocument/2006/relationships/slideLayout" Target="../slideLayouts/slideLayout3.xml"/><Relationship Id="rId5" Type="http://schemas.openxmlformats.org/officeDocument/2006/relationships/image" Target="../media/image33.png"/><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11.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audio" Target="../media/audio2.wav"/></Relationships>
</file>

<file path=ppt/slides/_rels/slide1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38.jpg"/></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2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4.xml"/><Relationship Id="rId1" Type="http://schemas.openxmlformats.org/officeDocument/2006/relationships/slideLayout" Target="../slideLayouts/slideLayout3.xml"/><Relationship Id="rId4" Type="http://schemas.openxmlformats.org/officeDocument/2006/relationships/image" Target="../media/image49.png"/></Relationships>
</file>

<file path=ppt/slides/_rels/slide2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5.xml"/><Relationship Id="rId1" Type="http://schemas.openxmlformats.org/officeDocument/2006/relationships/slideLayout" Target="../slideLayouts/slideLayout3.xml"/><Relationship Id="rId5" Type="http://schemas.openxmlformats.org/officeDocument/2006/relationships/image" Target="../media/image52.png"/><Relationship Id="rId4" Type="http://schemas.openxmlformats.org/officeDocument/2006/relationships/image" Target="../media/image51.png"/></Relationships>
</file>

<file path=ppt/slides/_rels/slide2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6.xml"/><Relationship Id="rId1" Type="http://schemas.openxmlformats.org/officeDocument/2006/relationships/slideLayout" Target="../slideLayouts/slideLayout3.xml"/><Relationship Id="rId4" Type="http://schemas.openxmlformats.org/officeDocument/2006/relationships/image" Target="../media/image54.png"/></Relationships>
</file>

<file path=ppt/slides/_rels/slide2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9.xml"/><Relationship Id="rId1" Type="http://schemas.openxmlformats.org/officeDocument/2006/relationships/slideLayout" Target="../slideLayouts/slideLayout3.xml"/><Relationship Id="rId4" Type="http://schemas.openxmlformats.org/officeDocument/2006/relationships/image" Target="../media/image49.png"/></Relationships>
</file>

<file path=ppt/slides/_rels/slide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audio" Target="../media/audio2.wav"/></Relationships>
</file>

<file path=ppt/slides/_rels/slide30.xml.rels><?xml version="1.0" encoding="UTF-8" standalone="yes"?>
<Relationships xmlns="http://schemas.openxmlformats.org/package/2006/relationships"><Relationship Id="rId3" Type="http://schemas.openxmlformats.org/officeDocument/2006/relationships/image" Target="../media/image58.png"/><Relationship Id="rId7" Type="http://schemas.openxmlformats.org/officeDocument/2006/relationships/image" Target="../media/image62.svg"/><Relationship Id="rId2" Type="http://schemas.openxmlformats.org/officeDocument/2006/relationships/notesSlide" Target="../notesSlides/notesSlide30.xml"/><Relationship Id="rId1" Type="http://schemas.openxmlformats.org/officeDocument/2006/relationships/slideLayout" Target="../slideLayouts/slideLayout3.xml"/><Relationship Id="rId6" Type="http://schemas.openxmlformats.org/officeDocument/2006/relationships/image" Target="../media/image61.png"/><Relationship Id="rId5" Type="http://schemas.openxmlformats.org/officeDocument/2006/relationships/image" Target="../media/image60.svg"/><Relationship Id="rId4" Type="http://schemas.openxmlformats.org/officeDocument/2006/relationships/image" Target="../media/image59.png"/></Relationships>
</file>

<file path=ppt/slides/_rels/slide31.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2.xml"/><Relationship Id="rId1" Type="http://schemas.openxmlformats.org/officeDocument/2006/relationships/slideLayout" Target="../slideLayouts/slideLayout3.xml"/><Relationship Id="rId4" Type="http://schemas.openxmlformats.org/officeDocument/2006/relationships/image" Target="../media/image49.png"/></Relationships>
</file>

<file path=ppt/slides/_rels/slide3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4.xml"/><Relationship Id="rId1" Type="http://schemas.openxmlformats.org/officeDocument/2006/relationships/slideLayout" Target="../slideLayouts/slideLayout3.xml"/><Relationship Id="rId4" Type="http://schemas.openxmlformats.org/officeDocument/2006/relationships/image" Target="../media/image66.png"/></Relationships>
</file>

<file path=ppt/slides/_rels/slide35.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36.xml"/><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7.xml"/><Relationship Id="rId1" Type="http://schemas.openxmlformats.org/officeDocument/2006/relationships/slideLayout" Target="../slideLayouts/slideLayout3.xml"/><Relationship Id="rId4" Type="http://schemas.openxmlformats.org/officeDocument/2006/relationships/image" Target="../media/image49.png"/></Relationships>
</file>

<file path=ppt/slides/_rels/slide3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image" Target="../media/image16.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4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1.xml"/><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42.xml"/><Relationship Id="rId1" Type="http://schemas.openxmlformats.org/officeDocument/2006/relationships/slideLayout" Target="../slideLayouts/slideLayout7.xml"/><Relationship Id="rId5" Type="http://schemas.openxmlformats.org/officeDocument/2006/relationships/image" Target="../media/image75.png"/><Relationship Id="rId4" Type="http://schemas.openxmlformats.org/officeDocument/2006/relationships/image" Target="../media/image74.png"/></Relationships>
</file>

<file path=ppt/slides/_rels/slide4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3.xml"/><Relationship Id="rId1" Type="http://schemas.openxmlformats.org/officeDocument/2006/relationships/slideLayout" Target="../slideLayouts/slideLayout3.xml"/><Relationship Id="rId5" Type="http://schemas.openxmlformats.org/officeDocument/2006/relationships/image" Target="../media/image11.png"/><Relationship Id="rId4" Type="http://schemas.openxmlformats.org/officeDocument/2006/relationships/image" Target="../media/image76.png"/></Relationships>
</file>

<file path=ppt/slides/_rels/slide4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064" y="-48876"/>
            <a:ext cx="12278888" cy="6906875"/>
          </a:xfrm>
          <a:prstGeom prst="rect">
            <a:avLst/>
          </a:prstGeom>
        </p:spPr>
      </p:pic>
    </p:spTree>
    <p:extLst>
      <p:ext uri="{BB962C8B-B14F-4D97-AF65-F5344CB8AC3E}">
        <p14:creationId xmlns:p14="http://schemas.microsoft.com/office/powerpoint/2010/main" val="30174304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63973"/>
            <a:ext cx="12191999" cy="7785945"/>
          </a:xfrm>
          <a:prstGeom prst="rect">
            <a:avLst/>
          </a:prstGeom>
        </p:spPr>
      </p:pic>
      <p:sp>
        <p:nvSpPr>
          <p:cNvPr id="6" name="Rectangle 5"/>
          <p:cNvSpPr/>
          <p:nvPr/>
        </p:nvSpPr>
        <p:spPr>
          <a:xfrm>
            <a:off x="0" y="5934635"/>
            <a:ext cx="12732645" cy="1387337"/>
          </a:xfrm>
          <a:prstGeom prst="rect">
            <a:avLst/>
          </a:prstGeom>
          <a:solidFill>
            <a:srgbClr val="000000">
              <a:alpha val="7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069A748-C2E9-49EF-AB6F-D02B5E83A7C2}"/>
              </a:ext>
            </a:extLst>
          </p:cNvPr>
          <p:cNvSpPr>
            <a:spLocks noGrp="1"/>
          </p:cNvSpPr>
          <p:nvPr>
            <p:ph type="title"/>
          </p:nvPr>
        </p:nvSpPr>
        <p:spPr>
          <a:xfrm>
            <a:off x="419099" y="6168049"/>
            <a:ext cx="11353800" cy="689951"/>
          </a:xfrm>
        </p:spPr>
        <p:txBody>
          <a:bodyPr>
            <a:normAutofit fontScale="90000"/>
          </a:bodyPr>
          <a:lstStyle/>
          <a:p>
            <a:r>
              <a:rPr lang="en-US" dirty="0">
                <a:solidFill>
                  <a:schemeClr val="bg1"/>
                </a:solidFill>
              </a:rPr>
              <a:t>Drop in Medicaid, Uninsured Increase Concerns Clinics</a:t>
            </a:r>
          </a:p>
        </p:txBody>
      </p:sp>
    </p:spTree>
    <p:extLst>
      <p:ext uri="{BB962C8B-B14F-4D97-AF65-F5344CB8AC3E}">
        <p14:creationId xmlns:p14="http://schemas.microsoft.com/office/powerpoint/2010/main" val="19297755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3">
            <a:extLst>
              <a:ext uri="{28A0092B-C50C-407E-A947-70E740481C1C}">
                <a14:useLocalDpi xmlns:a14="http://schemas.microsoft.com/office/drawing/2010/main" val="0"/>
              </a:ext>
            </a:extLst>
          </a:blip>
          <a:srcRect l="8691" r="13017"/>
          <a:stretch/>
        </p:blipFill>
        <p:spPr>
          <a:xfrm>
            <a:off x="7745977" y="2168046"/>
            <a:ext cx="2894734" cy="3133067"/>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36317" y="4565020"/>
            <a:ext cx="1028702" cy="736093"/>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14992" y="157790"/>
            <a:ext cx="2975938" cy="3411667"/>
          </a:xfrm>
          <a:prstGeom prst="rect">
            <a:avLst/>
          </a:prstGeom>
        </p:spPr>
      </p:pic>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56474" y="3449739"/>
            <a:ext cx="3092977" cy="3092977"/>
          </a:xfrm>
          <a:prstGeom prst="rect">
            <a:avLst/>
          </a:prstGeom>
        </p:spPr>
      </p:pic>
      <p:pic>
        <p:nvPicPr>
          <p:cNvPr id="11" name="Pictur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57907" y="1777228"/>
            <a:ext cx="2007112" cy="1792228"/>
          </a:xfrm>
          <a:prstGeom prst="rect">
            <a:avLst/>
          </a:prstGeom>
        </p:spPr>
      </p:pic>
      <p:sp>
        <p:nvSpPr>
          <p:cNvPr id="13" name="TextBox 12"/>
          <p:cNvSpPr txBox="1"/>
          <p:nvPr/>
        </p:nvSpPr>
        <p:spPr>
          <a:xfrm>
            <a:off x="4350965" y="6130629"/>
            <a:ext cx="2240629" cy="230832"/>
          </a:xfrm>
          <a:prstGeom prst="rect">
            <a:avLst/>
          </a:prstGeom>
          <a:noFill/>
        </p:spPr>
        <p:txBody>
          <a:bodyPr wrap="square" rtlCol="0">
            <a:spAutoFit/>
          </a:bodyPr>
          <a:lstStyle/>
          <a:p>
            <a:r>
              <a:rPr lang="en-US" sz="900" dirty="0">
                <a:solidFill>
                  <a:schemeClr val="bg1"/>
                </a:solidFill>
              </a:rPr>
              <a:t>Source: 2019 Colorado Health Access Survey</a:t>
            </a:r>
          </a:p>
        </p:txBody>
      </p:sp>
      <p:pic>
        <p:nvPicPr>
          <p:cNvPr id="8" name="Picture 7"/>
          <p:cNvPicPr>
            <a:picLocks noChangeAspect="1"/>
          </p:cNvPicPr>
          <p:nvPr/>
        </p:nvPicPr>
        <p:blipFill rotWithShape="1">
          <a:blip r:embed="rId8" cstate="print">
            <a:extLst>
              <a:ext uri="{28A0092B-C50C-407E-A947-70E740481C1C}">
                <a14:useLocalDpi xmlns:a14="http://schemas.microsoft.com/office/drawing/2010/main" val="0"/>
              </a:ext>
            </a:extLst>
          </a:blip>
          <a:srcRect l="402" t="95257"/>
          <a:stretch/>
        </p:blipFill>
        <p:spPr>
          <a:xfrm>
            <a:off x="0" y="6531429"/>
            <a:ext cx="12192000" cy="326571"/>
          </a:xfrm>
          <a:prstGeom prst="rect">
            <a:avLst/>
          </a:prstGeom>
        </p:spPr>
      </p:pic>
      <p:sp>
        <p:nvSpPr>
          <p:cNvPr id="12" name="TextBox 11">
            <a:extLst>
              <a:ext uri="{FF2B5EF4-FFF2-40B4-BE49-F238E27FC236}">
                <a16:creationId xmlns:a16="http://schemas.microsoft.com/office/drawing/2014/main" id="{5CDAE6BD-8E4C-4C54-9AB0-D820E88AD992}"/>
              </a:ext>
            </a:extLst>
          </p:cNvPr>
          <p:cNvSpPr txBox="1"/>
          <p:nvPr/>
        </p:nvSpPr>
        <p:spPr>
          <a:xfrm>
            <a:off x="1209783" y="6226237"/>
            <a:ext cx="2240629" cy="230832"/>
          </a:xfrm>
          <a:prstGeom prst="rect">
            <a:avLst/>
          </a:prstGeom>
          <a:noFill/>
        </p:spPr>
        <p:txBody>
          <a:bodyPr wrap="square" rtlCol="0">
            <a:spAutoFit/>
          </a:bodyPr>
          <a:lstStyle/>
          <a:p>
            <a:r>
              <a:rPr lang="en-US" sz="900" dirty="0">
                <a:solidFill>
                  <a:schemeClr val="bg2">
                    <a:lumMod val="50000"/>
                  </a:schemeClr>
                </a:solidFill>
              </a:rPr>
              <a:t>Source: 2019 Colorado Health Access Survey</a:t>
            </a:r>
          </a:p>
        </p:txBody>
      </p:sp>
    </p:spTree>
    <p:extLst>
      <p:ext uri="{BB962C8B-B14F-4D97-AF65-F5344CB8AC3E}">
        <p14:creationId xmlns:p14="http://schemas.microsoft.com/office/powerpoint/2010/main" val="1366347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200" fill="hold"/>
                                        <p:tgtEl>
                                          <p:spTgt spid="7"/>
                                        </p:tgtEl>
                                        <p:attrNameLst>
                                          <p:attrName>ppt_x</p:attrName>
                                        </p:attrNameLst>
                                      </p:cBhvr>
                                      <p:tavLst>
                                        <p:tav tm="0">
                                          <p:val>
                                            <p:strVal val="#ppt_x"/>
                                          </p:val>
                                        </p:tav>
                                        <p:tav tm="100000">
                                          <p:val>
                                            <p:strVal val="#ppt_x"/>
                                          </p:val>
                                        </p:tav>
                                      </p:tavLst>
                                    </p:anim>
                                    <p:anim calcmode="lin" valueType="num">
                                      <p:cBhvr additive="base">
                                        <p:cTn id="8" dur="200" fill="hold"/>
                                        <p:tgtEl>
                                          <p:spTgt spid="7"/>
                                        </p:tgtEl>
                                        <p:attrNameLst>
                                          <p:attrName>ppt_y</p:attrName>
                                        </p:attrNameLst>
                                      </p:cBhvr>
                                      <p:tavLst>
                                        <p:tav tm="0">
                                          <p:val>
                                            <p:strVal val="1+#ppt_h/2"/>
                                          </p:val>
                                        </p:tav>
                                        <p:tav tm="100000">
                                          <p:val>
                                            <p:strVal val="#ppt_y"/>
                                          </p:val>
                                        </p:tav>
                                      </p:tavLst>
                                    </p:anim>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2" presetClass="entr" presetSubtype="4"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13586" y="239576"/>
            <a:ext cx="3564827" cy="2935483"/>
          </a:xfrm>
          <a:prstGeom prst="rect">
            <a:avLst/>
          </a:prstGeom>
        </p:spPr>
      </p:pic>
      <p:sp>
        <p:nvSpPr>
          <p:cNvPr id="2" name="Title 1">
            <a:extLst>
              <a:ext uri="{FF2B5EF4-FFF2-40B4-BE49-F238E27FC236}">
                <a16:creationId xmlns:a16="http://schemas.microsoft.com/office/drawing/2014/main" id="{89A78244-09F3-4EA3-B6A5-355E3C0889D9}"/>
              </a:ext>
            </a:extLst>
          </p:cNvPr>
          <p:cNvSpPr>
            <a:spLocks noGrp="1"/>
          </p:cNvSpPr>
          <p:nvPr>
            <p:ph type="title"/>
          </p:nvPr>
        </p:nvSpPr>
        <p:spPr>
          <a:xfrm>
            <a:off x="-1" y="2611929"/>
            <a:ext cx="12192000" cy="3482292"/>
          </a:xfrm>
        </p:spPr>
        <p:txBody>
          <a:bodyPr>
            <a:normAutofit/>
          </a:bodyPr>
          <a:lstStyle/>
          <a:p>
            <a:pPr algn="ctr"/>
            <a:r>
              <a:rPr lang="en-US" sz="4400" dirty="0">
                <a:solidFill>
                  <a:schemeClr val="bg2">
                    <a:lumMod val="25000"/>
                  </a:schemeClr>
                </a:solidFill>
              </a:rPr>
              <a:t>Access and Affordability: </a:t>
            </a:r>
            <a:br>
              <a:rPr lang="en-US" dirty="0">
                <a:solidFill>
                  <a:schemeClr val="bg2">
                    <a:lumMod val="25000"/>
                  </a:schemeClr>
                </a:solidFill>
              </a:rPr>
            </a:br>
            <a:r>
              <a:rPr lang="en-US" sz="7200" dirty="0">
                <a:solidFill>
                  <a:schemeClr val="bg2">
                    <a:lumMod val="25000"/>
                  </a:schemeClr>
                </a:solidFill>
              </a:rPr>
              <a:t>Re(de)fining the Recipe</a:t>
            </a:r>
            <a:br>
              <a:rPr lang="en-US" sz="7200" dirty="0">
                <a:solidFill>
                  <a:schemeClr val="bg2">
                    <a:lumMod val="25000"/>
                  </a:schemeClr>
                </a:solidFill>
              </a:rPr>
            </a:br>
            <a:endParaRPr lang="en-US" sz="7200" dirty="0">
              <a:solidFill>
                <a:schemeClr val="bg2">
                  <a:lumMod val="25000"/>
                </a:schemeClr>
              </a:solidFill>
            </a:endParaRPr>
          </a:p>
        </p:txBody>
      </p:sp>
    </p:spTree>
    <p:extLst>
      <p:ext uri="{BB962C8B-B14F-4D97-AF65-F5344CB8AC3E}">
        <p14:creationId xmlns:p14="http://schemas.microsoft.com/office/powerpoint/2010/main" val="22341338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700881-FD11-4230-B3DD-CB2E9B1F6A53}"/>
              </a:ext>
            </a:extLst>
          </p:cNvPr>
          <p:cNvSpPr>
            <a:spLocks noGrp="1"/>
          </p:cNvSpPr>
          <p:nvPr>
            <p:ph type="title"/>
          </p:nvPr>
        </p:nvSpPr>
        <p:spPr>
          <a:xfrm>
            <a:off x="649514" y="285299"/>
            <a:ext cx="10515600" cy="689951"/>
          </a:xfrm>
        </p:spPr>
        <p:txBody>
          <a:bodyPr/>
          <a:lstStyle/>
          <a:p>
            <a:r>
              <a:rPr lang="en-US" dirty="0"/>
              <a:t>Access and Networks: ESI and Medicare Do Best</a:t>
            </a:r>
          </a:p>
        </p:txBody>
      </p:sp>
      <p:sp>
        <p:nvSpPr>
          <p:cNvPr id="8" name="TextBox 7">
            <a:extLst>
              <a:ext uri="{FF2B5EF4-FFF2-40B4-BE49-F238E27FC236}">
                <a16:creationId xmlns:a16="http://schemas.microsoft.com/office/drawing/2014/main" id="{5CDAE6BD-8E4C-4C54-9AB0-D820E88AD992}"/>
              </a:ext>
            </a:extLst>
          </p:cNvPr>
          <p:cNvSpPr txBox="1"/>
          <p:nvPr/>
        </p:nvSpPr>
        <p:spPr>
          <a:xfrm>
            <a:off x="1209783" y="6226237"/>
            <a:ext cx="2240629" cy="230832"/>
          </a:xfrm>
          <a:prstGeom prst="rect">
            <a:avLst/>
          </a:prstGeom>
          <a:noFill/>
        </p:spPr>
        <p:txBody>
          <a:bodyPr wrap="square" rtlCol="0">
            <a:spAutoFit/>
          </a:bodyPr>
          <a:lstStyle/>
          <a:p>
            <a:r>
              <a:rPr lang="en-US" sz="900" dirty="0">
                <a:solidFill>
                  <a:schemeClr val="bg2">
                    <a:lumMod val="50000"/>
                  </a:schemeClr>
                </a:solidFill>
              </a:rPr>
              <a:t>Source: 2019 Colorado Health Access Survey</a:t>
            </a:r>
          </a:p>
        </p:txBody>
      </p:sp>
      <p:sp>
        <p:nvSpPr>
          <p:cNvPr id="3" name="TextBox 2"/>
          <p:cNvSpPr txBox="1"/>
          <p:nvPr/>
        </p:nvSpPr>
        <p:spPr>
          <a:xfrm>
            <a:off x="2529114" y="1156679"/>
            <a:ext cx="8128000" cy="646331"/>
          </a:xfrm>
          <a:prstGeom prst="rect">
            <a:avLst/>
          </a:prstGeom>
          <a:noFill/>
        </p:spPr>
        <p:txBody>
          <a:bodyPr wrap="square" rtlCol="0">
            <a:spAutoFit/>
          </a:bodyPr>
          <a:lstStyle/>
          <a:p>
            <a:r>
              <a:rPr lang="en-US" b="1" dirty="0">
                <a:solidFill>
                  <a:schemeClr val="tx1">
                    <a:lumMod val="75000"/>
                    <a:lumOff val="25000"/>
                  </a:schemeClr>
                </a:solidFill>
              </a:rPr>
              <a:t>Did Not Get Care Because Doctor Did Not Accept Your Insurance, 2019</a:t>
            </a:r>
          </a:p>
          <a:p>
            <a:endParaRPr lang="en-US" b="1" dirty="0"/>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14091" t="7879" r="10303" b="18586"/>
          <a:stretch/>
        </p:blipFill>
        <p:spPr>
          <a:xfrm>
            <a:off x="3089563" y="1597541"/>
            <a:ext cx="6345382" cy="4628696"/>
          </a:xfrm>
          <a:prstGeom prst="rect">
            <a:avLst/>
          </a:prstGeom>
        </p:spPr>
      </p:pic>
    </p:spTree>
    <p:extLst>
      <p:ext uri="{BB962C8B-B14F-4D97-AF65-F5344CB8AC3E}">
        <p14:creationId xmlns:p14="http://schemas.microsoft.com/office/powerpoint/2010/main" val="14470689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857A2A-0134-40A9-95DD-F5F79D88ED55}"/>
              </a:ext>
            </a:extLst>
          </p:cNvPr>
          <p:cNvSpPr>
            <a:spLocks noGrp="1"/>
          </p:cNvSpPr>
          <p:nvPr>
            <p:ph type="title"/>
          </p:nvPr>
        </p:nvSpPr>
        <p:spPr>
          <a:xfrm>
            <a:off x="419100" y="331165"/>
            <a:ext cx="11353800" cy="689951"/>
          </a:xfrm>
        </p:spPr>
        <p:txBody>
          <a:bodyPr>
            <a:normAutofit fontScale="90000"/>
          </a:bodyPr>
          <a:lstStyle/>
          <a:p>
            <a:r>
              <a:rPr lang="en-US" dirty="0"/>
              <a:t>Medicaid and Individual Enrollees Still Report Cost Barrier</a:t>
            </a:r>
          </a:p>
        </p:txBody>
      </p:sp>
      <p:sp>
        <p:nvSpPr>
          <p:cNvPr id="3" name="TextBox 2">
            <a:extLst>
              <a:ext uri="{FF2B5EF4-FFF2-40B4-BE49-F238E27FC236}">
                <a16:creationId xmlns:a16="http://schemas.microsoft.com/office/drawing/2014/main" id="{F54C0237-8723-4A3A-9627-D768840EDC97}"/>
              </a:ext>
            </a:extLst>
          </p:cNvPr>
          <p:cNvSpPr txBox="1"/>
          <p:nvPr/>
        </p:nvSpPr>
        <p:spPr>
          <a:xfrm>
            <a:off x="1117601" y="1216108"/>
            <a:ext cx="3882283" cy="369332"/>
          </a:xfrm>
          <a:prstGeom prst="rect">
            <a:avLst/>
          </a:prstGeom>
          <a:noFill/>
        </p:spPr>
        <p:txBody>
          <a:bodyPr wrap="square" rtlCol="0">
            <a:spAutoFit/>
          </a:bodyPr>
          <a:lstStyle/>
          <a:p>
            <a:pPr algn="ctr"/>
            <a:r>
              <a:rPr lang="en-US" b="1" dirty="0"/>
              <a:t>Did Not Get Specialist Care Due to Cost</a:t>
            </a:r>
          </a:p>
        </p:txBody>
      </p:sp>
      <p:sp>
        <p:nvSpPr>
          <p:cNvPr id="9" name="TextBox 8">
            <a:extLst>
              <a:ext uri="{FF2B5EF4-FFF2-40B4-BE49-F238E27FC236}">
                <a16:creationId xmlns:a16="http://schemas.microsoft.com/office/drawing/2014/main" id="{FA76FEB6-9B0F-4F61-A28E-BFF4FA86858E}"/>
              </a:ext>
            </a:extLst>
          </p:cNvPr>
          <p:cNvSpPr txBox="1"/>
          <p:nvPr/>
        </p:nvSpPr>
        <p:spPr>
          <a:xfrm>
            <a:off x="6560457" y="1216108"/>
            <a:ext cx="4165599" cy="369332"/>
          </a:xfrm>
          <a:prstGeom prst="rect">
            <a:avLst/>
          </a:prstGeom>
          <a:noFill/>
        </p:spPr>
        <p:txBody>
          <a:bodyPr wrap="square" rtlCol="0">
            <a:spAutoFit/>
          </a:bodyPr>
          <a:lstStyle/>
          <a:p>
            <a:pPr algn="ctr"/>
            <a:r>
              <a:rPr lang="en-US" b="1" dirty="0"/>
              <a:t>Did Not Get a Prescription Due to Cost</a:t>
            </a:r>
          </a:p>
        </p:txBody>
      </p:sp>
      <p:sp>
        <p:nvSpPr>
          <p:cNvPr id="10" name="TextBox 9">
            <a:extLst>
              <a:ext uri="{FF2B5EF4-FFF2-40B4-BE49-F238E27FC236}">
                <a16:creationId xmlns:a16="http://schemas.microsoft.com/office/drawing/2014/main" id="{5CDAE6BD-8E4C-4C54-9AB0-D820E88AD992}"/>
              </a:ext>
            </a:extLst>
          </p:cNvPr>
          <p:cNvSpPr txBox="1"/>
          <p:nvPr/>
        </p:nvSpPr>
        <p:spPr>
          <a:xfrm>
            <a:off x="1209783" y="6226237"/>
            <a:ext cx="2240629" cy="230832"/>
          </a:xfrm>
          <a:prstGeom prst="rect">
            <a:avLst/>
          </a:prstGeom>
          <a:noFill/>
        </p:spPr>
        <p:txBody>
          <a:bodyPr wrap="square" rtlCol="0">
            <a:spAutoFit/>
          </a:bodyPr>
          <a:lstStyle/>
          <a:p>
            <a:r>
              <a:rPr lang="en-US" sz="900" dirty="0">
                <a:solidFill>
                  <a:schemeClr val="bg2">
                    <a:lumMod val="50000"/>
                  </a:schemeClr>
                </a:solidFill>
              </a:rPr>
              <a:t>Source: 2019 Colorado Health Access Survey</a:t>
            </a: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t="13862" r="48768" b="30688"/>
          <a:stretch/>
        </p:blipFill>
        <p:spPr>
          <a:xfrm>
            <a:off x="678399" y="1698749"/>
            <a:ext cx="4684630" cy="3802743"/>
          </a:xfrm>
          <a:prstGeom prst="rect">
            <a:avLst/>
          </a:prstGeom>
        </p:spPr>
      </p:pic>
      <p:pic>
        <p:nvPicPr>
          <p:cNvPr id="15" name="Picture 14"/>
          <p:cNvPicPr>
            <a:picLocks noChangeAspect="1"/>
          </p:cNvPicPr>
          <p:nvPr/>
        </p:nvPicPr>
        <p:blipFill rotWithShape="1">
          <a:blip r:embed="rId3" cstate="print">
            <a:extLst>
              <a:ext uri="{28A0092B-C50C-407E-A947-70E740481C1C}">
                <a14:useLocalDpi xmlns:a14="http://schemas.microsoft.com/office/drawing/2010/main" val="0"/>
              </a:ext>
            </a:extLst>
          </a:blip>
          <a:srcRect l="53171" t="13971" r="-4403" b="30579"/>
          <a:stretch/>
        </p:blipFill>
        <p:spPr>
          <a:xfrm>
            <a:off x="6505885" y="1704460"/>
            <a:ext cx="4684630" cy="3802743"/>
          </a:xfrm>
          <a:prstGeom prst="rect">
            <a:avLst/>
          </a:prstGeom>
        </p:spPr>
      </p:pic>
    </p:spTree>
    <p:extLst>
      <p:ext uri="{BB962C8B-B14F-4D97-AF65-F5344CB8AC3E}">
        <p14:creationId xmlns:p14="http://schemas.microsoft.com/office/powerpoint/2010/main" val="37098545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6551" y="-394447"/>
            <a:ext cx="12732645" cy="2026023"/>
          </a:xfrm>
          <a:prstGeom prst="rect">
            <a:avLst/>
          </a:prstGeom>
          <a:solidFill>
            <a:srgbClr val="000000">
              <a:alpha val="7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06904DA-EE7C-4560-96F8-F03836D575DF}"/>
              </a:ext>
            </a:extLst>
          </p:cNvPr>
          <p:cNvSpPr>
            <a:spLocks noGrp="1"/>
          </p:cNvSpPr>
          <p:nvPr>
            <p:ph type="title"/>
          </p:nvPr>
        </p:nvSpPr>
        <p:spPr>
          <a:xfrm>
            <a:off x="609600" y="239621"/>
            <a:ext cx="12066494" cy="1589179"/>
          </a:xfrm>
        </p:spPr>
        <p:txBody>
          <a:bodyPr>
            <a:noAutofit/>
          </a:bodyPr>
          <a:lstStyle/>
          <a:p>
            <a:r>
              <a:rPr lang="en-US" sz="5400">
                <a:solidFill>
                  <a:schemeClr val="bg1"/>
                </a:solidFill>
              </a:rPr>
              <a:t>Exploring </a:t>
            </a:r>
            <a:r>
              <a:rPr lang="en-US" sz="5400" dirty="0">
                <a:solidFill>
                  <a:schemeClr val="bg1"/>
                </a:solidFill>
              </a:rPr>
              <a:t>Public Expansion</a:t>
            </a:r>
          </a:p>
        </p:txBody>
      </p:sp>
    </p:spTree>
    <p:extLst>
      <p:ext uri="{BB962C8B-B14F-4D97-AF65-F5344CB8AC3E}">
        <p14:creationId xmlns:p14="http://schemas.microsoft.com/office/powerpoint/2010/main" val="8823561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0B5C36-8516-4BD4-AF79-252E1C070557}"/>
              </a:ext>
            </a:extLst>
          </p:cNvPr>
          <p:cNvSpPr>
            <a:spLocks noGrp="1"/>
          </p:cNvSpPr>
          <p:nvPr>
            <p:ph type="title"/>
          </p:nvPr>
        </p:nvSpPr>
        <p:spPr>
          <a:xfrm>
            <a:off x="650631" y="229887"/>
            <a:ext cx="10515600" cy="689951"/>
          </a:xfrm>
        </p:spPr>
        <p:txBody>
          <a:bodyPr>
            <a:normAutofit/>
          </a:bodyPr>
          <a:lstStyle/>
          <a:p>
            <a:r>
              <a:rPr lang="en-US" dirty="0"/>
              <a:t>2019: The Year of Individual Market Levers</a:t>
            </a:r>
          </a:p>
        </p:txBody>
      </p:sp>
      <p:sp>
        <p:nvSpPr>
          <p:cNvPr id="5" name="TextBox 4">
            <a:extLst>
              <a:ext uri="{FF2B5EF4-FFF2-40B4-BE49-F238E27FC236}">
                <a16:creationId xmlns:a16="http://schemas.microsoft.com/office/drawing/2014/main" id="{581D4E08-751F-4CBE-BFAD-BAF8369E6EFD}"/>
              </a:ext>
            </a:extLst>
          </p:cNvPr>
          <p:cNvSpPr txBox="1"/>
          <p:nvPr/>
        </p:nvSpPr>
        <p:spPr>
          <a:xfrm>
            <a:off x="4091315" y="1200119"/>
            <a:ext cx="6952401" cy="5010602"/>
          </a:xfrm>
          <a:prstGeom prst="rect">
            <a:avLst/>
          </a:prstGeom>
          <a:noFill/>
        </p:spPr>
        <p:txBody>
          <a:bodyPr wrap="square" rtlCol="0">
            <a:spAutoFit/>
          </a:bodyPr>
          <a:lstStyle/>
          <a:p>
            <a:pPr defTabSz="914400">
              <a:lnSpc>
                <a:spcPct val="90000"/>
              </a:lnSpc>
              <a:spcBef>
                <a:spcPts val="1000"/>
              </a:spcBef>
              <a:spcAft>
                <a:spcPts val="4200"/>
              </a:spcAft>
              <a:buClr>
                <a:srgbClr val="FDB81A"/>
              </a:buClr>
            </a:pPr>
            <a:r>
              <a:rPr lang="en-US" sz="3600" b="1" dirty="0">
                <a:solidFill>
                  <a:schemeClr val="bg2">
                    <a:lumMod val="25000"/>
                  </a:schemeClr>
                </a:solidFill>
              </a:rPr>
              <a:t>Public Option: </a:t>
            </a:r>
            <a:br>
              <a:rPr lang="en-US" sz="3600" b="1" dirty="0">
                <a:solidFill>
                  <a:schemeClr val="bg2">
                    <a:lumMod val="25000"/>
                  </a:schemeClr>
                </a:solidFill>
              </a:rPr>
            </a:br>
            <a:r>
              <a:rPr lang="en-US" sz="3600" dirty="0">
                <a:solidFill>
                  <a:schemeClr val="bg2">
                    <a:lumMod val="25000"/>
                  </a:schemeClr>
                </a:solidFill>
              </a:rPr>
              <a:t>Leveraging Regulatory Power</a:t>
            </a:r>
          </a:p>
          <a:p>
            <a:pPr defTabSz="914400">
              <a:lnSpc>
                <a:spcPct val="90000"/>
              </a:lnSpc>
              <a:spcBef>
                <a:spcPts val="1000"/>
              </a:spcBef>
              <a:spcAft>
                <a:spcPts val="4800"/>
              </a:spcAft>
              <a:buClr>
                <a:srgbClr val="FDB81A"/>
              </a:buClr>
            </a:pPr>
            <a:r>
              <a:rPr lang="en-US" sz="3600" b="1" dirty="0">
                <a:solidFill>
                  <a:schemeClr val="bg2">
                    <a:lumMod val="25000"/>
                  </a:schemeClr>
                </a:solidFill>
              </a:rPr>
              <a:t>Peak Health Alliance: </a:t>
            </a:r>
            <a:br>
              <a:rPr lang="en-US" sz="3600" b="1" dirty="0">
                <a:solidFill>
                  <a:schemeClr val="bg2">
                    <a:lumMod val="25000"/>
                  </a:schemeClr>
                </a:solidFill>
              </a:rPr>
            </a:br>
            <a:r>
              <a:rPr lang="en-US" sz="3600" dirty="0">
                <a:solidFill>
                  <a:schemeClr val="bg2">
                    <a:lumMod val="25000"/>
                  </a:schemeClr>
                </a:solidFill>
              </a:rPr>
              <a:t>Increasing Community Negotiation</a:t>
            </a:r>
          </a:p>
          <a:p>
            <a:pPr defTabSz="914400">
              <a:lnSpc>
                <a:spcPct val="90000"/>
              </a:lnSpc>
              <a:spcBef>
                <a:spcPts val="1000"/>
              </a:spcBef>
              <a:buClr>
                <a:srgbClr val="FDB81A"/>
              </a:buClr>
            </a:pPr>
            <a:r>
              <a:rPr lang="en-US" sz="3600" b="1" dirty="0">
                <a:solidFill>
                  <a:schemeClr val="bg2">
                    <a:lumMod val="25000"/>
                  </a:schemeClr>
                </a:solidFill>
              </a:rPr>
              <a:t>Reinsurance:</a:t>
            </a:r>
            <a:br>
              <a:rPr lang="en-US" sz="3600" b="1" dirty="0">
                <a:solidFill>
                  <a:schemeClr val="bg2">
                    <a:lumMod val="25000"/>
                  </a:schemeClr>
                </a:solidFill>
              </a:rPr>
            </a:br>
            <a:r>
              <a:rPr lang="en-US" sz="3600" dirty="0">
                <a:solidFill>
                  <a:schemeClr val="bg2">
                    <a:lumMod val="25000"/>
                  </a:schemeClr>
                </a:solidFill>
              </a:rPr>
              <a:t>Limiting Risk</a:t>
            </a:r>
          </a:p>
          <a:p>
            <a:pPr marL="228600" indent="-228600" defTabSz="914400">
              <a:lnSpc>
                <a:spcPct val="90000"/>
              </a:lnSpc>
              <a:spcBef>
                <a:spcPts val="1000"/>
              </a:spcBef>
              <a:buClr>
                <a:srgbClr val="FDB81A"/>
              </a:buClr>
              <a:buFont typeface="Arial" panose="020B0604020202020204" pitchFamily="34" charset="0"/>
              <a:buChar char="•"/>
            </a:pPr>
            <a:endParaRPr lang="en-US" sz="2800" dirty="0">
              <a:solidFill>
                <a:schemeClr val="bg2">
                  <a:lumMod val="25000"/>
                </a:schemeClr>
              </a:solidFill>
            </a:endParaRPr>
          </a:p>
        </p:txBody>
      </p:sp>
      <p:sp>
        <p:nvSpPr>
          <p:cNvPr id="6" name="TextBox 5"/>
          <p:cNvSpPr txBox="1"/>
          <p:nvPr/>
        </p:nvSpPr>
        <p:spPr>
          <a:xfrm>
            <a:off x="7170700" y="5949111"/>
            <a:ext cx="1684510" cy="261610"/>
          </a:xfrm>
          <a:prstGeom prst="rect">
            <a:avLst/>
          </a:prstGeom>
          <a:noFill/>
        </p:spPr>
        <p:txBody>
          <a:bodyPr wrap="square" rtlCol="0">
            <a:spAutoFit/>
          </a:bodyPr>
          <a:lstStyle/>
          <a:p>
            <a:endParaRPr lang="en-US" sz="1100" dirty="0"/>
          </a:p>
        </p:txBody>
      </p:sp>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l="73673" t="22019" r="5468" b="50455"/>
          <a:stretch/>
        </p:blipFill>
        <p:spPr>
          <a:xfrm>
            <a:off x="1875692" y="919837"/>
            <a:ext cx="2093109" cy="1553757"/>
          </a:xfrm>
          <a:prstGeom prst="rect">
            <a:avLst/>
          </a:prstGeom>
        </p:spPr>
      </p:pic>
      <p:sp>
        <p:nvSpPr>
          <p:cNvPr id="9" name="TextBox 8"/>
          <p:cNvSpPr txBox="1"/>
          <p:nvPr/>
        </p:nvSpPr>
        <p:spPr>
          <a:xfrm>
            <a:off x="2526453" y="5965785"/>
            <a:ext cx="2384072" cy="507831"/>
          </a:xfrm>
          <a:prstGeom prst="rect">
            <a:avLst/>
          </a:prstGeom>
          <a:noFill/>
        </p:spPr>
        <p:txBody>
          <a:bodyPr wrap="square" rtlCol="0">
            <a:spAutoFit/>
          </a:bodyPr>
          <a:lstStyle/>
          <a:p>
            <a:r>
              <a:rPr lang="en-US" sz="900" dirty="0" err="1"/>
              <a:t>Deepan</a:t>
            </a:r>
            <a:r>
              <a:rPr lang="en-US" sz="900" dirty="0"/>
              <a:t> Dutta/Summit Daily</a:t>
            </a:r>
          </a:p>
          <a:p>
            <a:endParaRPr lang="en-US" dirty="0"/>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04675" y="2643712"/>
            <a:ext cx="2264126" cy="1256617"/>
          </a:xfrm>
          <a:prstGeom prst="rect">
            <a:avLst/>
          </a:prstGeom>
        </p:spPr>
      </p:pic>
      <p:pic>
        <p:nvPicPr>
          <p:cNvPr id="11" name="Picture 10">
            <a:extLst>
              <a:ext uri="{FF2B5EF4-FFF2-40B4-BE49-F238E27FC236}">
                <a16:creationId xmlns:a16="http://schemas.microsoft.com/office/drawing/2014/main" id="{AE1DCE86-D6FA-4D89-83A8-509B9EC6C804}"/>
              </a:ext>
            </a:extLst>
          </p:cNvPr>
          <p:cNvPicPr>
            <a:picLocks noChangeAspect="1"/>
          </p:cNvPicPr>
          <p:nvPr/>
        </p:nvPicPr>
        <p:blipFill rotWithShape="1">
          <a:blip r:embed="rId5"/>
          <a:srcRect l="5694" t="4717" r="7346" b="24037"/>
          <a:stretch/>
        </p:blipFill>
        <p:spPr>
          <a:xfrm>
            <a:off x="1338594" y="4392246"/>
            <a:ext cx="2630207" cy="1553392"/>
          </a:xfrm>
          <a:prstGeom prst="rect">
            <a:avLst/>
          </a:prstGeom>
        </p:spPr>
      </p:pic>
    </p:spTree>
    <p:extLst>
      <p:ext uri="{BB962C8B-B14F-4D97-AF65-F5344CB8AC3E}">
        <p14:creationId xmlns:p14="http://schemas.microsoft.com/office/powerpoint/2010/main" val="1701127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28575"/>
            <a:ext cx="12207882" cy="6886575"/>
          </a:xfrm>
          <a:prstGeom prst="rect">
            <a:avLst/>
          </a:prstGeom>
        </p:spPr>
      </p:pic>
      <p:pic>
        <p:nvPicPr>
          <p:cNvPr id="6" name="Picture 5"/>
          <p:cNvPicPr>
            <a:picLocks noChangeAspect="1"/>
          </p:cNvPicPr>
          <p:nvPr/>
        </p:nvPicPr>
        <p:blipFill rotWithShape="1">
          <a:blip r:embed="rId6" cstate="print">
            <a:extLst>
              <a:ext uri="{28A0092B-C50C-407E-A947-70E740481C1C}">
                <a14:useLocalDpi xmlns:a14="http://schemas.microsoft.com/office/drawing/2010/main" val="0"/>
              </a:ext>
            </a:extLst>
          </a:blip>
          <a:srcRect l="70359" t="29630" r="10133" b="60774"/>
          <a:stretch/>
        </p:blipFill>
        <p:spPr>
          <a:xfrm>
            <a:off x="6219824" y="2409825"/>
            <a:ext cx="2340811" cy="647700"/>
          </a:xfrm>
          <a:prstGeom prst="rect">
            <a:avLst/>
          </a:prstGeom>
        </p:spPr>
      </p:pic>
      <p:pic>
        <p:nvPicPr>
          <p:cNvPr id="7" name="Picture 6"/>
          <p:cNvPicPr>
            <a:picLocks noChangeAspect="1"/>
          </p:cNvPicPr>
          <p:nvPr/>
        </p:nvPicPr>
        <p:blipFill rotWithShape="1">
          <a:blip r:embed="rId6" cstate="print">
            <a:extLst>
              <a:ext uri="{28A0092B-C50C-407E-A947-70E740481C1C}">
                <a14:useLocalDpi xmlns:a14="http://schemas.microsoft.com/office/drawing/2010/main" val="0"/>
              </a:ext>
            </a:extLst>
          </a:blip>
          <a:srcRect l="46942" t="48822" r="33550" b="41582"/>
          <a:stretch/>
        </p:blipFill>
        <p:spPr>
          <a:xfrm>
            <a:off x="3629024" y="3924300"/>
            <a:ext cx="2340811" cy="647700"/>
          </a:xfrm>
          <a:prstGeom prst="rect">
            <a:avLst/>
          </a:prstGeom>
        </p:spPr>
      </p:pic>
      <p:pic>
        <p:nvPicPr>
          <p:cNvPr id="8" name="Picture 7"/>
          <p:cNvPicPr>
            <a:picLocks noChangeAspect="1"/>
          </p:cNvPicPr>
          <p:nvPr/>
        </p:nvPicPr>
        <p:blipFill rotWithShape="1">
          <a:blip r:embed="rId6" cstate="print">
            <a:extLst>
              <a:ext uri="{28A0092B-C50C-407E-A947-70E740481C1C}">
                <a14:useLocalDpi xmlns:a14="http://schemas.microsoft.com/office/drawing/2010/main" val="0"/>
              </a:ext>
            </a:extLst>
          </a:blip>
          <a:srcRect l="70359" t="39790" r="10133" b="50614"/>
          <a:stretch/>
        </p:blipFill>
        <p:spPr>
          <a:xfrm>
            <a:off x="6229348" y="3162300"/>
            <a:ext cx="2340811" cy="647700"/>
          </a:xfrm>
          <a:prstGeom prst="rect">
            <a:avLst/>
          </a:prstGeom>
        </p:spPr>
      </p:pic>
      <p:pic>
        <p:nvPicPr>
          <p:cNvPr id="10" name="Picture 9"/>
          <p:cNvPicPr>
            <a:picLocks noChangeAspect="1"/>
          </p:cNvPicPr>
          <p:nvPr/>
        </p:nvPicPr>
        <p:blipFill rotWithShape="1">
          <a:blip r:embed="rId6" cstate="print">
            <a:extLst>
              <a:ext uri="{28A0092B-C50C-407E-A947-70E740481C1C}">
                <a14:useLocalDpi xmlns:a14="http://schemas.microsoft.com/office/drawing/2010/main" val="0"/>
              </a:ext>
            </a:extLst>
          </a:blip>
          <a:srcRect l="46863" t="29489" r="33629" b="60915"/>
          <a:stretch/>
        </p:blipFill>
        <p:spPr>
          <a:xfrm>
            <a:off x="3629024" y="2419350"/>
            <a:ext cx="2340811" cy="647700"/>
          </a:xfrm>
          <a:prstGeom prst="rect">
            <a:avLst/>
          </a:prstGeom>
        </p:spPr>
      </p:pic>
      <p:pic>
        <p:nvPicPr>
          <p:cNvPr id="11" name="Picture 10"/>
          <p:cNvPicPr>
            <a:picLocks noChangeAspect="1"/>
          </p:cNvPicPr>
          <p:nvPr/>
        </p:nvPicPr>
        <p:blipFill rotWithShape="1">
          <a:blip r:embed="rId6" cstate="print">
            <a:extLst>
              <a:ext uri="{28A0092B-C50C-407E-A947-70E740481C1C}">
                <a14:useLocalDpi xmlns:a14="http://schemas.microsoft.com/office/drawing/2010/main" val="0"/>
              </a:ext>
            </a:extLst>
          </a:blip>
          <a:srcRect l="47022" t="39226" r="33470" b="51178"/>
          <a:stretch/>
        </p:blipFill>
        <p:spPr>
          <a:xfrm>
            <a:off x="3629024" y="3162300"/>
            <a:ext cx="2340811" cy="647700"/>
          </a:xfrm>
          <a:prstGeom prst="rect">
            <a:avLst/>
          </a:prstGeom>
        </p:spPr>
      </p:pic>
      <p:pic>
        <p:nvPicPr>
          <p:cNvPr id="12" name="Picture 11"/>
          <p:cNvPicPr>
            <a:picLocks noChangeAspect="1"/>
          </p:cNvPicPr>
          <p:nvPr/>
        </p:nvPicPr>
        <p:blipFill rotWithShape="1">
          <a:blip r:embed="rId6" cstate="print">
            <a:extLst>
              <a:ext uri="{28A0092B-C50C-407E-A947-70E740481C1C}">
                <a14:useLocalDpi xmlns:a14="http://schemas.microsoft.com/office/drawing/2010/main" val="0"/>
              </a:ext>
            </a:extLst>
          </a:blip>
          <a:srcRect l="46863" t="58700" r="33629" b="31704"/>
          <a:stretch/>
        </p:blipFill>
        <p:spPr>
          <a:xfrm>
            <a:off x="3629024" y="4686300"/>
            <a:ext cx="2340811" cy="647700"/>
          </a:xfrm>
          <a:prstGeom prst="rect">
            <a:avLst/>
          </a:prstGeom>
        </p:spPr>
      </p:pic>
      <p:pic>
        <p:nvPicPr>
          <p:cNvPr id="13" name="Picture 12"/>
          <p:cNvPicPr>
            <a:picLocks noChangeAspect="1"/>
          </p:cNvPicPr>
          <p:nvPr/>
        </p:nvPicPr>
        <p:blipFill rotWithShape="1">
          <a:blip r:embed="rId6" cstate="print">
            <a:extLst>
              <a:ext uri="{28A0092B-C50C-407E-A947-70E740481C1C}">
                <a14:useLocalDpi xmlns:a14="http://schemas.microsoft.com/office/drawing/2010/main" val="0"/>
              </a:ext>
            </a:extLst>
          </a:blip>
          <a:srcRect l="46863" t="69002" r="33629" b="21402"/>
          <a:stretch/>
        </p:blipFill>
        <p:spPr>
          <a:xfrm>
            <a:off x="3629024" y="5423807"/>
            <a:ext cx="2340811" cy="647700"/>
          </a:xfrm>
          <a:prstGeom prst="rect">
            <a:avLst/>
          </a:prstGeom>
        </p:spPr>
      </p:pic>
      <p:pic>
        <p:nvPicPr>
          <p:cNvPr id="14" name="Picture 13"/>
          <p:cNvPicPr>
            <a:picLocks noChangeAspect="1"/>
          </p:cNvPicPr>
          <p:nvPr/>
        </p:nvPicPr>
        <p:blipFill rotWithShape="1">
          <a:blip r:embed="rId6" cstate="print">
            <a:extLst>
              <a:ext uri="{28A0092B-C50C-407E-A947-70E740481C1C}">
                <a14:useLocalDpi xmlns:a14="http://schemas.microsoft.com/office/drawing/2010/main" val="0"/>
              </a:ext>
            </a:extLst>
          </a:blip>
          <a:srcRect l="70200" t="48963" r="10292" b="41441"/>
          <a:stretch/>
        </p:blipFill>
        <p:spPr>
          <a:xfrm>
            <a:off x="6219823" y="3914775"/>
            <a:ext cx="2340811" cy="647700"/>
          </a:xfrm>
          <a:prstGeom prst="rect">
            <a:avLst/>
          </a:prstGeom>
        </p:spPr>
      </p:pic>
      <p:pic>
        <p:nvPicPr>
          <p:cNvPr id="9" name="Picture 8"/>
          <p:cNvPicPr>
            <a:picLocks noChangeAspect="1"/>
          </p:cNvPicPr>
          <p:nvPr/>
        </p:nvPicPr>
        <p:blipFill rotWithShape="1">
          <a:blip r:embed="rId7" cstate="print">
            <a:extLst>
              <a:ext uri="{28A0092B-C50C-407E-A947-70E740481C1C}">
                <a14:useLocalDpi xmlns:a14="http://schemas.microsoft.com/office/drawing/2010/main" val="0"/>
              </a:ext>
            </a:extLst>
          </a:blip>
          <a:srcRect l="37081" t="55202" r="37518" b="2462"/>
          <a:stretch/>
        </p:blipFill>
        <p:spPr>
          <a:xfrm>
            <a:off x="4358640" y="2800236"/>
            <a:ext cx="3143795" cy="2947421"/>
          </a:xfrm>
          <a:prstGeom prst="rect">
            <a:avLst/>
          </a:prstGeom>
          <a:effectLst>
            <a:outerShdw blurRad="114300" dist="114300" dir="5400000" algn="ctr" rotWithShape="0">
              <a:schemeClr val="tx1">
                <a:lumMod val="85000"/>
                <a:lumOff val="15000"/>
              </a:schemeClr>
            </a:outerShdw>
          </a:effectLst>
        </p:spPr>
      </p:pic>
      <p:sp>
        <p:nvSpPr>
          <p:cNvPr id="15" name="Rectangle 14"/>
          <p:cNvSpPr/>
          <p:nvPr/>
        </p:nvSpPr>
        <p:spPr>
          <a:xfrm>
            <a:off x="905691" y="252549"/>
            <a:ext cx="365760" cy="2275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58080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ff-clang.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ff-clang.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3" name="ff-clang.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subTnLst>
                                    <p:set>
                                      <p:cBhvr override="childStyle">
                                        <p:cTn dur="1" fill="hold" display="0" masterRel="nextClick" afterEffect="1"/>
                                        <p:tgtEl>
                                          <p:spTgt spid="9"/>
                                        </p:tgtEl>
                                        <p:attrNameLst>
                                          <p:attrName>style.visibility</p:attrName>
                                        </p:attrNameLst>
                                      </p:cBhvr>
                                      <p:to>
                                        <p:strVal val="hidden"/>
                                      </p:to>
                                    </p:set>
                                  </p:subTnLst>
                                </p:cTn>
                              </p:par>
                              <p:par>
                                <p:cTn id="19" presetID="1" presetClass="entr" presetSubtype="0" fill="hold" grpId="0" nodeType="withEffect" nodePh="1">
                                  <p:stCondLst>
                                    <p:cond delay="0"/>
                                  </p:stCondLst>
                                  <p:endCondLst>
                                    <p:cond evt="begin" delay="0">
                                      <p:tn val="19"/>
                                    </p:cond>
                                  </p:endCondLst>
                                  <p:childTnLst>
                                    <p:set>
                                      <p:cBhvr>
                                        <p:cTn id="20"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19"/>
                                            </p:cond>
                                          </p:stCondLst>
                                          <p:endCondLst>
                                            <p:cond evt="onStopAudio" delay="0">
                                              <p:tgtEl>
                                                <p:sldTgt/>
                                              </p:tgtEl>
                                            </p:cond>
                                          </p:endCondLst>
                                        </p:cTn>
                                        <p:tgtEl>
                                          <p:sndTgt r:embed="rId4" name="Family feud-buzzer.wav"/>
                                        </p:tgtEl>
                                      </p:cMediaNode>
                                    </p:audio>
                                  </p:sub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3" name="ff-clang.wav"/>
                                        </p:tgtEl>
                                      </p:cMediaNode>
                                    </p:audio>
                                  </p:sub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27"/>
                                            </p:cond>
                                          </p:stCondLst>
                                          <p:endCondLst>
                                            <p:cond evt="onStopAudio" delay="0">
                                              <p:tgtEl>
                                                <p:sldTgt/>
                                              </p:tgtEl>
                                            </p:cond>
                                          </p:endCondLst>
                                        </p:cTn>
                                        <p:tgtEl>
                                          <p:sndTgt r:embed="rId3" name="ff-clang.wav"/>
                                        </p:tgtEl>
                                      </p:cMediaNode>
                                    </p:audio>
                                  </p:sub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3" name="ff-clang.wav"/>
                                        </p:tgtEl>
                                      </p:cMediaNode>
                                    </p:audio>
                                  </p:sub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3" name="ff-clang.wav"/>
                                        </p:tgtEl>
                                      </p:cMediaNode>
                                    </p:audio>
                                  </p:sub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39"/>
                                            </p:cond>
                                          </p:stCondLst>
                                          <p:endCondLst>
                                            <p:cond evt="onStopAudio" delay="0">
                                              <p:tgtEl>
                                                <p:sldTgt/>
                                              </p:tgtEl>
                                            </p:cond>
                                          </p:endCondLst>
                                        </p:cTn>
                                        <p:tgtEl>
                                          <p:sndTgt r:embed="rId3" name="ff-cla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12920" y="122681"/>
            <a:ext cx="3743080" cy="3239644"/>
          </a:xfrm>
          <a:prstGeom prst="rect">
            <a:avLst/>
          </a:prstGeom>
        </p:spPr>
      </p:pic>
      <p:sp>
        <p:nvSpPr>
          <p:cNvPr id="2" name="Title 1">
            <a:extLst>
              <a:ext uri="{FF2B5EF4-FFF2-40B4-BE49-F238E27FC236}">
                <a16:creationId xmlns:a16="http://schemas.microsoft.com/office/drawing/2014/main" id="{C8ECE83B-74F3-4DE7-8300-1736AF0CCF1E}"/>
              </a:ext>
            </a:extLst>
          </p:cNvPr>
          <p:cNvSpPr>
            <a:spLocks noGrp="1"/>
          </p:cNvSpPr>
          <p:nvPr>
            <p:ph type="title"/>
          </p:nvPr>
        </p:nvSpPr>
        <p:spPr>
          <a:xfrm>
            <a:off x="0" y="3839845"/>
            <a:ext cx="12192000" cy="1564105"/>
          </a:xfrm>
        </p:spPr>
        <p:txBody>
          <a:bodyPr>
            <a:normAutofit fontScale="90000"/>
          </a:bodyPr>
          <a:lstStyle/>
          <a:p>
            <a:pPr algn="ctr"/>
            <a:r>
              <a:rPr lang="en-US" sz="4900" dirty="0">
                <a:solidFill>
                  <a:schemeClr val="bg2">
                    <a:lumMod val="25000"/>
                  </a:schemeClr>
                </a:solidFill>
              </a:rPr>
              <a:t>Mental Health Care:</a:t>
            </a:r>
            <a:br>
              <a:rPr lang="en-US" dirty="0">
                <a:solidFill>
                  <a:schemeClr val="bg2">
                    <a:lumMod val="25000"/>
                  </a:schemeClr>
                </a:solidFill>
              </a:rPr>
            </a:br>
            <a:r>
              <a:rPr lang="en-US" sz="8000" dirty="0">
                <a:solidFill>
                  <a:schemeClr val="bg2">
                    <a:lumMod val="25000"/>
                  </a:schemeClr>
                </a:solidFill>
              </a:rPr>
              <a:t>The Pace of Parity</a:t>
            </a:r>
            <a:br>
              <a:rPr lang="en-US" sz="8000" dirty="0"/>
            </a:br>
            <a:endParaRPr lang="en-US" sz="8000" dirty="0"/>
          </a:p>
        </p:txBody>
      </p:sp>
    </p:spTree>
    <p:extLst>
      <p:ext uri="{BB962C8B-B14F-4D97-AF65-F5344CB8AC3E}">
        <p14:creationId xmlns:p14="http://schemas.microsoft.com/office/powerpoint/2010/main" val="15162982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t="18519" b="11857"/>
          <a:stretch/>
        </p:blipFill>
        <p:spPr>
          <a:xfrm>
            <a:off x="1091232" y="1163940"/>
            <a:ext cx="9144000" cy="4774812"/>
          </a:xfrm>
          <a:prstGeom prst="rect">
            <a:avLst/>
          </a:prstGeom>
        </p:spPr>
      </p:pic>
      <p:sp>
        <p:nvSpPr>
          <p:cNvPr id="6" name="TextBox 5">
            <a:extLst>
              <a:ext uri="{FF2B5EF4-FFF2-40B4-BE49-F238E27FC236}">
                <a16:creationId xmlns:a16="http://schemas.microsoft.com/office/drawing/2014/main" id="{5CDAE6BD-8E4C-4C54-9AB0-D820E88AD992}"/>
              </a:ext>
            </a:extLst>
          </p:cNvPr>
          <p:cNvSpPr txBox="1"/>
          <p:nvPr/>
        </p:nvSpPr>
        <p:spPr>
          <a:xfrm>
            <a:off x="1209783" y="6226237"/>
            <a:ext cx="2240629" cy="230832"/>
          </a:xfrm>
          <a:prstGeom prst="rect">
            <a:avLst/>
          </a:prstGeom>
          <a:noFill/>
        </p:spPr>
        <p:txBody>
          <a:bodyPr wrap="square" rtlCol="0">
            <a:spAutoFit/>
          </a:bodyPr>
          <a:lstStyle/>
          <a:p>
            <a:r>
              <a:rPr lang="en-US" sz="900" dirty="0">
                <a:solidFill>
                  <a:schemeClr val="bg2">
                    <a:lumMod val="50000"/>
                  </a:schemeClr>
                </a:solidFill>
              </a:rPr>
              <a:t>Source: 2019 Colorado Health Access Survey</a:t>
            </a:r>
          </a:p>
        </p:txBody>
      </p:sp>
      <p:sp>
        <p:nvSpPr>
          <p:cNvPr id="7" name="Title 1">
            <a:extLst>
              <a:ext uri="{FF2B5EF4-FFF2-40B4-BE49-F238E27FC236}">
                <a16:creationId xmlns:a16="http://schemas.microsoft.com/office/drawing/2014/main" id="{5EE3981C-3461-4EDF-A287-15DF3936A90F}"/>
              </a:ext>
            </a:extLst>
          </p:cNvPr>
          <p:cNvSpPr>
            <a:spLocks noGrp="1"/>
          </p:cNvSpPr>
          <p:nvPr>
            <p:ph type="title"/>
          </p:nvPr>
        </p:nvSpPr>
        <p:spPr>
          <a:xfrm>
            <a:off x="482600" y="221344"/>
            <a:ext cx="10515600" cy="689951"/>
          </a:xfrm>
        </p:spPr>
        <p:txBody>
          <a:bodyPr/>
          <a:lstStyle/>
          <a:p>
            <a:r>
              <a:rPr lang="en-US" dirty="0"/>
              <a:t>Behavioral Health Access Is Down</a:t>
            </a:r>
          </a:p>
        </p:txBody>
      </p:sp>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r="14689"/>
          <a:stretch/>
        </p:blipFill>
        <p:spPr>
          <a:xfrm>
            <a:off x="9939154" y="4173960"/>
            <a:ext cx="1840992" cy="1764792"/>
          </a:xfrm>
          <a:prstGeom prst="rect">
            <a:avLst/>
          </a:prstGeom>
        </p:spPr>
      </p:pic>
    </p:spTree>
    <p:extLst>
      <p:ext uri="{BB962C8B-B14F-4D97-AF65-F5344CB8AC3E}">
        <p14:creationId xmlns:p14="http://schemas.microsoft.com/office/powerpoint/2010/main" val="2950179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08217"/>
            <a:ext cx="12192000" cy="8099552"/>
          </a:xfrm>
          <a:prstGeom prst="rect">
            <a:avLst/>
          </a:prstGeom>
        </p:spPr>
      </p:pic>
      <p:sp>
        <p:nvSpPr>
          <p:cNvPr id="2" name="Title 1">
            <a:extLst>
              <a:ext uri="{FF2B5EF4-FFF2-40B4-BE49-F238E27FC236}">
                <a16:creationId xmlns:a16="http://schemas.microsoft.com/office/drawing/2014/main" id="{36AE45F9-C1E8-4D57-90D6-B0EB1A67AA6E}"/>
              </a:ext>
            </a:extLst>
          </p:cNvPr>
          <p:cNvSpPr>
            <a:spLocks noGrp="1"/>
          </p:cNvSpPr>
          <p:nvPr>
            <p:ph type="title"/>
          </p:nvPr>
        </p:nvSpPr>
        <p:spPr>
          <a:xfrm>
            <a:off x="838200" y="258447"/>
            <a:ext cx="10515600" cy="689951"/>
          </a:xfrm>
        </p:spPr>
        <p:txBody>
          <a:bodyPr/>
          <a:lstStyle/>
          <a:p>
            <a:r>
              <a:rPr lang="en-US" dirty="0">
                <a:solidFill>
                  <a:schemeClr val="bg1"/>
                </a:solidFill>
                <a:effectLst>
                  <a:outerShdw blurRad="76200" dist="38100" dir="2700000" algn="tl" rotWithShape="0">
                    <a:prstClr val="black">
                      <a:alpha val="44000"/>
                    </a:prstClr>
                  </a:outerShdw>
                </a:effectLst>
              </a:rPr>
              <a:t>CHAS: Measuring Policy Impact Since 2008</a:t>
            </a:r>
          </a:p>
        </p:txBody>
      </p:sp>
    </p:spTree>
    <p:extLst>
      <p:ext uri="{BB962C8B-B14F-4D97-AF65-F5344CB8AC3E}">
        <p14:creationId xmlns:p14="http://schemas.microsoft.com/office/powerpoint/2010/main" val="6679420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BAE3537-8192-4A94-B310-3EAB3F44060B}"/>
              </a:ext>
            </a:extLst>
          </p:cNvPr>
          <p:cNvPicPr>
            <a:picLocks noChangeAspect="1"/>
          </p:cNvPicPr>
          <p:nvPr/>
        </p:nvPicPr>
        <p:blipFill rotWithShape="1">
          <a:blip r:embed="rId3"/>
          <a:srcRect b="78101"/>
          <a:stretch/>
        </p:blipFill>
        <p:spPr>
          <a:xfrm>
            <a:off x="274775" y="1079284"/>
            <a:ext cx="4210050" cy="515209"/>
          </a:xfrm>
          <a:prstGeom prst="rect">
            <a:avLst/>
          </a:prstGeom>
        </p:spPr>
      </p:pic>
      <p:sp>
        <p:nvSpPr>
          <p:cNvPr id="2" name="Title 1">
            <a:extLst>
              <a:ext uri="{FF2B5EF4-FFF2-40B4-BE49-F238E27FC236}">
                <a16:creationId xmlns:a16="http://schemas.microsoft.com/office/drawing/2014/main" id="{5EE3981C-3461-4EDF-A287-15DF3936A90F}"/>
              </a:ext>
            </a:extLst>
          </p:cNvPr>
          <p:cNvSpPr>
            <a:spLocks noGrp="1"/>
          </p:cNvSpPr>
          <p:nvPr>
            <p:ph type="title"/>
          </p:nvPr>
        </p:nvSpPr>
        <p:spPr>
          <a:xfrm>
            <a:off x="598594" y="155800"/>
            <a:ext cx="10515600" cy="689951"/>
          </a:xfrm>
        </p:spPr>
        <p:txBody>
          <a:bodyPr/>
          <a:lstStyle/>
          <a:p>
            <a:r>
              <a:rPr lang="en-US" dirty="0"/>
              <a:t>Steps to Leveling the Mental Health Playing Field</a:t>
            </a:r>
          </a:p>
        </p:txBody>
      </p:sp>
      <p:sp>
        <p:nvSpPr>
          <p:cNvPr id="5" name="Content Placeholder 2">
            <a:extLst>
              <a:ext uri="{FF2B5EF4-FFF2-40B4-BE49-F238E27FC236}">
                <a16:creationId xmlns:a16="http://schemas.microsoft.com/office/drawing/2014/main" id="{6827A2F1-3014-4165-AB61-00D6DB17586B}"/>
              </a:ext>
            </a:extLst>
          </p:cNvPr>
          <p:cNvSpPr>
            <a:spLocks noGrp="1"/>
          </p:cNvSpPr>
          <p:nvPr>
            <p:ph idx="1"/>
          </p:nvPr>
        </p:nvSpPr>
        <p:spPr>
          <a:xfrm>
            <a:off x="1322830" y="1367121"/>
            <a:ext cx="3023937" cy="1543001"/>
          </a:xfrm>
        </p:spPr>
        <p:txBody>
          <a:bodyPr>
            <a:normAutofit/>
          </a:bodyPr>
          <a:lstStyle/>
          <a:p>
            <a:pPr marL="0" indent="0">
              <a:buNone/>
            </a:pPr>
            <a:r>
              <a:rPr lang="en-US" sz="2800" dirty="0"/>
              <a:t>Mental Health Parity Act</a:t>
            </a:r>
          </a:p>
        </p:txBody>
      </p:sp>
      <p:pic>
        <p:nvPicPr>
          <p:cNvPr id="6" name="Picture 5">
            <a:extLst>
              <a:ext uri="{FF2B5EF4-FFF2-40B4-BE49-F238E27FC236}">
                <a16:creationId xmlns:a16="http://schemas.microsoft.com/office/drawing/2014/main" id="{FB5B989B-892A-4CD0-A62A-B5DB18C74D10}"/>
              </a:ext>
            </a:extLst>
          </p:cNvPr>
          <p:cNvPicPr>
            <a:picLocks noChangeAspect="1"/>
          </p:cNvPicPr>
          <p:nvPr/>
        </p:nvPicPr>
        <p:blipFill rotWithShape="1">
          <a:blip r:embed="rId4"/>
          <a:srcRect b="77741"/>
          <a:stretch/>
        </p:blipFill>
        <p:spPr>
          <a:xfrm>
            <a:off x="2322649" y="2362690"/>
            <a:ext cx="4324350" cy="515210"/>
          </a:xfrm>
          <a:prstGeom prst="rect">
            <a:avLst/>
          </a:prstGeom>
        </p:spPr>
      </p:pic>
      <p:grpSp>
        <p:nvGrpSpPr>
          <p:cNvPr id="10" name="Group 9">
            <a:extLst>
              <a:ext uri="{FF2B5EF4-FFF2-40B4-BE49-F238E27FC236}">
                <a16:creationId xmlns:a16="http://schemas.microsoft.com/office/drawing/2014/main" id="{1799FD23-E004-4795-BF22-97E0B28EC833}"/>
              </a:ext>
            </a:extLst>
          </p:cNvPr>
          <p:cNvGrpSpPr/>
          <p:nvPr/>
        </p:nvGrpSpPr>
        <p:grpSpPr>
          <a:xfrm>
            <a:off x="4484825" y="3715057"/>
            <a:ext cx="4352925" cy="551884"/>
            <a:chOff x="2069754" y="2988857"/>
            <a:chExt cx="4352925" cy="551884"/>
          </a:xfrm>
        </p:grpSpPr>
        <p:pic>
          <p:nvPicPr>
            <p:cNvPr id="9" name="Picture 8">
              <a:extLst>
                <a:ext uri="{FF2B5EF4-FFF2-40B4-BE49-F238E27FC236}">
                  <a16:creationId xmlns:a16="http://schemas.microsoft.com/office/drawing/2014/main" id="{793AD812-8888-4818-9BC2-2970D79BA6E0}"/>
                </a:ext>
              </a:extLst>
            </p:cNvPr>
            <p:cNvPicPr>
              <a:picLocks noChangeAspect="1"/>
            </p:cNvPicPr>
            <p:nvPr/>
          </p:nvPicPr>
          <p:blipFill rotWithShape="1">
            <a:blip r:embed="rId5"/>
            <a:srcRect b="78745"/>
            <a:stretch/>
          </p:blipFill>
          <p:spPr>
            <a:xfrm>
              <a:off x="2069754" y="3030562"/>
              <a:ext cx="4352925" cy="510179"/>
            </a:xfrm>
            <a:prstGeom prst="rect">
              <a:avLst/>
            </a:prstGeom>
          </p:spPr>
        </p:pic>
        <p:pic>
          <p:nvPicPr>
            <p:cNvPr id="7" name="Picture 6">
              <a:extLst>
                <a:ext uri="{FF2B5EF4-FFF2-40B4-BE49-F238E27FC236}">
                  <a16:creationId xmlns:a16="http://schemas.microsoft.com/office/drawing/2014/main" id="{6F1CCBBA-73A0-48DB-AA34-5ECACC24549F}"/>
                </a:ext>
              </a:extLst>
            </p:cNvPr>
            <p:cNvPicPr>
              <a:picLocks noChangeAspect="1"/>
            </p:cNvPicPr>
            <p:nvPr/>
          </p:nvPicPr>
          <p:blipFill rotWithShape="1">
            <a:blip r:embed="rId6"/>
            <a:srcRect r="73246" b="78575"/>
            <a:stretch/>
          </p:blipFill>
          <p:spPr>
            <a:xfrm>
              <a:off x="2178810" y="2988857"/>
              <a:ext cx="1210433" cy="510179"/>
            </a:xfrm>
            <a:prstGeom prst="rect">
              <a:avLst/>
            </a:prstGeom>
          </p:spPr>
        </p:pic>
      </p:grpSp>
      <p:grpSp>
        <p:nvGrpSpPr>
          <p:cNvPr id="12" name="Group 11">
            <a:extLst>
              <a:ext uri="{FF2B5EF4-FFF2-40B4-BE49-F238E27FC236}">
                <a16:creationId xmlns:a16="http://schemas.microsoft.com/office/drawing/2014/main" id="{1D501EC9-4D96-4200-8240-6F2606933EDC}"/>
              </a:ext>
            </a:extLst>
          </p:cNvPr>
          <p:cNvGrpSpPr/>
          <p:nvPr/>
        </p:nvGrpSpPr>
        <p:grpSpPr>
          <a:xfrm>
            <a:off x="5818600" y="4836830"/>
            <a:ext cx="6099415" cy="547478"/>
            <a:chOff x="5597871" y="4883384"/>
            <a:chExt cx="6705600" cy="547478"/>
          </a:xfrm>
        </p:grpSpPr>
        <p:pic>
          <p:nvPicPr>
            <p:cNvPr id="8" name="Picture 7">
              <a:extLst>
                <a:ext uri="{FF2B5EF4-FFF2-40B4-BE49-F238E27FC236}">
                  <a16:creationId xmlns:a16="http://schemas.microsoft.com/office/drawing/2014/main" id="{B4C9582C-537E-4758-98F9-98BEE3992F96}"/>
                </a:ext>
              </a:extLst>
            </p:cNvPr>
            <p:cNvPicPr>
              <a:picLocks noChangeAspect="1"/>
            </p:cNvPicPr>
            <p:nvPr/>
          </p:nvPicPr>
          <p:blipFill rotWithShape="1">
            <a:blip r:embed="rId7"/>
            <a:srcRect b="69739"/>
            <a:stretch/>
          </p:blipFill>
          <p:spPr>
            <a:xfrm>
              <a:off x="5597871" y="4920683"/>
              <a:ext cx="6705600" cy="510179"/>
            </a:xfrm>
            <a:prstGeom prst="rect">
              <a:avLst/>
            </a:prstGeom>
          </p:spPr>
        </p:pic>
        <p:sp>
          <p:nvSpPr>
            <p:cNvPr id="11" name="TextBox 10">
              <a:extLst>
                <a:ext uri="{FF2B5EF4-FFF2-40B4-BE49-F238E27FC236}">
                  <a16:creationId xmlns:a16="http://schemas.microsoft.com/office/drawing/2014/main" id="{8B391106-E00D-4B17-8324-316FBD9085F9}"/>
                </a:ext>
              </a:extLst>
            </p:cNvPr>
            <p:cNvSpPr txBox="1"/>
            <p:nvPr/>
          </p:nvSpPr>
          <p:spPr>
            <a:xfrm>
              <a:off x="5639421" y="4883384"/>
              <a:ext cx="1123122" cy="369332"/>
            </a:xfrm>
            <a:prstGeom prst="rect">
              <a:avLst/>
            </a:prstGeom>
            <a:solidFill>
              <a:schemeClr val="bg1"/>
            </a:solidFill>
          </p:spPr>
          <p:txBody>
            <a:bodyPr wrap="square" rtlCol="0">
              <a:spAutoFit/>
            </a:bodyPr>
            <a:lstStyle/>
            <a:p>
              <a:endParaRPr lang="en-US" b="1" dirty="0">
                <a:solidFill>
                  <a:srgbClr val="57004E"/>
                </a:solidFill>
              </a:endParaRPr>
            </a:p>
          </p:txBody>
        </p:sp>
      </p:grpSp>
      <p:sp>
        <p:nvSpPr>
          <p:cNvPr id="13" name="Content Placeholder 2">
            <a:extLst>
              <a:ext uri="{FF2B5EF4-FFF2-40B4-BE49-F238E27FC236}">
                <a16:creationId xmlns:a16="http://schemas.microsoft.com/office/drawing/2014/main" id="{70423DD0-44BB-4D10-925B-77BA8B0164AF}"/>
              </a:ext>
            </a:extLst>
          </p:cNvPr>
          <p:cNvSpPr txBox="1">
            <a:spLocks/>
          </p:cNvSpPr>
          <p:nvPr/>
        </p:nvSpPr>
        <p:spPr>
          <a:xfrm>
            <a:off x="3513607" y="2715479"/>
            <a:ext cx="4125049" cy="141808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FDB81A"/>
              </a:buClr>
              <a:buFont typeface="Arial" panose="020B0604020202020204" pitchFamily="34" charset="0"/>
              <a:buChar char="•"/>
              <a:defRPr sz="3200" kern="1200">
                <a:solidFill>
                  <a:schemeClr val="bg2">
                    <a:lumMod val="25000"/>
                  </a:schemeClr>
                </a:solidFill>
                <a:latin typeface="+mn-lt"/>
                <a:ea typeface="+mn-ea"/>
                <a:cs typeface="+mn-cs"/>
              </a:defRPr>
            </a:lvl1pPr>
            <a:lvl2pPr marL="685800" indent="-228600" algn="l" defTabSz="914400" rtl="0" eaLnBrk="1" latinLnBrk="0" hangingPunct="1">
              <a:lnSpc>
                <a:spcPct val="90000"/>
              </a:lnSpc>
              <a:spcBef>
                <a:spcPts val="500"/>
              </a:spcBef>
              <a:buClr>
                <a:srgbClr val="FDB81A"/>
              </a:buClr>
              <a:buFont typeface="Arial" panose="020B0604020202020204" pitchFamily="34" charset="0"/>
              <a:buChar char="•"/>
              <a:defRPr sz="2400" kern="1200">
                <a:solidFill>
                  <a:schemeClr val="bg2">
                    <a:lumMod val="25000"/>
                  </a:schemeClr>
                </a:solidFill>
                <a:latin typeface="+mn-lt"/>
                <a:ea typeface="+mn-ea"/>
                <a:cs typeface="+mn-cs"/>
              </a:defRPr>
            </a:lvl2pPr>
            <a:lvl3pPr marL="1143000" indent="-228600" algn="l" defTabSz="914400" rtl="0" eaLnBrk="1" latinLnBrk="0" hangingPunct="1">
              <a:lnSpc>
                <a:spcPct val="90000"/>
              </a:lnSpc>
              <a:spcBef>
                <a:spcPts val="500"/>
              </a:spcBef>
              <a:buClr>
                <a:srgbClr val="FDB81A"/>
              </a:buClr>
              <a:buFont typeface="Arial" panose="020B0604020202020204" pitchFamily="34" charset="0"/>
              <a:buChar char="•"/>
              <a:defRPr sz="2000" kern="1200">
                <a:solidFill>
                  <a:schemeClr val="bg2">
                    <a:lumMod val="25000"/>
                  </a:schemeClr>
                </a:solidFill>
                <a:latin typeface="+mn-lt"/>
                <a:ea typeface="+mn-ea"/>
                <a:cs typeface="+mn-cs"/>
              </a:defRPr>
            </a:lvl3pPr>
            <a:lvl4pPr marL="1600200" indent="-228600" algn="l" defTabSz="914400" rtl="0" eaLnBrk="1" latinLnBrk="0" hangingPunct="1">
              <a:lnSpc>
                <a:spcPct val="90000"/>
              </a:lnSpc>
              <a:spcBef>
                <a:spcPts val="500"/>
              </a:spcBef>
              <a:buClr>
                <a:srgbClr val="FDB81A"/>
              </a:buClr>
              <a:buFont typeface="Arial" panose="020B0604020202020204" pitchFamily="34" charset="0"/>
              <a:buChar char="•"/>
              <a:defRPr sz="1800" kern="1200">
                <a:solidFill>
                  <a:schemeClr val="bg2">
                    <a:lumMod val="25000"/>
                  </a:schemeClr>
                </a:solidFill>
                <a:latin typeface="+mn-lt"/>
                <a:ea typeface="+mn-ea"/>
                <a:cs typeface="+mn-cs"/>
              </a:defRPr>
            </a:lvl4pPr>
            <a:lvl5pPr marL="2057400" indent="-228600" algn="l" defTabSz="914400" rtl="0" eaLnBrk="1" latinLnBrk="0" hangingPunct="1">
              <a:lnSpc>
                <a:spcPct val="90000"/>
              </a:lnSpc>
              <a:spcBef>
                <a:spcPts val="500"/>
              </a:spcBef>
              <a:buClr>
                <a:srgbClr val="FDB81A"/>
              </a:buClr>
              <a:buFont typeface="Arial" panose="020B0604020202020204" pitchFamily="34" charset="0"/>
              <a:buChar char="•"/>
              <a:defRPr sz="1800" kern="1200">
                <a:solidFill>
                  <a:schemeClr val="bg2">
                    <a:lumMod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800" dirty="0"/>
              <a:t>Mental Health Parity </a:t>
            </a:r>
            <a:br>
              <a:rPr lang="en-US" sz="2800" dirty="0"/>
            </a:br>
            <a:r>
              <a:rPr lang="en-US" sz="2800" dirty="0"/>
              <a:t>and Addiction Equity Act</a:t>
            </a:r>
            <a:endParaRPr lang="en-US" dirty="0"/>
          </a:p>
        </p:txBody>
      </p:sp>
      <p:sp>
        <p:nvSpPr>
          <p:cNvPr id="14" name="Content Placeholder 2">
            <a:extLst>
              <a:ext uri="{FF2B5EF4-FFF2-40B4-BE49-F238E27FC236}">
                <a16:creationId xmlns:a16="http://schemas.microsoft.com/office/drawing/2014/main" id="{46FCAB5E-AFB1-4CDD-AFBB-DF4F83EC8F87}"/>
              </a:ext>
            </a:extLst>
          </p:cNvPr>
          <p:cNvSpPr txBox="1">
            <a:spLocks/>
          </p:cNvSpPr>
          <p:nvPr/>
        </p:nvSpPr>
        <p:spPr>
          <a:xfrm>
            <a:off x="5724484" y="4127424"/>
            <a:ext cx="3750911" cy="78728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FDB81A"/>
              </a:buClr>
              <a:buFont typeface="Arial" panose="020B0604020202020204" pitchFamily="34" charset="0"/>
              <a:buChar char="•"/>
              <a:defRPr sz="3200" kern="1200">
                <a:solidFill>
                  <a:schemeClr val="bg2">
                    <a:lumMod val="25000"/>
                  </a:schemeClr>
                </a:solidFill>
                <a:latin typeface="+mn-lt"/>
                <a:ea typeface="+mn-ea"/>
                <a:cs typeface="+mn-cs"/>
              </a:defRPr>
            </a:lvl1pPr>
            <a:lvl2pPr marL="685800" indent="-228600" algn="l" defTabSz="914400" rtl="0" eaLnBrk="1" latinLnBrk="0" hangingPunct="1">
              <a:lnSpc>
                <a:spcPct val="90000"/>
              </a:lnSpc>
              <a:spcBef>
                <a:spcPts val="500"/>
              </a:spcBef>
              <a:buClr>
                <a:srgbClr val="FDB81A"/>
              </a:buClr>
              <a:buFont typeface="Arial" panose="020B0604020202020204" pitchFamily="34" charset="0"/>
              <a:buChar char="•"/>
              <a:defRPr sz="2400" kern="1200">
                <a:solidFill>
                  <a:schemeClr val="bg2">
                    <a:lumMod val="25000"/>
                  </a:schemeClr>
                </a:solidFill>
                <a:latin typeface="+mn-lt"/>
                <a:ea typeface="+mn-ea"/>
                <a:cs typeface="+mn-cs"/>
              </a:defRPr>
            </a:lvl2pPr>
            <a:lvl3pPr marL="1143000" indent="-228600" algn="l" defTabSz="914400" rtl="0" eaLnBrk="1" latinLnBrk="0" hangingPunct="1">
              <a:lnSpc>
                <a:spcPct val="90000"/>
              </a:lnSpc>
              <a:spcBef>
                <a:spcPts val="500"/>
              </a:spcBef>
              <a:buClr>
                <a:srgbClr val="FDB81A"/>
              </a:buClr>
              <a:buFont typeface="Arial" panose="020B0604020202020204" pitchFamily="34" charset="0"/>
              <a:buChar char="•"/>
              <a:defRPr sz="2000" kern="1200">
                <a:solidFill>
                  <a:schemeClr val="bg2">
                    <a:lumMod val="25000"/>
                  </a:schemeClr>
                </a:solidFill>
                <a:latin typeface="+mn-lt"/>
                <a:ea typeface="+mn-ea"/>
                <a:cs typeface="+mn-cs"/>
              </a:defRPr>
            </a:lvl3pPr>
            <a:lvl4pPr marL="1600200" indent="-228600" algn="l" defTabSz="914400" rtl="0" eaLnBrk="1" latinLnBrk="0" hangingPunct="1">
              <a:lnSpc>
                <a:spcPct val="90000"/>
              </a:lnSpc>
              <a:spcBef>
                <a:spcPts val="500"/>
              </a:spcBef>
              <a:buClr>
                <a:srgbClr val="FDB81A"/>
              </a:buClr>
              <a:buFont typeface="Arial" panose="020B0604020202020204" pitchFamily="34" charset="0"/>
              <a:buChar char="•"/>
              <a:defRPr sz="1800" kern="1200">
                <a:solidFill>
                  <a:schemeClr val="bg2">
                    <a:lumMod val="25000"/>
                  </a:schemeClr>
                </a:solidFill>
                <a:latin typeface="+mn-lt"/>
                <a:ea typeface="+mn-ea"/>
                <a:cs typeface="+mn-cs"/>
              </a:defRPr>
            </a:lvl4pPr>
            <a:lvl5pPr marL="2057400" indent="-228600" algn="l" defTabSz="914400" rtl="0" eaLnBrk="1" latinLnBrk="0" hangingPunct="1">
              <a:lnSpc>
                <a:spcPct val="90000"/>
              </a:lnSpc>
              <a:spcBef>
                <a:spcPts val="500"/>
              </a:spcBef>
              <a:buClr>
                <a:srgbClr val="FDB81A"/>
              </a:buClr>
              <a:buFont typeface="Arial" panose="020B0604020202020204" pitchFamily="34" charset="0"/>
              <a:buChar char="•"/>
              <a:defRPr sz="1800" kern="1200">
                <a:solidFill>
                  <a:schemeClr val="bg2">
                    <a:lumMod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800" dirty="0"/>
              <a:t>Affordable Care Act</a:t>
            </a:r>
          </a:p>
          <a:p>
            <a:pPr marL="0" indent="0">
              <a:buNone/>
            </a:pPr>
            <a:endParaRPr lang="en-US" dirty="0"/>
          </a:p>
        </p:txBody>
      </p:sp>
      <p:sp>
        <p:nvSpPr>
          <p:cNvPr id="15" name="Content Placeholder 2">
            <a:extLst>
              <a:ext uri="{FF2B5EF4-FFF2-40B4-BE49-F238E27FC236}">
                <a16:creationId xmlns:a16="http://schemas.microsoft.com/office/drawing/2014/main" id="{3E2EFA6E-CA10-43C7-86EC-4E75264FDDA3}"/>
              </a:ext>
            </a:extLst>
          </p:cNvPr>
          <p:cNvSpPr txBox="1">
            <a:spLocks/>
          </p:cNvSpPr>
          <p:nvPr/>
        </p:nvSpPr>
        <p:spPr>
          <a:xfrm>
            <a:off x="6877986" y="5274510"/>
            <a:ext cx="4347838" cy="109559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FDB81A"/>
              </a:buClr>
              <a:buFont typeface="Arial" panose="020B0604020202020204" pitchFamily="34" charset="0"/>
              <a:buChar char="•"/>
              <a:defRPr sz="3200" kern="1200">
                <a:solidFill>
                  <a:schemeClr val="bg2">
                    <a:lumMod val="25000"/>
                  </a:schemeClr>
                </a:solidFill>
                <a:latin typeface="+mn-lt"/>
                <a:ea typeface="+mn-ea"/>
                <a:cs typeface="+mn-cs"/>
              </a:defRPr>
            </a:lvl1pPr>
            <a:lvl2pPr marL="685800" indent="-228600" algn="l" defTabSz="914400" rtl="0" eaLnBrk="1" latinLnBrk="0" hangingPunct="1">
              <a:lnSpc>
                <a:spcPct val="90000"/>
              </a:lnSpc>
              <a:spcBef>
                <a:spcPts val="500"/>
              </a:spcBef>
              <a:buClr>
                <a:srgbClr val="FDB81A"/>
              </a:buClr>
              <a:buFont typeface="Arial" panose="020B0604020202020204" pitchFamily="34" charset="0"/>
              <a:buChar char="•"/>
              <a:defRPr sz="2400" kern="1200">
                <a:solidFill>
                  <a:schemeClr val="bg2">
                    <a:lumMod val="25000"/>
                  </a:schemeClr>
                </a:solidFill>
                <a:latin typeface="+mn-lt"/>
                <a:ea typeface="+mn-ea"/>
                <a:cs typeface="+mn-cs"/>
              </a:defRPr>
            </a:lvl2pPr>
            <a:lvl3pPr marL="1143000" indent="-228600" algn="l" defTabSz="914400" rtl="0" eaLnBrk="1" latinLnBrk="0" hangingPunct="1">
              <a:lnSpc>
                <a:spcPct val="90000"/>
              </a:lnSpc>
              <a:spcBef>
                <a:spcPts val="500"/>
              </a:spcBef>
              <a:buClr>
                <a:srgbClr val="FDB81A"/>
              </a:buClr>
              <a:buFont typeface="Arial" panose="020B0604020202020204" pitchFamily="34" charset="0"/>
              <a:buChar char="•"/>
              <a:defRPr sz="2000" kern="1200">
                <a:solidFill>
                  <a:schemeClr val="bg2">
                    <a:lumMod val="25000"/>
                  </a:schemeClr>
                </a:solidFill>
                <a:latin typeface="+mn-lt"/>
                <a:ea typeface="+mn-ea"/>
                <a:cs typeface="+mn-cs"/>
              </a:defRPr>
            </a:lvl3pPr>
            <a:lvl4pPr marL="1600200" indent="-228600" algn="l" defTabSz="914400" rtl="0" eaLnBrk="1" latinLnBrk="0" hangingPunct="1">
              <a:lnSpc>
                <a:spcPct val="90000"/>
              </a:lnSpc>
              <a:spcBef>
                <a:spcPts val="500"/>
              </a:spcBef>
              <a:buClr>
                <a:srgbClr val="FDB81A"/>
              </a:buClr>
              <a:buFont typeface="Arial" panose="020B0604020202020204" pitchFamily="34" charset="0"/>
              <a:buChar char="•"/>
              <a:defRPr sz="1800" kern="1200">
                <a:solidFill>
                  <a:schemeClr val="bg2">
                    <a:lumMod val="25000"/>
                  </a:schemeClr>
                </a:solidFill>
                <a:latin typeface="+mn-lt"/>
                <a:ea typeface="+mn-ea"/>
                <a:cs typeface="+mn-cs"/>
              </a:defRPr>
            </a:lvl4pPr>
            <a:lvl5pPr marL="2057400" indent="-228600" algn="l" defTabSz="914400" rtl="0" eaLnBrk="1" latinLnBrk="0" hangingPunct="1">
              <a:lnSpc>
                <a:spcPct val="90000"/>
              </a:lnSpc>
              <a:spcBef>
                <a:spcPts val="500"/>
              </a:spcBef>
              <a:buClr>
                <a:srgbClr val="FDB81A"/>
              </a:buClr>
              <a:buFont typeface="Arial" panose="020B0604020202020204" pitchFamily="34" charset="0"/>
              <a:buChar char="•"/>
              <a:defRPr sz="1800" kern="1200">
                <a:solidFill>
                  <a:schemeClr val="bg2">
                    <a:lumMod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800" dirty="0"/>
              <a:t>Mental Health Parity Insurance Medicaid</a:t>
            </a:r>
          </a:p>
          <a:p>
            <a:pPr marL="0" indent="0">
              <a:buNone/>
            </a:pPr>
            <a:endParaRPr lang="en-US" dirty="0"/>
          </a:p>
        </p:txBody>
      </p:sp>
      <p:sp>
        <p:nvSpPr>
          <p:cNvPr id="16" name="Rectangle 15"/>
          <p:cNvSpPr/>
          <p:nvPr/>
        </p:nvSpPr>
        <p:spPr>
          <a:xfrm>
            <a:off x="5724484" y="4805346"/>
            <a:ext cx="1153502" cy="6792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rotWithShape="1">
          <a:blip r:embed="rId8" cstate="print">
            <a:extLst>
              <a:ext uri="{28A0092B-C50C-407E-A947-70E740481C1C}">
                <a14:useLocalDpi xmlns:a14="http://schemas.microsoft.com/office/drawing/2010/main" val="0"/>
              </a:ext>
            </a:extLst>
          </a:blip>
          <a:srcRect l="10558" t="-535" r="26228" b="64847"/>
          <a:stretch/>
        </p:blipFill>
        <p:spPr>
          <a:xfrm>
            <a:off x="5678224" y="4856282"/>
            <a:ext cx="1133807" cy="476654"/>
          </a:xfrm>
          <a:prstGeom prst="rect">
            <a:avLst/>
          </a:prstGeom>
        </p:spPr>
      </p:pic>
    </p:spTree>
    <p:extLst>
      <p:ext uri="{BB962C8B-B14F-4D97-AF65-F5344CB8AC3E}">
        <p14:creationId xmlns:p14="http://schemas.microsoft.com/office/powerpoint/2010/main" val="142000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randombar(horizontal)">
                                      <p:cBhvr>
                                        <p:cTn id="7" dur="500"/>
                                        <p:tgtEl>
                                          <p:spTgt spid="5">
                                            <p:txEl>
                                              <p:pRg st="0" end="0"/>
                                            </p:txEl>
                                          </p:spTgt>
                                        </p:tgtEl>
                                      </p:cBhvr>
                                    </p:animEffect>
                                  </p:childTnLst>
                                </p:cTn>
                              </p:par>
                              <p:par>
                                <p:cTn id="8" presetID="14"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randombar(horizontal)">
                                      <p:cBhvr>
                                        <p:cTn id="15" dur="500"/>
                                        <p:tgtEl>
                                          <p:spTgt spid="13"/>
                                        </p:tgtEl>
                                      </p:cBhvr>
                                    </p:animEffect>
                                  </p:childTnLst>
                                </p:cTn>
                              </p:par>
                              <p:par>
                                <p:cTn id="16" presetID="14" presetClass="entr" presetSubtype="10"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randombar(horizontal)">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randombar(horizontal)">
                                      <p:cBhvr>
                                        <p:cTn id="23" dur="500"/>
                                        <p:tgtEl>
                                          <p:spTgt spid="14"/>
                                        </p:tgtEl>
                                      </p:cBhvr>
                                    </p:animEffect>
                                  </p:childTnLst>
                                </p:cTn>
                              </p:par>
                              <p:par>
                                <p:cTn id="24" presetID="14" presetClass="entr" presetSubtype="10" fill="hold"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randombar(horizontal)">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randombar(horizontal)">
                                      <p:cBhvr>
                                        <p:cTn id="31" dur="500"/>
                                        <p:tgtEl>
                                          <p:spTgt spid="15"/>
                                        </p:tgtEl>
                                      </p:cBhvr>
                                    </p:animEffect>
                                  </p:childTnLst>
                                </p:cTn>
                              </p:par>
                              <p:par>
                                <p:cTn id="32" presetID="14" presetClass="entr" presetSubtype="10" fill="hold"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randombar(horizontal)">
                                      <p:cBhvr>
                                        <p:cTn id="34" dur="500"/>
                                        <p:tgtEl>
                                          <p:spTgt spid="12"/>
                                        </p:tgtEl>
                                      </p:cBhvr>
                                    </p:animEffect>
                                  </p:childTnLst>
                                </p:cTn>
                              </p:par>
                              <p:par>
                                <p:cTn id="35" presetID="1" presetClass="entr" presetSubtype="0" fill="hold" nodeType="withEffect">
                                  <p:stCondLst>
                                    <p:cond delay="0"/>
                                  </p:stCondLst>
                                  <p:childTnLst>
                                    <p:set>
                                      <p:cBhvr>
                                        <p:cTn id="3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13" grpId="0"/>
      <p:bldP spid="14" grpId="0"/>
      <p:bldP spid="1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55A27F-D145-44E4-9383-B5687A8BB628}"/>
              </a:ext>
            </a:extLst>
          </p:cNvPr>
          <p:cNvSpPr>
            <a:spLocks noGrp="1"/>
          </p:cNvSpPr>
          <p:nvPr>
            <p:ph type="title"/>
          </p:nvPr>
        </p:nvSpPr>
        <p:spPr>
          <a:xfrm>
            <a:off x="689707" y="263527"/>
            <a:ext cx="10515600" cy="689951"/>
          </a:xfrm>
        </p:spPr>
        <p:txBody>
          <a:bodyPr/>
          <a:lstStyle/>
          <a:p>
            <a:r>
              <a:rPr lang="en-US" dirty="0"/>
              <a:t>Concerns About Cost: A Downward Trend</a:t>
            </a:r>
          </a:p>
        </p:txBody>
      </p:sp>
      <p:sp>
        <p:nvSpPr>
          <p:cNvPr id="6" name="TextBox 5">
            <a:extLst>
              <a:ext uri="{FF2B5EF4-FFF2-40B4-BE49-F238E27FC236}">
                <a16:creationId xmlns:a16="http://schemas.microsoft.com/office/drawing/2014/main" id="{5CDAE6BD-8E4C-4C54-9AB0-D820E88AD992}"/>
              </a:ext>
            </a:extLst>
          </p:cNvPr>
          <p:cNvSpPr txBox="1"/>
          <p:nvPr/>
        </p:nvSpPr>
        <p:spPr>
          <a:xfrm>
            <a:off x="1209783" y="6226237"/>
            <a:ext cx="2240629" cy="230832"/>
          </a:xfrm>
          <a:prstGeom prst="rect">
            <a:avLst/>
          </a:prstGeom>
          <a:noFill/>
        </p:spPr>
        <p:txBody>
          <a:bodyPr wrap="square" rtlCol="0">
            <a:spAutoFit/>
          </a:bodyPr>
          <a:lstStyle/>
          <a:p>
            <a:r>
              <a:rPr lang="en-US" sz="900" dirty="0">
                <a:solidFill>
                  <a:schemeClr val="bg2">
                    <a:lumMod val="50000"/>
                  </a:schemeClr>
                </a:solidFill>
              </a:rPr>
              <a:t>Source: 2019 Colorado Health Access Survey</a:t>
            </a:r>
          </a:p>
        </p:txBody>
      </p:sp>
      <p:sp>
        <p:nvSpPr>
          <p:cNvPr id="3" name="TextBox 2"/>
          <p:cNvSpPr txBox="1"/>
          <p:nvPr/>
        </p:nvSpPr>
        <p:spPr>
          <a:xfrm>
            <a:off x="3255107" y="1246554"/>
            <a:ext cx="5650523" cy="646331"/>
          </a:xfrm>
          <a:prstGeom prst="rect">
            <a:avLst/>
          </a:prstGeom>
          <a:noFill/>
        </p:spPr>
        <p:txBody>
          <a:bodyPr wrap="square" rtlCol="0">
            <a:spAutoFit/>
          </a:bodyPr>
          <a:lstStyle/>
          <a:p>
            <a:r>
              <a:rPr lang="en-US" b="1" dirty="0"/>
              <a:t>Did Not Get Needed Mental Health Care Because of Cost</a:t>
            </a:r>
          </a:p>
          <a:p>
            <a:endParaRPr lang="en-US" dirty="0"/>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t="21082" b="12593"/>
          <a:stretch/>
        </p:blipFill>
        <p:spPr>
          <a:xfrm>
            <a:off x="1273908" y="1486207"/>
            <a:ext cx="9144000" cy="4548554"/>
          </a:xfrm>
          <a:prstGeom prst="rect">
            <a:avLst/>
          </a:prstGeom>
        </p:spPr>
      </p:pic>
    </p:spTree>
    <p:extLst>
      <p:ext uri="{BB962C8B-B14F-4D97-AF65-F5344CB8AC3E}">
        <p14:creationId xmlns:p14="http://schemas.microsoft.com/office/powerpoint/2010/main" val="37175790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41120"/>
            <a:ext cx="12192000" cy="8199120"/>
          </a:xfrm>
          <a:prstGeom prst="rect">
            <a:avLst/>
          </a:prstGeom>
        </p:spPr>
      </p:pic>
      <p:sp>
        <p:nvSpPr>
          <p:cNvPr id="2" name="Title 1">
            <a:extLst>
              <a:ext uri="{FF2B5EF4-FFF2-40B4-BE49-F238E27FC236}">
                <a16:creationId xmlns:a16="http://schemas.microsoft.com/office/drawing/2014/main" id="{A2F701AD-73BA-4CBC-95BD-B1CB2601F65F}"/>
              </a:ext>
            </a:extLst>
          </p:cNvPr>
          <p:cNvSpPr>
            <a:spLocks noGrp="1"/>
          </p:cNvSpPr>
          <p:nvPr>
            <p:ph type="title"/>
          </p:nvPr>
        </p:nvSpPr>
        <p:spPr>
          <a:xfrm>
            <a:off x="636494" y="2758440"/>
            <a:ext cx="7754470" cy="3160174"/>
          </a:xfrm>
        </p:spPr>
        <p:txBody>
          <a:bodyPr>
            <a:noAutofit/>
          </a:bodyPr>
          <a:lstStyle/>
          <a:p>
            <a:pPr>
              <a:lnSpc>
                <a:spcPts val="5100"/>
              </a:lnSpc>
            </a:pPr>
            <a:r>
              <a:rPr lang="en-US" sz="5400" dirty="0">
                <a:solidFill>
                  <a:schemeClr val="bg1"/>
                </a:solidFill>
              </a:rPr>
              <a:t>Mental Health </a:t>
            </a:r>
            <a:br>
              <a:rPr lang="en-US" sz="5400" dirty="0">
                <a:solidFill>
                  <a:schemeClr val="bg1"/>
                </a:solidFill>
              </a:rPr>
            </a:br>
            <a:r>
              <a:rPr lang="en-US" sz="5400" dirty="0">
                <a:solidFill>
                  <a:schemeClr val="bg1"/>
                </a:solidFill>
              </a:rPr>
              <a:t>Access Proves to Be a Complicated Question</a:t>
            </a:r>
          </a:p>
        </p:txBody>
      </p:sp>
    </p:spTree>
    <p:extLst>
      <p:ext uri="{BB962C8B-B14F-4D97-AF65-F5344CB8AC3E}">
        <p14:creationId xmlns:p14="http://schemas.microsoft.com/office/powerpoint/2010/main" val="40832819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82948" y="112014"/>
            <a:ext cx="3498952" cy="2925353"/>
          </a:xfrm>
          <a:prstGeom prst="rect">
            <a:avLst/>
          </a:prstGeom>
        </p:spPr>
      </p:pic>
      <p:sp>
        <p:nvSpPr>
          <p:cNvPr id="2" name="Title 1">
            <a:extLst>
              <a:ext uri="{FF2B5EF4-FFF2-40B4-BE49-F238E27FC236}">
                <a16:creationId xmlns:a16="http://schemas.microsoft.com/office/drawing/2014/main" id="{A3EB6894-B2F7-4C6C-BC0E-6299E91E292F}"/>
              </a:ext>
            </a:extLst>
          </p:cNvPr>
          <p:cNvSpPr>
            <a:spLocks noGrp="1"/>
          </p:cNvSpPr>
          <p:nvPr>
            <p:ph type="title"/>
          </p:nvPr>
        </p:nvSpPr>
        <p:spPr>
          <a:xfrm>
            <a:off x="591569" y="2740849"/>
            <a:ext cx="10989354" cy="3027671"/>
          </a:xfrm>
        </p:spPr>
        <p:txBody>
          <a:bodyPr>
            <a:normAutofit/>
          </a:bodyPr>
          <a:lstStyle/>
          <a:p>
            <a:pPr algn="ctr"/>
            <a:r>
              <a:rPr lang="en-US" sz="4400" dirty="0">
                <a:solidFill>
                  <a:schemeClr val="bg2">
                    <a:lumMod val="25000"/>
                  </a:schemeClr>
                </a:solidFill>
              </a:rPr>
              <a:t>Oral Health:</a:t>
            </a:r>
            <a:br>
              <a:rPr lang="en-US" dirty="0">
                <a:solidFill>
                  <a:schemeClr val="bg2">
                    <a:lumMod val="25000"/>
                  </a:schemeClr>
                </a:solidFill>
              </a:rPr>
            </a:br>
            <a:r>
              <a:rPr lang="en-US" sz="7200" dirty="0">
                <a:solidFill>
                  <a:schemeClr val="bg2">
                    <a:lumMod val="25000"/>
                  </a:schemeClr>
                </a:solidFill>
              </a:rPr>
              <a:t>The Case for Dental Therapy in Rural Colorado</a:t>
            </a:r>
          </a:p>
        </p:txBody>
      </p:sp>
    </p:spTree>
    <p:extLst>
      <p:ext uri="{BB962C8B-B14F-4D97-AF65-F5344CB8AC3E}">
        <p14:creationId xmlns:p14="http://schemas.microsoft.com/office/powerpoint/2010/main" val="2205479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32345E9-95EC-4C22-B402-D3A01C17733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831" r="6080" b="7344"/>
          <a:stretch/>
        </p:blipFill>
        <p:spPr>
          <a:xfrm>
            <a:off x="2446213" y="587351"/>
            <a:ext cx="6580554" cy="5409984"/>
          </a:xfrm>
          <a:prstGeom prst="rect">
            <a:avLst/>
          </a:prstGeom>
        </p:spPr>
      </p:pic>
      <p:sp>
        <p:nvSpPr>
          <p:cNvPr id="2" name="Title 1">
            <a:extLst>
              <a:ext uri="{FF2B5EF4-FFF2-40B4-BE49-F238E27FC236}">
                <a16:creationId xmlns:a16="http://schemas.microsoft.com/office/drawing/2014/main" id="{10C951CB-6866-48E2-B0B6-37CD792C09A6}"/>
              </a:ext>
            </a:extLst>
          </p:cNvPr>
          <p:cNvSpPr>
            <a:spLocks noGrp="1"/>
          </p:cNvSpPr>
          <p:nvPr>
            <p:ph type="title"/>
          </p:nvPr>
        </p:nvSpPr>
        <p:spPr>
          <a:xfrm>
            <a:off x="564661" y="242376"/>
            <a:ext cx="10515600" cy="689951"/>
          </a:xfrm>
        </p:spPr>
        <p:txBody>
          <a:bodyPr>
            <a:normAutofit fontScale="90000"/>
          </a:bodyPr>
          <a:lstStyle/>
          <a:p>
            <a:r>
              <a:rPr lang="en-US" dirty="0"/>
              <a:t>Northwest in Need: Foregone Dental Care Due to Cost</a:t>
            </a:r>
          </a:p>
        </p:txBody>
      </p:sp>
      <p:sp>
        <p:nvSpPr>
          <p:cNvPr id="3" name="TextBox 2">
            <a:extLst>
              <a:ext uri="{FF2B5EF4-FFF2-40B4-BE49-F238E27FC236}">
                <a16:creationId xmlns:a16="http://schemas.microsoft.com/office/drawing/2014/main" id="{543AC852-5F99-4FC6-88CC-7115E5493E84}"/>
              </a:ext>
            </a:extLst>
          </p:cNvPr>
          <p:cNvSpPr txBox="1"/>
          <p:nvPr/>
        </p:nvSpPr>
        <p:spPr>
          <a:xfrm>
            <a:off x="9273442" y="2328411"/>
            <a:ext cx="1943100" cy="3303468"/>
          </a:xfrm>
          <a:prstGeom prst="rect">
            <a:avLst/>
          </a:prstGeom>
          <a:noFill/>
        </p:spPr>
        <p:txBody>
          <a:bodyPr wrap="square" rtlCol="0">
            <a:spAutoFit/>
          </a:bodyPr>
          <a:lstStyle/>
          <a:p>
            <a:pPr algn="ctr"/>
            <a:r>
              <a:rPr lang="en-US" b="1" dirty="0">
                <a:solidFill>
                  <a:schemeClr val="tx1">
                    <a:lumMod val="75000"/>
                    <a:lumOff val="25000"/>
                  </a:schemeClr>
                </a:solidFill>
              </a:rPr>
              <a:t>Colorado:</a:t>
            </a:r>
          </a:p>
          <a:p>
            <a:pPr algn="ctr">
              <a:spcAft>
                <a:spcPts val="1600"/>
              </a:spcAft>
            </a:pPr>
            <a:r>
              <a:rPr lang="en-US" sz="3600" b="1" dirty="0">
                <a:solidFill>
                  <a:schemeClr val="tx1">
                    <a:lumMod val="75000"/>
                    <a:lumOff val="25000"/>
                  </a:schemeClr>
                </a:solidFill>
              </a:rPr>
              <a:t>20.6%</a:t>
            </a:r>
          </a:p>
          <a:p>
            <a:pPr algn="ctr"/>
            <a:r>
              <a:rPr lang="en-US" b="1" dirty="0">
                <a:solidFill>
                  <a:schemeClr val="tx1">
                    <a:lumMod val="75000"/>
                    <a:lumOff val="25000"/>
                  </a:schemeClr>
                </a:solidFill>
              </a:rPr>
              <a:t>Highest: </a:t>
            </a:r>
          </a:p>
          <a:p>
            <a:pPr algn="ctr">
              <a:spcAft>
                <a:spcPts val="1600"/>
              </a:spcAft>
            </a:pPr>
            <a:r>
              <a:rPr lang="en-US" sz="2800" b="1" dirty="0">
                <a:solidFill>
                  <a:schemeClr val="tx1">
                    <a:lumMod val="75000"/>
                    <a:lumOff val="25000"/>
                  </a:schemeClr>
                </a:solidFill>
              </a:rPr>
              <a:t>31.7%</a:t>
            </a:r>
            <a:r>
              <a:rPr lang="en-US" dirty="0">
                <a:solidFill>
                  <a:schemeClr val="tx1">
                    <a:lumMod val="75000"/>
                    <a:lumOff val="25000"/>
                  </a:schemeClr>
                </a:solidFill>
              </a:rPr>
              <a:t> </a:t>
            </a:r>
            <a:br>
              <a:rPr lang="en-US" dirty="0">
                <a:solidFill>
                  <a:schemeClr val="tx1">
                    <a:lumMod val="75000"/>
                    <a:lumOff val="25000"/>
                  </a:schemeClr>
                </a:solidFill>
              </a:rPr>
            </a:br>
            <a:r>
              <a:rPr lang="en-US" dirty="0">
                <a:solidFill>
                  <a:schemeClr val="tx1">
                    <a:lumMod val="75000"/>
                    <a:lumOff val="25000"/>
                  </a:schemeClr>
                </a:solidFill>
              </a:rPr>
              <a:t>(HSR 12)</a:t>
            </a:r>
          </a:p>
          <a:p>
            <a:pPr algn="ctr"/>
            <a:r>
              <a:rPr lang="en-US" b="1" dirty="0">
                <a:solidFill>
                  <a:schemeClr val="tx1">
                    <a:lumMod val="75000"/>
                    <a:lumOff val="25000"/>
                  </a:schemeClr>
                </a:solidFill>
              </a:rPr>
              <a:t>Lowest: </a:t>
            </a:r>
          </a:p>
          <a:p>
            <a:pPr algn="ctr"/>
            <a:r>
              <a:rPr lang="en-US" sz="2800" b="1" dirty="0">
                <a:solidFill>
                  <a:schemeClr val="tx1">
                    <a:lumMod val="75000"/>
                    <a:lumOff val="25000"/>
                  </a:schemeClr>
                </a:solidFill>
              </a:rPr>
              <a:t>13.5%</a:t>
            </a:r>
            <a:r>
              <a:rPr lang="en-US" dirty="0">
                <a:solidFill>
                  <a:schemeClr val="tx1">
                    <a:lumMod val="75000"/>
                    <a:lumOff val="25000"/>
                  </a:schemeClr>
                </a:solidFill>
              </a:rPr>
              <a:t> </a:t>
            </a:r>
            <a:br>
              <a:rPr lang="en-US" dirty="0">
                <a:solidFill>
                  <a:schemeClr val="tx1">
                    <a:lumMod val="75000"/>
                    <a:lumOff val="25000"/>
                  </a:schemeClr>
                </a:solidFill>
              </a:rPr>
            </a:br>
            <a:r>
              <a:rPr lang="en-US" dirty="0">
                <a:solidFill>
                  <a:schemeClr val="tx1">
                    <a:lumMod val="75000"/>
                    <a:lumOff val="25000"/>
                  </a:schemeClr>
                </a:solidFill>
              </a:rPr>
              <a:t>(HSR 3)</a:t>
            </a:r>
          </a:p>
        </p:txBody>
      </p:sp>
      <p:sp>
        <p:nvSpPr>
          <p:cNvPr id="8" name="TextBox 7">
            <a:extLst>
              <a:ext uri="{FF2B5EF4-FFF2-40B4-BE49-F238E27FC236}">
                <a16:creationId xmlns:a16="http://schemas.microsoft.com/office/drawing/2014/main" id="{5CDAE6BD-8E4C-4C54-9AB0-D820E88AD992}"/>
              </a:ext>
            </a:extLst>
          </p:cNvPr>
          <p:cNvSpPr txBox="1"/>
          <p:nvPr/>
        </p:nvSpPr>
        <p:spPr>
          <a:xfrm>
            <a:off x="1209783" y="6226237"/>
            <a:ext cx="2240629" cy="230832"/>
          </a:xfrm>
          <a:prstGeom prst="rect">
            <a:avLst/>
          </a:prstGeom>
          <a:noFill/>
        </p:spPr>
        <p:txBody>
          <a:bodyPr wrap="square" rtlCol="0">
            <a:spAutoFit/>
          </a:bodyPr>
          <a:lstStyle/>
          <a:p>
            <a:r>
              <a:rPr lang="en-US" sz="900" dirty="0">
                <a:solidFill>
                  <a:schemeClr val="bg2">
                    <a:lumMod val="50000"/>
                  </a:schemeClr>
                </a:solidFill>
              </a:rPr>
              <a:t>Source: 2019 Colorado Health Access Survey</a:t>
            </a:r>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89534" y="1297782"/>
            <a:ext cx="1114343" cy="1092014"/>
          </a:xfrm>
          <a:prstGeom prst="rect">
            <a:avLst/>
          </a:prstGeom>
          <a:effectLst>
            <a:outerShdw blurRad="88900" dist="76200" dir="2400000" algn="tl" rotWithShape="0">
              <a:prstClr val="black">
                <a:alpha val="40000"/>
              </a:prstClr>
            </a:outerShdw>
          </a:effectLst>
        </p:spPr>
      </p:pic>
    </p:spTree>
    <p:extLst>
      <p:ext uri="{BB962C8B-B14F-4D97-AF65-F5344CB8AC3E}">
        <p14:creationId xmlns:p14="http://schemas.microsoft.com/office/powerpoint/2010/main" val="224127670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88166A-CECA-40FA-9EDE-80A7F23D8564}"/>
              </a:ext>
            </a:extLst>
          </p:cNvPr>
          <p:cNvSpPr>
            <a:spLocks noGrp="1"/>
          </p:cNvSpPr>
          <p:nvPr>
            <p:ph type="title"/>
          </p:nvPr>
        </p:nvSpPr>
        <p:spPr>
          <a:xfrm>
            <a:off x="542693" y="224199"/>
            <a:ext cx="10515600" cy="689951"/>
          </a:xfrm>
        </p:spPr>
        <p:txBody>
          <a:bodyPr/>
          <a:lstStyle/>
          <a:p>
            <a:r>
              <a:rPr lang="en-US" dirty="0"/>
              <a:t>Dental Therapy: An Idea Imported From Alaska</a:t>
            </a:r>
          </a:p>
        </p:txBody>
      </p:sp>
      <p:pic>
        <p:nvPicPr>
          <p:cNvPr id="3" name="Picture 2">
            <a:extLst>
              <a:ext uri="{FF2B5EF4-FFF2-40B4-BE49-F238E27FC236}">
                <a16:creationId xmlns:a16="http://schemas.microsoft.com/office/drawing/2014/main" id="{A9C131D3-81B1-4E56-93B5-3834D00A344F}"/>
              </a:ext>
            </a:extLst>
          </p:cNvPr>
          <p:cNvPicPr>
            <a:picLocks noChangeAspect="1"/>
          </p:cNvPicPr>
          <p:nvPr/>
        </p:nvPicPr>
        <p:blipFill rotWithShape="1">
          <a:blip r:embed="rId3"/>
          <a:srcRect l="3226" t="23626" r="22329" b="10285"/>
          <a:stretch/>
        </p:blipFill>
        <p:spPr>
          <a:xfrm>
            <a:off x="1315845" y="2416097"/>
            <a:ext cx="4329312" cy="3233854"/>
          </a:xfrm>
          <a:prstGeom prst="rect">
            <a:avLst/>
          </a:prstGeom>
          <a:ln>
            <a:solidFill>
              <a:schemeClr val="tx1"/>
            </a:solidFill>
          </a:ln>
        </p:spPr>
      </p:pic>
      <p:sp>
        <p:nvSpPr>
          <p:cNvPr id="4" name="TextBox 3"/>
          <p:cNvSpPr txBox="1"/>
          <p:nvPr/>
        </p:nvSpPr>
        <p:spPr>
          <a:xfrm>
            <a:off x="1159727" y="1681593"/>
            <a:ext cx="5278244" cy="646331"/>
          </a:xfrm>
          <a:prstGeom prst="rect">
            <a:avLst/>
          </a:prstGeom>
          <a:noFill/>
        </p:spPr>
        <p:txBody>
          <a:bodyPr wrap="square" rtlCol="0">
            <a:spAutoFit/>
          </a:bodyPr>
          <a:lstStyle/>
          <a:p>
            <a:r>
              <a:rPr lang="en-US" b="1" dirty="0">
                <a:latin typeface="Arial" panose="020B0604020202020204" pitchFamily="34" charset="0"/>
                <a:cs typeface="Arial" panose="020B0604020202020204" pitchFamily="34" charset="0"/>
              </a:rPr>
              <a:t>Colorado’s legislative, executive branches</a:t>
            </a:r>
          </a:p>
          <a:p>
            <a:r>
              <a:rPr lang="en-US" b="1" dirty="0">
                <a:latin typeface="Arial" panose="020B0604020202020204" pitchFamily="34" charset="0"/>
                <a:cs typeface="Arial" panose="020B0604020202020204" pitchFamily="34" charset="0"/>
              </a:rPr>
              <a:t>Open to improved oral health care access</a:t>
            </a: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43553" y="1270356"/>
            <a:ext cx="2273896" cy="411237"/>
          </a:xfrm>
          <a:prstGeom prst="rect">
            <a:avLst/>
          </a:prstGeom>
        </p:spPr>
      </p:pic>
      <p:sp>
        <p:nvSpPr>
          <p:cNvPr id="6" name="Rectangle 5"/>
          <p:cNvSpPr/>
          <p:nvPr/>
        </p:nvSpPr>
        <p:spPr>
          <a:xfrm>
            <a:off x="1003610" y="1152293"/>
            <a:ext cx="5062653" cy="4710536"/>
          </a:xfrm>
          <a:prstGeom prst="rect">
            <a:avLst/>
          </a:pr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F7CBB9B4-A07A-4284-8EEE-0B43827087DB}"/>
              </a:ext>
            </a:extLst>
          </p:cNvPr>
          <p:cNvPicPr>
            <a:picLocks noChangeAspect="1"/>
          </p:cNvPicPr>
          <p:nvPr/>
        </p:nvPicPr>
        <p:blipFill rotWithShape="1">
          <a:blip r:embed="rId5"/>
          <a:srcRect l="1137"/>
          <a:stretch/>
        </p:blipFill>
        <p:spPr>
          <a:xfrm rot="474192">
            <a:off x="6009256" y="1607173"/>
            <a:ext cx="5370651" cy="4192516"/>
          </a:xfrm>
          <a:prstGeom prst="rect">
            <a:avLst/>
          </a:prstGeom>
          <a:ln w="76200">
            <a:noFill/>
          </a:ln>
          <a:effectLst>
            <a:outerShdw blurRad="165100" dist="38100" dir="2700000" sx="101000" sy="101000" algn="tl" rotWithShape="0">
              <a:prstClr val="black">
                <a:alpha val="38000"/>
              </a:prstClr>
            </a:outerShdw>
          </a:effectLst>
        </p:spPr>
      </p:pic>
    </p:spTree>
    <p:extLst>
      <p:ext uri="{BB962C8B-B14F-4D97-AF65-F5344CB8AC3E}">
        <p14:creationId xmlns:p14="http://schemas.microsoft.com/office/powerpoint/2010/main" val="160308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7324"/>
            <a:ext cx="12258354" cy="6895324"/>
          </a:xfrm>
          <a:prstGeom prst="rect">
            <a:avLst/>
          </a:prstGeom>
        </p:spPr>
      </p:pic>
      <p:sp>
        <p:nvSpPr>
          <p:cNvPr id="6" name="Rectangle 5"/>
          <p:cNvSpPr/>
          <p:nvPr/>
        </p:nvSpPr>
        <p:spPr>
          <a:xfrm>
            <a:off x="615820" y="699795"/>
            <a:ext cx="4292081" cy="4665307"/>
          </a:xfrm>
          <a:prstGeom prst="rect">
            <a:avLst/>
          </a:prstGeom>
          <a:solidFill>
            <a:srgbClr val="FFFFFF">
              <a:alpha val="8588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0465" y="873905"/>
            <a:ext cx="4534678" cy="4200671"/>
          </a:xfrm>
          <a:prstGeom prst="rect">
            <a:avLst/>
          </a:prstGeom>
        </p:spPr>
      </p:pic>
    </p:spTree>
    <p:extLst>
      <p:ext uri="{BB962C8B-B14F-4D97-AF65-F5344CB8AC3E}">
        <p14:creationId xmlns:p14="http://schemas.microsoft.com/office/powerpoint/2010/main" val="3106928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45077" y="-95250"/>
            <a:ext cx="3746373" cy="3130125"/>
          </a:xfrm>
          <a:prstGeom prst="rect">
            <a:avLst/>
          </a:prstGeom>
        </p:spPr>
      </p:pic>
      <p:sp>
        <p:nvSpPr>
          <p:cNvPr id="2" name="Title 1">
            <a:extLst>
              <a:ext uri="{FF2B5EF4-FFF2-40B4-BE49-F238E27FC236}">
                <a16:creationId xmlns:a16="http://schemas.microsoft.com/office/drawing/2014/main" id="{4A29F4CB-C610-49DF-B618-55EC4AC1AD4F}"/>
              </a:ext>
            </a:extLst>
          </p:cNvPr>
          <p:cNvSpPr>
            <a:spLocks noGrp="1"/>
          </p:cNvSpPr>
          <p:nvPr>
            <p:ph type="title"/>
          </p:nvPr>
        </p:nvSpPr>
        <p:spPr>
          <a:xfrm>
            <a:off x="0" y="3119905"/>
            <a:ext cx="12192000" cy="2293470"/>
          </a:xfrm>
        </p:spPr>
        <p:txBody>
          <a:bodyPr>
            <a:normAutofit fontScale="90000"/>
          </a:bodyPr>
          <a:lstStyle/>
          <a:p>
            <a:pPr algn="ctr"/>
            <a:r>
              <a:rPr lang="en-US" sz="4900" dirty="0">
                <a:solidFill>
                  <a:schemeClr val="bg2">
                    <a:lumMod val="25000"/>
                  </a:schemeClr>
                </a:solidFill>
              </a:rPr>
              <a:t>Housing Instability: </a:t>
            </a:r>
            <a:br>
              <a:rPr lang="en-US" dirty="0">
                <a:solidFill>
                  <a:schemeClr val="bg2">
                    <a:lumMod val="25000"/>
                  </a:schemeClr>
                </a:solidFill>
              </a:rPr>
            </a:br>
            <a:r>
              <a:rPr lang="en-US" sz="8000" dirty="0">
                <a:solidFill>
                  <a:schemeClr val="bg2">
                    <a:lumMod val="25000"/>
                  </a:schemeClr>
                </a:solidFill>
              </a:rPr>
              <a:t>An Uphill Climb </a:t>
            </a:r>
            <a:br>
              <a:rPr lang="en-US" sz="8000" dirty="0">
                <a:solidFill>
                  <a:schemeClr val="bg2">
                    <a:lumMod val="25000"/>
                  </a:schemeClr>
                </a:solidFill>
              </a:rPr>
            </a:br>
            <a:r>
              <a:rPr lang="en-US" sz="8000" dirty="0">
                <a:solidFill>
                  <a:schemeClr val="bg2">
                    <a:lumMod val="25000"/>
                  </a:schemeClr>
                </a:solidFill>
              </a:rPr>
              <a:t>to Health and Home </a:t>
            </a:r>
          </a:p>
        </p:txBody>
      </p:sp>
    </p:spTree>
    <p:extLst>
      <p:ext uri="{BB962C8B-B14F-4D97-AF65-F5344CB8AC3E}">
        <p14:creationId xmlns:p14="http://schemas.microsoft.com/office/powerpoint/2010/main" val="74348163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FEEDBF-3B44-4EA9-9A8C-714954D75F8A}"/>
              </a:ext>
            </a:extLst>
          </p:cNvPr>
          <p:cNvSpPr>
            <a:spLocks noGrp="1"/>
          </p:cNvSpPr>
          <p:nvPr>
            <p:ph type="title"/>
          </p:nvPr>
        </p:nvSpPr>
        <p:spPr/>
        <p:txBody>
          <a:bodyPr>
            <a:normAutofit/>
          </a:bodyPr>
          <a:lstStyle/>
          <a:p>
            <a:r>
              <a:rPr lang="en-US" dirty="0"/>
              <a:t>The Linkage Between Housing and Health</a:t>
            </a:r>
          </a:p>
        </p:txBody>
      </p:sp>
      <p:sp>
        <p:nvSpPr>
          <p:cNvPr id="4" name="Rectangle 3">
            <a:extLst>
              <a:ext uri="{FF2B5EF4-FFF2-40B4-BE49-F238E27FC236}">
                <a16:creationId xmlns:a16="http://schemas.microsoft.com/office/drawing/2014/main" id="{8200D7E2-CB3F-43E1-BA9D-4932BEC2EF99}"/>
              </a:ext>
            </a:extLst>
          </p:cNvPr>
          <p:cNvSpPr/>
          <p:nvPr/>
        </p:nvSpPr>
        <p:spPr>
          <a:xfrm>
            <a:off x="12192000" y="2828737"/>
            <a:ext cx="6096000" cy="2031325"/>
          </a:xfrm>
          <a:prstGeom prst="rect">
            <a:avLst/>
          </a:prstGeom>
        </p:spPr>
        <p:txBody>
          <a:bodyPr>
            <a:spAutoFit/>
          </a:bodyPr>
          <a:lstStyle/>
          <a:p>
            <a:r>
              <a:rPr lang="en-US" b="1" dirty="0">
                <a:latin typeface="Myriad Pro" panose="020B0503030403020204" pitchFamily="34" charset="0"/>
                <a:ea typeface="MS Mincho" panose="02020609040205080304" pitchFamily="49" charset="-128"/>
              </a:rPr>
              <a:t>GRAPHIC: People Facing Housing Instability Report Worse Overall, Mental, and Oral Health </a:t>
            </a:r>
            <a:endParaRPr lang="en-US" dirty="0">
              <a:latin typeface="Times New Roman" panose="02020603050405020304" pitchFamily="18" charset="0"/>
              <a:ea typeface="MS Mincho" panose="02020609040205080304" pitchFamily="49" charset="-128"/>
            </a:endParaRPr>
          </a:p>
          <a:p>
            <a:r>
              <a:rPr lang="en-US" dirty="0">
                <a:latin typeface="Myriad Pro" panose="020B0503030403020204" pitchFamily="34" charset="0"/>
                <a:ea typeface="MS Mincho" panose="02020609040205080304" pitchFamily="49" charset="-128"/>
              </a:rPr>
              <a:t>Poor general health (44.1 housing unstable; 12.3 housing stable)</a:t>
            </a:r>
            <a:endParaRPr lang="en-US" dirty="0">
              <a:latin typeface="Times New Roman" panose="02020603050405020304" pitchFamily="18" charset="0"/>
              <a:ea typeface="MS Mincho" panose="02020609040205080304" pitchFamily="49" charset="-128"/>
            </a:endParaRPr>
          </a:p>
          <a:p>
            <a:r>
              <a:rPr lang="en-US" dirty="0">
                <a:latin typeface="Myriad Pro" panose="020B0503030403020204" pitchFamily="34" charset="0"/>
                <a:ea typeface="MS Mincho" panose="02020609040205080304" pitchFamily="49" charset="-128"/>
              </a:rPr>
              <a:t>Poor mental health (45.8 housing unstable; 12.5 housing stable)</a:t>
            </a:r>
            <a:endParaRPr lang="en-US" dirty="0">
              <a:latin typeface="Times New Roman" panose="02020603050405020304" pitchFamily="18" charset="0"/>
              <a:ea typeface="MS Mincho" panose="02020609040205080304" pitchFamily="49" charset="-128"/>
            </a:endParaRPr>
          </a:p>
          <a:p>
            <a:r>
              <a:rPr lang="en-US" dirty="0">
                <a:latin typeface="Myriad Pro" panose="020B0503030403020204" pitchFamily="34" charset="0"/>
                <a:ea typeface="MS Mincho" panose="02020609040205080304" pitchFamily="49" charset="-128"/>
              </a:rPr>
              <a:t>Poor oral health (46.8 housing unstable; 16.0 housing stable)</a:t>
            </a:r>
            <a:endParaRPr lang="en-US" dirty="0">
              <a:latin typeface="Times New Roman" panose="02020603050405020304" pitchFamily="18" charset="0"/>
              <a:ea typeface="MS Mincho" panose="02020609040205080304" pitchFamily="49" charset="-128"/>
            </a:endParaRPr>
          </a:p>
        </p:txBody>
      </p:sp>
      <p:sp>
        <p:nvSpPr>
          <p:cNvPr id="5" name="TextBox 4">
            <a:extLst>
              <a:ext uri="{FF2B5EF4-FFF2-40B4-BE49-F238E27FC236}">
                <a16:creationId xmlns:a16="http://schemas.microsoft.com/office/drawing/2014/main" id="{2B653B34-99F1-41FD-AE42-F120BF842050}"/>
              </a:ext>
            </a:extLst>
          </p:cNvPr>
          <p:cNvSpPr txBox="1"/>
          <p:nvPr/>
        </p:nvSpPr>
        <p:spPr>
          <a:xfrm>
            <a:off x="12361333" y="365127"/>
            <a:ext cx="2878667" cy="1938992"/>
          </a:xfrm>
          <a:prstGeom prst="rect">
            <a:avLst/>
          </a:prstGeom>
          <a:noFill/>
        </p:spPr>
        <p:txBody>
          <a:bodyPr wrap="square" rtlCol="0">
            <a:spAutoFit/>
          </a:bodyPr>
          <a:lstStyle/>
          <a:p>
            <a:r>
              <a:rPr lang="en-US" sz="4000" dirty="0">
                <a:solidFill>
                  <a:srgbClr val="FF0000"/>
                </a:solidFill>
              </a:rPr>
              <a:t>Use </a:t>
            </a:r>
            <a:r>
              <a:rPr lang="en-US" sz="4000" dirty="0" err="1">
                <a:solidFill>
                  <a:srgbClr val="FF0000"/>
                </a:solidFill>
              </a:rPr>
              <a:t>chartpack</a:t>
            </a:r>
            <a:r>
              <a:rPr lang="en-US" sz="4000" dirty="0">
                <a:solidFill>
                  <a:srgbClr val="FF0000"/>
                </a:solidFill>
              </a:rPr>
              <a:t> graphic</a:t>
            </a:r>
          </a:p>
        </p:txBody>
      </p:sp>
      <p:pic>
        <p:nvPicPr>
          <p:cNvPr id="6" name="Picture 5">
            <a:extLst>
              <a:ext uri="{FF2B5EF4-FFF2-40B4-BE49-F238E27FC236}">
                <a16:creationId xmlns:a16="http://schemas.microsoft.com/office/drawing/2014/main" id="{6B2ED671-5A6B-4010-B1C4-419B0B489CD5}"/>
              </a:ext>
            </a:extLst>
          </p:cNvPr>
          <p:cNvPicPr>
            <a:picLocks noChangeAspect="1"/>
          </p:cNvPicPr>
          <p:nvPr/>
        </p:nvPicPr>
        <p:blipFill rotWithShape="1">
          <a:blip r:embed="rId3"/>
          <a:srcRect b="54174"/>
          <a:stretch/>
        </p:blipFill>
        <p:spPr>
          <a:xfrm>
            <a:off x="2872539" y="1420980"/>
            <a:ext cx="5676900" cy="1855098"/>
          </a:xfrm>
          <a:prstGeom prst="rect">
            <a:avLst/>
          </a:prstGeom>
        </p:spPr>
      </p:pic>
      <p:pic>
        <p:nvPicPr>
          <p:cNvPr id="8" name="Picture 7">
            <a:extLst>
              <a:ext uri="{FF2B5EF4-FFF2-40B4-BE49-F238E27FC236}">
                <a16:creationId xmlns:a16="http://schemas.microsoft.com/office/drawing/2014/main" id="{ACCB25C4-690B-486D-86EB-AFD5D15EEDA3}"/>
              </a:ext>
            </a:extLst>
          </p:cNvPr>
          <p:cNvPicPr>
            <a:picLocks noChangeAspect="1"/>
          </p:cNvPicPr>
          <p:nvPr/>
        </p:nvPicPr>
        <p:blipFill rotWithShape="1">
          <a:blip r:embed="rId3"/>
          <a:srcRect t="70624"/>
          <a:stretch/>
        </p:blipFill>
        <p:spPr>
          <a:xfrm>
            <a:off x="2872539" y="4279929"/>
            <a:ext cx="5676900" cy="1189175"/>
          </a:xfrm>
          <a:prstGeom prst="rect">
            <a:avLst/>
          </a:prstGeom>
        </p:spPr>
      </p:pic>
      <p:pic>
        <p:nvPicPr>
          <p:cNvPr id="9" name="Picture 8">
            <a:extLst>
              <a:ext uri="{FF2B5EF4-FFF2-40B4-BE49-F238E27FC236}">
                <a16:creationId xmlns:a16="http://schemas.microsoft.com/office/drawing/2014/main" id="{31435D5E-A9F8-44BB-8BEB-9C93D957BB9A}"/>
              </a:ext>
            </a:extLst>
          </p:cNvPr>
          <p:cNvPicPr>
            <a:picLocks noChangeAspect="1"/>
          </p:cNvPicPr>
          <p:nvPr/>
        </p:nvPicPr>
        <p:blipFill rotWithShape="1">
          <a:blip r:embed="rId3"/>
          <a:srcRect t="45826" b="29376"/>
          <a:stretch/>
        </p:blipFill>
        <p:spPr>
          <a:xfrm>
            <a:off x="2872539" y="3276078"/>
            <a:ext cx="5676900" cy="1003851"/>
          </a:xfrm>
          <a:prstGeom prst="rect">
            <a:avLst/>
          </a:prstGeom>
        </p:spPr>
      </p:pic>
      <p:sp>
        <p:nvSpPr>
          <p:cNvPr id="11" name="TextBox 10">
            <a:extLst>
              <a:ext uri="{FF2B5EF4-FFF2-40B4-BE49-F238E27FC236}">
                <a16:creationId xmlns:a16="http://schemas.microsoft.com/office/drawing/2014/main" id="{5CDAE6BD-8E4C-4C54-9AB0-D820E88AD992}"/>
              </a:ext>
            </a:extLst>
          </p:cNvPr>
          <p:cNvSpPr txBox="1"/>
          <p:nvPr/>
        </p:nvSpPr>
        <p:spPr>
          <a:xfrm>
            <a:off x="1209783" y="6226237"/>
            <a:ext cx="2240629" cy="230832"/>
          </a:xfrm>
          <a:prstGeom prst="rect">
            <a:avLst/>
          </a:prstGeom>
          <a:noFill/>
        </p:spPr>
        <p:txBody>
          <a:bodyPr wrap="square" rtlCol="0">
            <a:spAutoFit/>
          </a:bodyPr>
          <a:lstStyle/>
          <a:p>
            <a:r>
              <a:rPr lang="en-US" sz="900" dirty="0">
                <a:solidFill>
                  <a:schemeClr val="bg2">
                    <a:lumMod val="50000"/>
                  </a:schemeClr>
                </a:solidFill>
              </a:rPr>
              <a:t>Source: 2019 Colorado Health Access Survey</a:t>
            </a:r>
          </a:p>
        </p:txBody>
      </p:sp>
    </p:spTree>
    <p:extLst>
      <p:ext uri="{BB962C8B-B14F-4D97-AF65-F5344CB8AC3E}">
        <p14:creationId xmlns:p14="http://schemas.microsoft.com/office/powerpoint/2010/main" val="4110162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447B2A0-FAB2-4E78-A5C7-9FEF5600D06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885" b="7439"/>
          <a:stretch/>
        </p:blipFill>
        <p:spPr>
          <a:xfrm>
            <a:off x="1875500" y="1146962"/>
            <a:ext cx="7372743" cy="4938045"/>
          </a:xfrm>
          <a:prstGeom prst="rect">
            <a:avLst/>
          </a:prstGeom>
        </p:spPr>
      </p:pic>
      <p:sp>
        <p:nvSpPr>
          <p:cNvPr id="2" name="Title 1">
            <a:extLst>
              <a:ext uri="{FF2B5EF4-FFF2-40B4-BE49-F238E27FC236}">
                <a16:creationId xmlns:a16="http://schemas.microsoft.com/office/drawing/2014/main" id="{33146D3A-0D7E-40E9-BF66-B93E871C25B5}"/>
              </a:ext>
            </a:extLst>
          </p:cNvPr>
          <p:cNvSpPr>
            <a:spLocks noGrp="1"/>
          </p:cNvSpPr>
          <p:nvPr>
            <p:ph type="title"/>
          </p:nvPr>
        </p:nvSpPr>
        <p:spPr>
          <a:xfrm>
            <a:off x="629652" y="131466"/>
            <a:ext cx="10515600" cy="689951"/>
          </a:xfrm>
        </p:spPr>
        <p:txBody>
          <a:bodyPr/>
          <a:lstStyle/>
          <a:p>
            <a:r>
              <a:rPr lang="en-US" dirty="0"/>
              <a:t>Mountain Renters Feeling the Crunch </a:t>
            </a:r>
          </a:p>
        </p:txBody>
      </p:sp>
      <p:sp>
        <p:nvSpPr>
          <p:cNvPr id="3" name="TextBox 2">
            <a:extLst>
              <a:ext uri="{FF2B5EF4-FFF2-40B4-BE49-F238E27FC236}">
                <a16:creationId xmlns:a16="http://schemas.microsoft.com/office/drawing/2014/main" id="{487ADFD2-D8B4-4319-B71E-4993B60FDA24}"/>
              </a:ext>
            </a:extLst>
          </p:cNvPr>
          <p:cNvSpPr txBox="1"/>
          <p:nvPr/>
        </p:nvSpPr>
        <p:spPr>
          <a:xfrm>
            <a:off x="2754504" y="821417"/>
            <a:ext cx="5780315" cy="369332"/>
          </a:xfrm>
          <a:prstGeom prst="rect">
            <a:avLst/>
          </a:prstGeom>
          <a:noFill/>
        </p:spPr>
        <p:txBody>
          <a:bodyPr wrap="square" rtlCol="0">
            <a:spAutoFit/>
          </a:bodyPr>
          <a:lstStyle/>
          <a:p>
            <a:r>
              <a:rPr lang="en-US" b="1" dirty="0"/>
              <a:t>Percent of Renters Experiencing Housing Instability, 2019</a:t>
            </a:r>
          </a:p>
        </p:txBody>
      </p:sp>
      <p:sp>
        <p:nvSpPr>
          <p:cNvPr id="9" name="TextBox 8">
            <a:extLst>
              <a:ext uri="{FF2B5EF4-FFF2-40B4-BE49-F238E27FC236}">
                <a16:creationId xmlns:a16="http://schemas.microsoft.com/office/drawing/2014/main" id="{5CDAE6BD-8E4C-4C54-9AB0-D820E88AD992}"/>
              </a:ext>
            </a:extLst>
          </p:cNvPr>
          <p:cNvSpPr txBox="1"/>
          <p:nvPr/>
        </p:nvSpPr>
        <p:spPr>
          <a:xfrm>
            <a:off x="1287937" y="6295136"/>
            <a:ext cx="2240629" cy="230832"/>
          </a:xfrm>
          <a:prstGeom prst="rect">
            <a:avLst/>
          </a:prstGeom>
          <a:noFill/>
        </p:spPr>
        <p:txBody>
          <a:bodyPr wrap="square" rtlCol="0">
            <a:spAutoFit/>
          </a:bodyPr>
          <a:lstStyle/>
          <a:p>
            <a:r>
              <a:rPr lang="en-US" sz="900" dirty="0">
                <a:solidFill>
                  <a:schemeClr val="bg2">
                    <a:lumMod val="50000"/>
                  </a:schemeClr>
                </a:solidFill>
              </a:rPr>
              <a:t>Source: 2019 Colorado Health Access Survey</a:t>
            </a:r>
          </a:p>
        </p:txBody>
      </p:sp>
      <p:sp>
        <p:nvSpPr>
          <p:cNvPr id="10" name="TextBox 9">
            <a:extLst>
              <a:ext uri="{FF2B5EF4-FFF2-40B4-BE49-F238E27FC236}">
                <a16:creationId xmlns:a16="http://schemas.microsoft.com/office/drawing/2014/main" id="{543AC852-5F99-4FC6-88CC-7115E5493E84}"/>
              </a:ext>
            </a:extLst>
          </p:cNvPr>
          <p:cNvSpPr txBox="1"/>
          <p:nvPr/>
        </p:nvSpPr>
        <p:spPr>
          <a:xfrm>
            <a:off x="9248243" y="2108950"/>
            <a:ext cx="1943100" cy="3929281"/>
          </a:xfrm>
          <a:prstGeom prst="rect">
            <a:avLst/>
          </a:prstGeom>
          <a:noFill/>
        </p:spPr>
        <p:txBody>
          <a:bodyPr wrap="square" rtlCol="0">
            <a:spAutoFit/>
          </a:bodyPr>
          <a:lstStyle/>
          <a:p>
            <a:pPr algn="ctr"/>
            <a:r>
              <a:rPr lang="en-US" b="1" dirty="0">
                <a:solidFill>
                  <a:schemeClr val="tx1">
                    <a:lumMod val="75000"/>
                    <a:lumOff val="25000"/>
                  </a:schemeClr>
                </a:solidFill>
              </a:rPr>
              <a:t>Coloradans Experiencing Housing Instability:</a:t>
            </a:r>
          </a:p>
          <a:p>
            <a:pPr algn="ctr">
              <a:spcAft>
                <a:spcPts val="1600"/>
              </a:spcAft>
            </a:pPr>
            <a:r>
              <a:rPr lang="en-US" sz="3600" b="1" dirty="0">
                <a:solidFill>
                  <a:schemeClr val="tx1">
                    <a:lumMod val="75000"/>
                    <a:lumOff val="25000"/>
                  </a:schemeClr>
                </a:solidFill>
              </a:rPr>
              <a:t>6.7%</a:t>
            </a:r>
          </a:p>
          <a:p>
            <a:pPr algn="ctr"/>
            <a:r>
              <a:rPr lang="en-US" b="1" dirty="0">
                <a:solidFill>
                  <a:schemeClr val="tx1">
                    <a:lumMod val="75000"/>
                    <a:lumOff val="25000"/>
                  </a:schemeClr>
                </a:solidFill>
              </a:rPr>
              <a:t>Owners: </a:t>
            </a:r>
          </a:p>
          <a:p>
            <a:pPr algn="ctr"/>
            <a:r>
              <a:rPr lang="en-US" sz="2800" b="1" dirty="0">
                <a:solidFill>
                  <a:schemeClr val="tx1">
                    <a:lumMod val="75000"/>
                    <a:lumOff val="25000"/>
                  </a:schemeClr>
                </a:solidFill>
              </a:rPr>
              <a:t>2.4%</a:t>
            </a:r>
            <a:r>
              <a:rPr lang="en-US" dirty="0">
                <a:solidFill>
                  <a:schemeClr val="tx1">
                    <a:lumMod val="75000"/>
                    <a:lumOff val="25000"/>
                  </a:schemeClr>
                </a:solidFill>
              </a:rPr>
              <a:t> </a:t>
            </a:r>
            <a:br>
              <a:rPr lang="en-US" dirty="0">
                <a:solidFill>
                  <a:schemeClr val="tx1">
                    <a:lumMod val="75000"/>
                    <a:lumOff val="25000"/>
                  </a:schemeClr>
                </a:solidFill>
              </a:rPr>
            </a:br>
            <a:endParaRPr lang="en-US" dirty="0">
              <a:solidFill>
                <a:schemeClr val="tx1">
                  <a:lumMod val="75000"/>
                  <a:lumOff val="25000"/>
                </a:schemeClr>
              </a:solidFill>
            </a:endParaRPr>
          </a:p>
          <a:p>
            <a:pPr algn="ctr"/>
            <a:r>
              <a:rPr lang="en-US" b="1" dirty="0">
                <a:solidFill>
                  <a:schemeClr val="tx1">
                    <a:lumMod val="75000"/>
                    <a:lumOff val="25000"/>
                  </a:schemeClr>
                </a:solidFill>
              </a:rPr>
              <a:t>Renters: </a:t>
            </a:r>
          </a:p>
          <a:p>
            <a:pPr algn="ctr"/>
            <a:r>
              <a:rPr lang="en-US" sz="2800" b="1" dirty="0">
                <a:solidFill>
                  <a:schemeClr val="tx1">
                    <a:lumMod val="75000"/>
                    <a:lumOff val="25000"/>
                  </a:schemeClr>
                </a:solidFill>
              </a:rPr>
              <a:t>16.3%</a:t>
            </a:r>
            <a:r>
              <a:rPr lang="en-US" dirty="0">
                <a:solidFill>
                  <a:schemeClr val="tx1">
                    <a:lumMod val="75000"/>
                    <a:lumOff val="25000"/>
                  </a:schemeClr>
                </a:solidFill>
              </a:rPr>
              <a:t> </a:t>
            </a:r>
            <a:br>
              <a:rPr lang="en-US" dirty="0">
                <a:solidFill>
                  <a:schemeClr val="tx1">
                    <a:lumMod val="75000"/>
                    <a:lumOff val="25000"/>
                  </a:schemeClr>
                </a:solidFill>
              </a:rPr>
            </a:br>
            <a:endParaRPr lang="en-US" dirty="0">
              <a:solidFill>
                <a:schemeClr val="tx1">
                  <a:lumMod val="75000"/>
                  <a:lumOff val="25000"/>
                </a:schemeClr>
              </a:solidFill>
            </a:endParaRPr>
          </a:p>
        </p:txBody>
      </p:sp>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64335" y="1078321"/>
            <a:ext cx="1114343" cy="1092014"/>
          </a:xfrm>
          <a:prstGeom prst="rect">
            <a:avLst/>
          </a:prstGeom>
          <a:effectLst>
            <a:outerShdw blurRad="88900" dist="76200" dir="2400000" algn="tl" rotWithShape="0">
              <a:prstClr val="black">
                <a:alpha val="40000"/>
              </a:prstClr>
            </a:outerShdw>
          </a:effectLst>
        </p:spPr>
      </p:pic>
    </p:spTree>
    <p:extLst>
      <p:ext uri="{BB962C8B-B14F-4D97-AF65-F5344CB8AC3E}">
        <p14:creationId xmlns:p14="http://schemas.microsoft.com/office/powerpoint/2010/main" val="2816173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682" y="-70492"/>
            <a:ext cx="12299575" cy="6938300"/>
          </a:xfrm>
          <a:prstGeom prst="rect">
            <a:avLst/>
          </a:prstGeom>
        </p:spPr>
      </p:pic>
      <p:pic>
        <p:nvPicPr>
          <p:cNvPr id="5" name="Picture 4"/>
          <p:cNvPicPr>
            <a:picLocks noChangeAspect="1"/>
          </p:cNvPicPr>
          <p:nvPr/>
        </p:nvPicPr>
        <p:blipFill rotWithShape="1">
          <a:blip r:embed="rId6" cstate="print">
            <a:extLst>
              <a:ext uri="{28A0092B-C50C-407E-A947-70E740481C1C}">
                <a14:useLocalDpi xmlns:a14="http://schemas.microsoft.com/office/drawing/2010/main" val="0"/>
              </a:ext>
            </a:extLst>
          </a:blip>
          <a:srcRect t="34938" r="74599" b="55793"/>
          <a:stretch/>
        </p:blipFill>
        <p:spPr>
          <a:xfrm>
            <a:off x="2995748" y="4681288"/>
            <a:ext cx="3143795" cy="645305"/>
          </a:xfrm>
          <a:prstGeom prst="rect">
            <a:avLst/>
          </a:prstGeom>
        </p:spPr>
      </p:pic>
      <p:pic>
        <p:nvPicPr>
          <p:cNvPr id="6" name="Picture 5"/>
          <p:cNvPicPr>
            <a:picLocks noChangeAspect="1"/>
          </p:cNvPicPr>
          <p:nvPr/>
        </p:nvPicPr>
        <p:blipFill rotWithShape="1">
          <a:blip r:embed="rId6" cstate="print">
            <a:extLst>
              <a:ext uri="{28A0092B-C50C-407E-A947-70E740481C1C}">
                <a14:useLocalDpi xmlns:a14="http://schemas.microsoft.com/office/drawing/2010/main" val="0"/>
              </a:ext>
            </a:extLst>
          </a:blip>
          <a:srcRect l="211" t="5667" r="74388" b="85064"/>
          <a:stretch/>
        </p:blipFill>
        <p:spPr>
          <a:xfrm>
            <a:off x="3013166" y="2395288"/>
            <a:ext cx="3143795" cy="645305"/>
          </a:xfrm>
          <a:prstGeom prst="rect">
            <a:avLst/>
          </a:prstGeom>
        </p:spPr>
      </p:pic>
      <p:pic>
        <p:nvPicPr>
          <p:cNvPr id="8" name="Picture 7"/>
          <p:cNvPicPr>
            <a:picLocks noChangeAspect="1"/>
          </p:cNvPicPr>
          <p:nvPr/>
        </p:nvPicPr>
        <p:blipFill rotWithShape="1">
          <a:blip r:embed="rId6" cstate="print">
            <a:extLst>
              <a:ext uri="{28A0092B-C50C-407E-A947-70E740481C1C}">
                <a14:useLocalDpi xmlns:a14="http://schemas.microsoft.com/office/drawing/2010/main" val="0"/>
              </a:ext>
            </a:extLst>
          </a:blip>
          <a:srcRect l="112" t="15748" r="74487" b="74983"/>
          <a:stretch/>
        </p:blipFill>
        <p:spPr>
          <a:xfrm>
            <a:off x="2995747" y="3165895"/>
            <a:ext cx="3143795" cy="645305"/>
          </a:xfrm>
          <a:prstGeom prst="rect">
            <a:avLst/>
          </a:prstGeom>
        </p:spPr>
      </p:pic>
      <p:pic>
        <p:nvPicPr>
          <p:cNvPr id="9" name="Picture 8"/>
          <p:cNvPicPr>
            <a:picLocks noChangeAspect="1"/>
          </p:cNvPicPr>
          <p:nvPr/>
        </p:nvPicPr>
        <p:blipFill rotWithShape="1">
          <a:blip r:embed="rId6" cstate="print">
            <a:extLst>
              <a:ext uri="{28A0092B-C50C-407E-A947-70E740481C1C}">
                <a14:useLocalDpi xmlns:a14="http://schemas.microsoft.com/office/drawing/2010/main" val="0"/>
              </a:ext>
            </a:extLst>
          </a:blip>
          <a:srcRect l="159" t="25038" r="74440" b="65693"/>
          <a:stretch/>
        </p:blipFill>
        <p:spPr>
          <a:xfrm>
            <a:off x="3026229" y="3923591"/>
            <a:ext cx="3143795" cy="645305"/>
          </a:xfrm>
          <a:prstGeom prst="rect">
            <a:avLst/>
          </a:prstGeom>
        </p:spPr>
      </p:pic>
      <p:pic>
        <p:nvPicPr>
          <p:cNvPr id="10" name="Picture 9"/>
          <p:cNvPicPr>
            <a:picLocks noChangeAspect="1"/>
          </p:cNvPicPr>
          <p:nvPr/>
        </p:nvPicPr>
        <p:blipFill rotWithShape="1">
          <a:blip r:embed="rId6" cstate="print">
            <a:extLst>
              <a:ext uri="{28A0092B-C50C-407E-A947-70E740481C1C}">
                <a14:useLocalDpi xmlns:a14="http://schemas.microsoft.com/office/drawing/2010/main" val="0"/>
              </a:ext>
            </a:extLst>
          </a:blip>
          <a:srcRect l="151" t="45515" r="74448" b="45216"/>
          <a:stretch/>
        </p:blipFill>
        <p:spPr>
          <a:xfrm>
            <a:off x="3026229" y="5451895"/>
            <a:ext cx="3143795" cy="645305"/>
          </a:xfrm>
          <a:prstGeom prst="rect">
            <a:avLst/>
          </a:prstGeom>
        </p:spPr>
      </p:pic>
      <p:pic>
        <p:nvPicPr>
          <p:cNvPr id="11" name="Picture 10"/>
          <p:cNvPicPr>
            <a:picLocks noChangeAspect="1"/>
          </p:cNvPicPr>
          <p:nvPr/>
        </p:nvPicPr>
        <p:blipFill rotWithShape="1">
          <a:blip r:embed="rId6" cstate="print">
            <a:extLst>
              <a:ext uri="{28A0092B-C50C-407E-A947-70E740481C1C}">
                <a14:useLocalDpi xmlns:a14="http://schemas.microsoft.com/office/drawing/2010/main" val="0"/>
              </a:ext>
            </a:extLst>
          </a:blip>
          <a:srcRect l="23414" t="5917" r="51185" b="84814"/>
          <a:stretch/>
        </p:blipFill>
        <p:spPr>
          <a:xfrm>
            <a:off x="5599610" y="2382376"/>
            <a:ext cx="3143795" cy="645305"/>
          </a:xfrm>
          <a:prstGeom prst="rect">
            <a:avLst/>
          </a:prstGeom>
        </p:spPr>
      </p:pic>
      <p:pic>
        <p:nvPicPr>
          <p:cNvPr id="12" name="Picture 11"/>
          <p:cNvPicPr>
            <a:picLocks noChangeAspect="1"/>
          </p:cNvPicPr>
          <p:nvPr/>
        </p:nvPicPr>
        <p:blipFill rotWithShape="1">
          <a:blip r:embed="rId6" cstate="print">
            <a:extLst>
              <a:ext uri="{28A0092B-C50C-407E-A947-70E740481C1C}">
                <a14:useLocalDpi xmlns:a14="http://schemas.microsoft.com/office/drawing/2010/main" val="0"/>
              </a:ext>
            </a:extLst>
          </a:blip>
          <a:srcRect l="23691" t="15998" r="50908" b="74733"/>
          <a:stretch/>
        </p:blipFill>
        <p:spPr>
          <a:xfrm>
            <a:off x="5625736" y="3159439"/>
            <a:ext cx="3143795" cy="645305"/>
          </a:xfrm>
          <a:prstGeom prst="rect">
            <a:avLst/>
          </a:prstGeom>
        </p:spPr>
      </p:pic>
      <p:pic>
        <p:nvPicPr>
          <p:cNvPr id="7" name="Picture 6"/>
          <p:cNvPicPr>
            <a:picLocks noChangeAspect="1"/>
          </p:cNvPicPr>
          <p:nvPr/>
        </p:nvPicPr>
        <p:blipFill rotWithShape="1">
          <a:blip r:embed="rId6" cstate="print">
            <a:extLst>
              <a:ext uri="{28A0092B-C50C-407E-A947-70E740481C1C}">
                <a14:useLocalDpi xmlns:a14="http://schemas.microsoft.com/office/drawing/2010/main" val="0"/>
              </a:ext>
            </a:extLst>
          </a:blip>
          <a:srcRect l="37081" t="55202" r="37518" b="2462"/>
          <a:stretch/>
        </p:blipFill>
        <p:spPr>
          <a:xfrm>
            <a:off x="4358640" y="2800236"/>
            <a:ext cx="3143795" cy="2947421"/>
          </a:xfrm>
          <a:prstGeom prst="rect">
            <a:avLst/>
          </a:prstGeom>
          <a:effectLst>
            <a:outerShdw blurRad="114300" dist="114300" dir="5400000" algn="ctr" rotWithShape="0">
              <a:schemeClr val="tx1">
                <a:lumMod val="85000"/>
                <a:lumOff val="15000"/>
              </a:schemeClr>
            </a:outerShdw>
          </a:effectLst>
        </p:spPr>
      </p:pic>
      <p:sp>
        <p:nvSpPr>
          <p:cNvPr id="3" name="Rectangle 2"/>
          <p:cNvSpPr/>
          <p:nvPr/>
        </p:nvSpPr>
        <p:spPr>
          <a:xfrm>
            <a:off x="905691" y="252549"/>
            <a:ext cx="365760" cy="2275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82341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ff-clang.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ff-clang.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3" name="ff-clang.wav"/>
                                        </p:tgtEl>
                                      </p:cMediaNode>
                                    </p:audio>
                                  </p:subTnLst>
                                </p:cTn>
                              </p:par>
                              <p:par>
                                <p:cTn id="15" presetID="1" presetClass="entr" presetSubtype="0" fill="hold" grpId="0" nodeType="withEffect" nodePh="1">
                                  <p:stCondLst>
                                    <p:cond delay="0"/>
                                  </p:stCondLst>
                                  <p:endCondLst>
                                    <p:cond evt="begin" delay="0">
                                      <p:tn val="15"/>
                                    </p:cond>
                                  </p:endCondLst>
                                  <p:childTnLst>
                                    <p:set>
                                      <p:cBhvr>
                                        <p:cTn id="16" dur="1" fill="hold">
                                          <p:stCondLst>
                                            <p:cond delay="0"/>
                                          </p:stCondLst>
                                        </p:cTn>
                                        <p:tgtEl>
                                          <p:spTgt spid="3"/>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4" name="Family feud-buzzer.wav"/>
                                        </p:tgtEl>
                                      </p:cMediaNode>
                                    </p:audio>
                                  </p:sub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subTnLst>
                                    <p:audio>
                                      <p:cMediaNode>
                                        <p:cTn display="0" masterRel="sameClick">
                                          <p:stCondLst>
                                            <p:cond evt="begin" delay="0">
                                              <p:tn val="19"/>
                                            </p:cond>
                                          </p:stCondLst>
                                          <p:endCondLst>
                                            <p:cond evt="onStopAudio" delay="0">
                                              <p:tgtEl>
                                                <p:sldTgt/>
                                              </p:tgtEl>
                                            </p:cond>
                                          </p:endCondLst>
                                        </p:cTn>
                                        <p:tgtEl>
                                          <p:sndTgt r:embed="rId3" name="ff-clang.wav"/>
                                        </p:tgtEl>
                                      </p:cMediaNode>
                                    </p:audio>
                                  </p:subTnLst>
                                </p:cTn>
                              </p:par>
                              <p:par>
                                <p:cTn id="21" presetID="1" presetClass="exit" presetSubtype="0" fill="hold" nodeType="withEffect">
                                  <p:stCondLst>
                                    <p:cond delay="0"/>
                                  </p:stCondLst>
                                  <p:childTnLst>
                                    <p:set>
                                      <p:cBhvr>
                                        <p:cTn id="22" dur="1" fill="hold">
                                          <p:stCondLst>
                                            <p:cond delay="0"/>
                                          </p:stCondLst>
                                        </p:cTn>
                                        <p:tgtEl>
                                          <p:spTgt spid="7"/>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3" name="ff-clang.wav"/>
                                        </p:tgtEl>
                                      </p:cMediaNode>
                                    </p:audio>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3" name="ff-clang.wav"/>
                                        </p:tgtEl>
                                      </p:cMediaNode>
                                    </p:audio>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3" name="ff-clang.wav"/>
                                        </p:tgtEl>
                                      </p:cMediaNode>
                                    </p:audio>
                                  </p:sub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3" name="ff-cla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38EA04-79D9-4FE2-99D6-90413476060B}"/>
              </a:ext>
            </a:extLst>
          </p:cNvPr>
          <p:cNvSpPr>
            <a:spLocks noGrp="1"/>
          </p:cNvSpPr>
          <p:nvPr>
            <p:ph type="title"/>
          </p:nvPr>
        </p:nvSpPr>
        <p:spPr/>
        <p:txBody>
          <a:bodyPr>
            <a:normAutofit/>
          </a:bodyPr>
          <a:lstStyle/>
          <a:p>
            <a:r>
              <a:rPr lang="en-US" dirty="0"/>
              <a:t>Eviction Prevention in the 2019 Legislature</a:t>
            </a:r>
          </a:p>
        </p:txBody>
      </p:sp>
      <p:pic>
        <p:nvPicPr>
          <p:cNvPr id="4" name="Picture 3">
            <a:extLst>
              <a:ext uri="{FF2B5EF4-FFF2-40B4-BE49-F238E27FC236}">
                <a16:creationId xmlns:a16="http://schemas.microsoft.com/office/drawing/2014/main" id="{ABE7A340-1320-4665-B0CE-C9D53D516C4A}"/>
              </a:ext>
            </a:extLst>
          </p:cNvPr>
          <p:cNvPicPr>
            <a:picLocks noChangeAspect="1"/>
          </p:cNvPicPr>
          <p:nvPr/>
        </p:nvPicPr>
        <p:blipFill>
          <a:blip r:embed="rId3"/>
          <a:stretch>
            <a:fillRect/>
          </a:stretch>
        </p:blipFill>
        <p:spPr>
          <a:xfrm>
            <a:off x="5275943" y="1181177"/>
            <a:ext cx="6464236" cy="4631794"/>
          </a:xfrm>
          <a:prstGeom prst="rect">
            <a:avLst/>
          </a:prstGeom>
        </p:spPr>
      </p:pic>
      <p:sp>
        <p:nvSpPr>
          <p:cNvPr id="5" name="Content Placeholder 2">
            <a:extLst>
              <a:ext uri="{FF2B5EF4-FFF2-40B4-BE49-F238E27FC236}">
                <a16:creationId xmlns:a16="http://schemas.microsoft.com/office/drawing/2014/main" id="{208F0A9D-89C7-47F1-A1F6-F7DCB3E6FC83}"/>
              </a:ext>
            </a:extLst>
          </p:cNvPr>
          <p:cNvSpPr>
            <a:spLocks noGrp="1"/>
          </p:cNvSpPr>
          <p:nvPr>
            <p:ph idx="1"/>
          </p:nvPr>
        </p:nvSpPr>
        <p:spPr>
          <a:xfrm>
            <a:off x="1334182" y="1181177"/>
            <a:ext cx="3360821" cy="4770194"/>
          </a:xfrm>
        </p:spPr>
        <p:txBody>
          <a:bodyPr>
            <a:normAutofit fontScale="92500"/>
          </a:bodyPr>
          <a:lstStyle/>
          <a:p>
            <a:pPr marL="0" indent="0">
              <a:lnSpc>
                <a:spcPts val="2900"/>
              </a:lnSpc>
              <a:spcAft>
                <a:spcPts val="600"/>
              </a:spcAft>
              <a:buNone/>
            </a:pPr>
            <a:r>
              <a:rPr lang="en-US" b="1" dirty="0">
                <a:solidFill>
                  <a:schemeClr val="tx1">
                    <a:lumMod val="75000"/>
                    <a:lumOff val="25000"/>
                  </a:schemeClr>
                </a:solidFill>
              </a:rPr>
              <a:t>HB19-1106</a:t>
            </a:r>
            <a:r>
              <a:rPr lang="en-US" dirty="0">
                <a:solidFill>
                  <a:schemeClr val="tx1">
                    <a:lumMod val="75000"/>
                    <a:lumOff val="25000"/>
                  </a:schemeClr>
                </a:solidFill>
              </a:rPr>
              <a:t>: Rental Application Fees</a:t>
            </a:r>
          </a:p>
          <a:p>
            <a:pPr marL="0" indent="0">
              <a:lnSpc>
                <a:spcPts val="2900"/>
              </a:lnSpc>
              <a:spcAft>
                <a:spcPts val="600"/>
              </a:spcAft>
              <a:buNone/>
            </a:pPr>
            <a:r>
              <a:rPr lang="en-US" b="1" dirty="0">
                <a:solidFill>
                  <a:schemeClr val="tx1">
                    <a:lumMod val="75000"/>
                    <a:lumOff val="25000"/>
                  </a:schemeClr>
                </a:solidFill>
              </a:rPr>
              <a:t>HB19-1118</a:t>
            </a:r>
            <a:r>
              <a:rPr lang="en-US" dirty="0">
                <a:solidFill>
                  <a:schemeClr val="tx1">
                    <a:lumMod val="75000"/>
                    <a:lumOff val="25000"/>
                  </a:schemeClr>
                </a:solidFill>
              </a:rPr>
              <a:t>: Time Period to Cure Lease Violation</a:t>
            </a:r>
          </a:p>
          <a:p>
            <a:pPr marL="0" indent="0">
              <a:lnSpc>
                <a:spcPts val="2900"/>
              </a:lnSpc>
              <a:spcAft>
                <a:spcPts val="600"/>
              </a:spcAft>
              <a:buNone/>
            </a:pPr>
            <a:r>
              <a:rPr lang="en-US" b="1" dirty="0">
                <a:solidFill>
                  <a:schemeClr val="tx1">
                    <a:lumMod val="75000"/>
                    <a:lumOff val="25000"/>
                  </a:schemeClr>
                </a:solidFill>
              </a:rPr>
              <a:t>HB19-1309</a:t>
            </a:r>
            <a:r>
              <a:rPr lang="en-US" dirty="0">
                <a:solidFill>
                  <a:schemeClr val="tx1">
                    <a:lumMod val="75000"/>
                    <a:lumOff val="25000"/>
                  </a:schemeClr>
                </a:solidFill>
              </a:rPr>
              <a:t>: Mobile Home Park Act Oversight</a:t>
            </a:r>
          </a:p>
          <a:p>
            <a:pPr marL="0" indent="0">
              <a:lnSpc>
                <a:spcPts val="2900"/>
              </a:lnSpc>
              <a:spcAft>
                <a:spcPts val="600"/>
              </a:spcAft>
              <a:buNone/>
            </a:pPr>
            <a:r>
              <a:rPr lang="en-US" b="1" dirty="0">
                <a:solidFill>
                  <a:schemeClr val="tx1">
                    <a:lumMod val="75000"/>
                    <a:lumOff val="25000"/>
                  </a:schemeClr>
                </a:solidFill>
              </a:rPr>
              <a:t>SB19-225</a:t>
            </a:r>
            <a:r>
              <a:rPr lang="en-US" dirty="0">
                <a:solidFill>
                  <a:schemeClr val="tx1">
                    <a:lumMod val="75000"/>
                    <a:lumOff val="25000"/>
                  </a:schemeClr>
                </a:solidFill>
              </a:rPr>
              <a:t>: Authorize Local Governments to Stabilize Rents</a:t>
            </a:r>
          </a:p>
        </p:txBody>
      </p:sp>
      <p:pic>
        <p:nvPicPr>
          <p:cNvPr id="6" name="Graphic 5" descr="Checkmark">
            <a:extLst>
              <a:ext uri="{FF2B5EF4-FFF2-40B4-BE49-F238E27FC236}">
                <a16:creationId xmlns:a16="http://schemas.microsoft.com/office/drawing/2014/main" id="{A61E68DF-A4F5-42B0-9B28-6C088ECF13CF}"/>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23196" y="1132101"/>
            <a:ext cx="696686" cy="696686"/>
          </a:xfrm>
          <a:prstGeom prst="rect">
            <a:avLst/>
          </a:prstGeom>
        </p:spPr>
      </p:pic>
      <p:pic>
        <p:nvPicPr>
          <p:cNvPr id="7" name="Graphic 6" descr="Checkmark">
            <a:extLst>
              <a:ext uri="{FF2B5EF4-FFF2-40B4-BE49-F238E27FC236}">
                <a16:creationId xmlns:a16="http://schemas.microsoft.com/office/drawing/2014/main" id="{DFB4ABD8-FD77-4092-AD0E-16533C6E724C}"/>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39525" y="2096323"/>
            <a:ext cx="696686" cy="696686"/>
          </a:xfrm>
          <a:prstGeom prst="rect">
            <a:avLst/>
          </a:prstGeom>
        </p:spPr>
      </p:pic>
      <p:pic>
        <p:nvPicPr>
          <p:cNvPr id="8" name="Graphic 7" descr="Checkmark">
            <a:extLst>
              <a:ext uri="{FF2B5EF4-FFF2-40B4-BE49-F238E27FC236}">
                <a16:creationId xmlns:a16="http://schemas.microsoft.com/office/drawing/2014/main" id="{C4350482-B383-4D65-9F1F-01D12F889539}"/>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39525" y="3381221"/>
            <a:ext cx="696686" cy="696686"/>
          </a:xfrm>
          <a:prstGeom prst="rect">
            <a:avLst/>
          </a:prstGeom>
        </p:spPr>
      </p:pic>
      <p:pic>
        <p:nvPicPr>
          <p:cNvPr id="11" name="Graphic 10" descr="Close">
            <a:extLst>
              <a:ext uri="{FF2B5EF4-FFF2-40B4-BE49-F238E27FC236}">
                <a16:creationId xmlns:a16="http://schemas.microsoft.com/office/drawing/2014/main" id="{359752A5-83DE-449F-AA64-CBF9B9C7E24E}"/>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25225" y="4713528"/>
            <a:ext cx="914400" cy="914400"/>
          </a:xfrm>
          <a:prstGeom prst="rect">
            <a:avLst/>
          </a:prstGeom>
        </p:spPr>
      </p:pic>
    </p:spTree>
    <p:extLst>
      <p:ext uri="{BB962C8B-B14F-4D97-AF65-F5344CB8AC3E}">
        <p14:creationId xmlns:p14="http://schemas.microsoft.com/office/powerpoint/2010/main" val="59285366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21811" y="114300"/>
            <a:ext cx="4264914" cy="3248702"/>
          </a:xfrm>
          <a:prstGeom prst="rect">
            <a:avLst/>
          </a:prstGeom>
        </p:spPr>
      </p:pic>
      <p:sp>
        <p:nvSpPr>
          <p:cNvPr id="2" name="Title 1">
            <a:extLst>
              <a:ext uri="{FF2B5EF4-FFF2-40B4-BE49-F238E27FC236}">
                <a16:creationId xmlns:a16="http://schemas.microsoft.com/office/drawing/2014/main" id="{22880DBD-EC24-4500-B30A-FCBE0B0C7DCB}"/>
              </a:ext>
            </a:extLst>
          </p:cNvPr>
          <p:cNvSpPr>
            <a:spLocks noGrp="1"/>
          </p:cNvSpPr>
          <p:nvPr>
            <p:ph type="title"/>
          </p:nvPr>
        </p:nvSpPr>
        <p:spPr>
          <a:xfrm>
            <a:off x="0" y="3690532"/>
            <a:ext cx="12192000" cy="689951"/>
          </a:xfrm>
        </p:spPr>
        <p:txBody>
          <a:bodyPr>
            <a:normAutofit fontScale="90000"/>
          </a:bodyPr>
          <a:lstStyle/>
          <a:p>
            <a:pPr algn="ctr"/>
            <a:r>
              <a:rPr lang="en-US" sz="4900" baseline="0" dirty="0">
                <a:solidFill>
                  <a:schemeClr val="bg2">
                    <a:lumMod val="25000"/>
                  </a:schemeClr>
                </a:solidFill>
              </a:rPr>
              <a:t>Food Insecurity:</a:t>
            </a:r>
            <a:br>
              <a:rPr lang="en-US" sz="4900" baseline="0" dirty="0">
                <a:solidFill>
                  <a:schemeClr val="bg2">
                    <a:lumMod val="25000"/>
                  </a:schemeClr>
                </a:solidFill>
              </a:rPr>
            </a:br>
            <a:r>
              <a:rPr lang="en-US" sz="8000" dirty="0">
                <a:solidFill>
                  <a:schemeClr val="bg2">
                    <a:lumMod val="25000"/>
                  </a:schemeClr>
                </a:solidFill>
              </a:rPr>
              <a:t>A Statewide Challenge</a:t>
            </a:r>
          </a:p>
        </p:txBody>
      </p:sp>
    </p:spTree>
    <p:extLst>
      <p:ext uri="{BB962C8B-B14F-4D97-AF65-F5344CB8AC3E}">
        <p14:creationId xmlns:p14="http://schemas.microsoft.com/office/powerpoint/2010/main" val="248352238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117948-9D45-4222-86EA-FF025A2EF2B8}"/>
              </a:ext>
            </a:extLst>
          </p:cNvPr>
          <p:cNvSpPr>
            <a:spLocks noGrp="1"/>
          </p:cNvSpPr>
          <p:nvPr>
            <p:ph type="title"/>
          </p:nvPr>
        </p:nvSpPr>
        <p:spPr>
          <a:xfrm>
            <a:off x="397540" y="156267"/>
            <a:ext cx="10515600" cy="689951"/>
          </a:xfrm>
        </p:spPr>
        <p:txBody>
          <a:bodyPr/>
          <a:lstStyle/>
          <a:p>
            <a:r>
              <a:rPr lang="en-US" dirty="0"/>
              <a:t>Hunger in Colorado</a:t>
            </a:r>
          </a:p>
        </p:txBody>
      </p:sp>
      <p:pic>
        <p:nvPicPr>
          <p:cNvPr id="3" name="Picture 2">
            <a:extLst>
              <a:ext uri="{FF2B5EF4-FFF2-40B4-BE49-F238E27FC236}">
                <a16:creationId xmlns:a16="http://schemas.microsoft.com/office/drawing/2014/main" id="{9F00B6F5-1F10-4BE1-ACA7-A584A119686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251" r="6349" b="6982"/>
          <a:stretch/>
        </p:blipFill>
        <p:spPr>
          <a:xfrm>
            <a:off x="2841558" y="1253238"/>
            <a:ext cx="5893286" cy="4902661"/>
          </a:xfrm>
          <a:prstGeom prst="rect">
            <a:avLst/>
          </a:prstGeom>
        </p:spPr>
      </p:pic>
      <p:sp>
        <p:nvSpPr>
          <p:cNvPr id="4" name="TextBox 3">
            <a:extLst>
              <a:ext uri="{FF2B5EF4-FFF2-40B4-BE49-F238E27FC236}">
                <a16:creationId xmlns:a16="http://schemas.microsoft.com/office/drawing/2014/main" id="{FBE964EA-26AE-41A4-808C-D03504DD416C}"/>
              </a:ext>
            </a:extLst>
          </p:cNvPr>
          <p:cNvSpPr txBox="1"/>
          <p:nvPr/>
        </p:nvSpPr>
        <p:spPr>
          <a:xfrm>
            <a:off x="2423155" y="916556"/>
            <a:ext cx="6730092" cy="646331"/>
          </a:xfrm>
          <a:prstGeom prst="rect">
            <a:avLst/>
          </a:prstGeom>
          <a:noFill/>
        </p:spPr>
        <p:txBody>
          <a:bodyPr wrap="square" rtlCol="0">
            <a:spAutoFit/>
          </a:bodyPr>
          <a:lstStyle/>
          <a:p>
            <a:r>
              <a:rPr lang="en-US" b="1" dirty="0"/>
              <a:t>Percentage of respondents who ate less than they felt they should because there wasn’t enough money for food in the past year, 2019</a:t>
            </a:r>
          </a:p>
        </p:txBody>
      </p:sp>
      <p:sp>
        <p:nvSpPr>
          <p:cNvPr id="10" name="TextBox 9">
            <a:extLst>
              <a:ext uri="{FF2B5EF4-FFF2-40B4-BE49-F238E27FC236}">
                <a16:creationId xmlns:a16="http://schemas.microsoft.com/office/drawing/2014/main" id="{5CDAE6BD-8E4C-4C54-9AB0-D820E88AD992}"/>
              </a:ext>
            </a:extLst>
          </p:cNvPr>
          <p:cNvSpPr txBox="1"/>
          <p:nvPr/>
        </p:nvSpPr>
        <p:spPr>
          <a:xfrm>
            <a:off x="1209783" y="6226237"/>
            <a:ext cx="2240629" cy="230832"/>
          </a:xfrm>
          <a:prstGeom prst="rect">
            <a:avLst/>
          </a:prstGeom>
          <a:noFill/>
        </p:spPr>
        <p:txBody>
          <a:bodyPr wrap="square" rtlCol="0">
            <a:spAutoFit/>
          </a:bodyPr>
          <a:lstStyle/>
          <a:p>
            <a:r>
              <a:rPr lang="en-US" sz="900" dirty="0">
                <a:solidFill>
                  <a:schemeClr val="bg2">
                    <a:lumMod val="50000"/>
                  </a:schemeClr>
                </a:solidFill>
              </a:rPr>
              <a:t>Source: 2019 Colorado Health Access Survey</a:t>
            </a:r>
          </a:p>
        </p:txBody>
      </p:sp>
      <p:sp>
        <p:nvSpPr>
          <p:cNvPr id="11" name="TextBox 10">
            <a:extLst>
              <a:ext uri="{FF2B5EF4-FFF2-40B4-BE49-F238E27FC236}">
                <a16:creationId xmlns:a16="http://schemas.microsoft.com/office/drawing/2014/main" id="{543AC852-5F99-4FC6-88CC-7115E5493E84}"/>
              </a:ext>
            </a:extLst>
          </p:cNvPr>
          <p:cNvSpPr txBox="1"/>
          <p:nvPr/>
        </p:nvSpPr>
        <p:spPr>
          <a:xfrm>
            <a:off x="8970040" y="3146879"/>
            <a:ext cx="1943100" cy="1626086"/>
          </a:xfrm>
          <a:prstGeom prst="rect">
            <a:avLst/>
          </a:prstGeom>
          <a:noFill/>
        </p:spPr>
        <p:txBody>
          <a:bodyPr wrap="square" rtlCol="0">
            <a:spAutoFit/>
          </a:bodyPr>
          <a:lstStyle/>
          <a:p>
            <a:pPr algn="ctr"/>
            <a:r>
              <a:rPr lang="en-US" b="1" dirty="0">
                <a:solidFill>
                  <a:schemeClr val="tx1">
                    <a:lumMod val="75000"/>
                    <a:lumOff val="25000"/>
                  </a:schemeClr>
                </a:solidFill>
              </a:rPr>
              <a:t>Colorado:</a:t>
            </a:r>
          </a:p>
          <a:p>
            <a:pPr algn="ctr"/>
            <a:r>
              <a:rPr lang="en-US" sz="4800" b="1" dirty="0">
                <a:solidFill>
                  <a:schemeClr val="tx1">
                    <a:lumMod val="75000"/>
                    <a:lumOff val="25000"/>
                  </a:schemeClr>
                </a:solidFill>
              </a:rPr>
              <a:t>9.6%</a:t>
            </a:r>
          </a:p>
          <a:p>
            <a:pPr algn="ctr">
              <a:spcAft>
                <a:spcPts val="1600"/>
              </a:spcAft>
            </a:pPr>
            <a:r>
              <a:rPr lang="en-US" sz="3200" dirty="0">
                <a:solidFill>
                  <a:schemeClr val="tx1">
                    <a:lumMod val="75000"/>
                    <a:lumOff val="25000"/>
                  </a:schemeClr>
                </a:solidFill>
              </a:rPr>
              <a:t>520,000</a:t>
            </a:r>
          </a:p>
        </p:txBody>
      </p:sp>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86132" y="2116250"/>
            <a:ext cx="1114343" cy="1092014"/>
          </a:xfrm>
          <a:prstGeom prst="rect">
            <a:avLst/>
          </a:prstGeom>
          <a:effectLst>
            <a:outerShdw blurRad="88900" dist="76200" dir="2400000" algn="tl" rotWithShape="0">
              <a:prstClr val="black">
                <a:alpha val="40000"/>
              </a:prstClr>
            </a:outerShdw>
          </a:effectLst>
        </p:spPr>
      </p:pic>
    </p:spTree>
    <p:extLst>
      <p:ext uri="{BB962C8B-B14F-4D97-AF65-F5344CB8AC3E}">
        <p14:creationId xmlns:p14="http://schemas.microsoft.com/office/powerpoint/2010/main" val="2057257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BF1C65-AAED-432F-B5CC-5E55565E8978}"/>
              </a:ext>
            </a:extLst>
          </p:cNvPr>
          <p:cNvSpPr>
            <a:spLocks noGrp="1"/>
          </p:cNvSpPr>
          <p:nvPr>
            <p:ph type="title"/>
          </p:nvPr>
        </p:nvSpPr>
        <p:spPr>
          <a:xfrm>
            <a:off x="0" y="2360696"/>
            <a:ext cx="5682916" cy="689951"/>
          </a:xfrm>
        </p:spPr>
        <p:txBody>
          <a:bodyPr>
            <a:noAutofit/>
          </a:bodyPr>
          <a:lstStyle/>
          <a:p>
            <a:pPr algn="ctr"/>
            <a:r>
              <a:rPr lang="en-US" sz="6000" dirty="0">
                <a:solidFill>
                  <a:schemeClr val="tx1">
                    <a:lumMod val="75000"/>
                    <a:lumOff val="25000"/>
                  </a:schemeClr>
                </a:solidFill>
              </a:rPr>
              <a:t>Colorado’s </a:t>
            </a:r>
            <a:br>
              <a:rPr lang="en-US" sz="6000" dirty="0">
                <a:solidFill>
                  <a:schemeClr val="tx1">
                    <a:lumMod val="75000"/>
                    <a:lumOff val="25000"/>
                  </a:schemeClr>
                </a:solidFill>
              </a:rPr>
            </a:br>
            <a:r>
              <a:rPr lang="en-US" sz="6000" dirty="0">
                <a:solidFill>
                  <a:schemeClr val="tx1">
                    <a:lumMod val="75000"/>
                    <a:lumOff val="25000"/>
                  </a:schemeClr>
                </a:solidFill>
              </a:rPr>
              <a:t>Plan to </a:t>
            </a:r>
            <a:br>
              <a:rPr lang="en-US" sz="6000" dirty="0">
                <a:solidFill>
                  <a:schemeClr val="tx1">
                    <a:lumMod val="75000"/>
                    <a:lumOff val="25000"/>
                  </a:schemeClr>
                </a:solidFill>
              </a:rPr>
            </a:br>
            <a:r>
              <a:rPr lang="en-US" sz="6000" dirty="0">
                <a:solidFill>
                  <a:schemeClr val="tx1">
                    <a:lumMod val="75000"/>
                    <a:lumOff val="25000"/>
                  </a:schemeClr>
                </a:solidFill>
              </a:rPr>
              <a:t>End Hunger</a:t>
            </a:r>
          </a:p>
        </p:txBody>
      </p:sp>
      <p:pic>
        <p:nvPicPr>
          <p:cNvPr id="4" name="Picture 3">
            <a:extLst>
              <a:ext uri="{FF2B5EF4-FFF2-40B4-BE49-F238E27FC236}">
                <a16:creationId xmlns:a16="http://schemas.microsoft.com/office/drawing/2014/main" id="{984BBBF0-42F0-4766-ABDB-AEBD4B024572}"/>
              </a:ext>
            </a:extLst>
          </p:cNvPr>
          <p:cNvPicPr>
            <a:picLocks noChangeAspect="1"/>
          </p:cNvPicPr>
          <p:nvPr/>
        </p:nvPicPr>
        <p:blipFill>
          <a:blip r:embed="rId3"/>
          <a:stretch>
            <a:fillRect/>
          </a:stretch>
        </p:blipFill>
        <p:spPr>
          <a:xfrm rot="927282">
            <a:off x="5558628" y="121507"/>
            <a:ext cx="5065907" cy="6614986"/>
          </a:xfrm>
          <a:prstGeom prst="rect">
            <a:avLst/>
          </a:prstGeom>
          <a:effectLst>
            <a:outerShdw blurRad="228600" dist="152400" dir="2700000" algn="tl" rotWithShape="0">
              <a:prstClr val="black">
                <a:alpha val="35000"/>
              </a:prstClr>
            </a:outerShdw>
          </a:effectLst>
        </p:spPr>
      </p:pic>
    </p:spTree>
    <p:extLst>
      <p:ext uri="{BB962C8B-B14F-4D97-AF65-F5344CB8AC3E}">
        <p14:creationId xmlns:p14="http://schemas.microsoft.com/office/powerpoint/2010/main" val="318264495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76BC33-93BC-4A24-8371-9398A953A2B2}"/>
              </a:ext>
            </a:extLst>
          </p:cNvPr>
          <p:cNvSpPr>
            <a:spLocks noGrp="1"/>
          </p:cNvSpPr>
          <p:nvPr>
            <p:ph type="title"/>
          </p:nvPr>
        </p:nvSpPr>
        <p:spPr/>
        <p:txBody>
          <a:bodyPr/>
          <a:lstStyle/>
          <a:p>
            <a:r>
              <a:rPr lang="en-US" dirty="0"/>
              <a:t>Coloradans Most Likely to Skip Needed Food</a:t>
            </a:r>
          </a:p>
        </p:txBody>
      </p:sp>
      <p:graphicFrame>
        <p:nvGraphicFramePr>
          <p:cNvPr id="7" name="Chart 6">
            <a:extLst>
              <a:ext uri="{FF2B5EF4-FFF2-40B4-BE49-F238E27FC236}">
                <a16:creationId xmlns:a16="http://schemas.microsoft.com/office/drawing/2014/main" id="{33EBE5F5-D589-43D5-9D64-3A4A6B305DBE}"/>
              </a:ext>
            </a:extLst>
          </p:cNvPr>
          <p:cNvGraphicFramePr/>
          <p:nvPr>
            <p:extLst>
              <p:ext uri="{D42A27DB-BD31-4B8C-83A1-F6EECF244321}">
                <p14:modId xmlns:p14="http://schemas.microsoft.com/office/powerpoint/2010/main" val="3704191764"/>
              </p:ext>
            </p:extLst>
          </p:nvPr>
        </p:nvGraphicFramePr>
        <p:xfrm>
          <a:off x="12192000" y="1869483"/>
          <a:ext cx="7174831" cy="4632158"/>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3">
            <a:extLst>
              <a:ext uri="{FF2B5EF4-FFF2-40B4-BE49-F238E27FC236}">
                <a16:creationId xmlns:a16="http://schemas.microsoft.com/office/drawing/2014/main" id="{AA465047-9A30-4C68-83EE-4C598D9F9D7D}"/>
              </a:ext>
            </a:extLst>
          </p:cNvPr>
          <p:cNvSpPr txBox="1"/>
          <p:nvPr/>
        </p:nvSpPr>
        <p:spPr>
          <a:xfrm>
            <a:off x="12826471" y="85582"/>
            <a:ext cx="2878667" cy="1938992"/>
          </a:xfrm>
          <a:prstGeom prst="rect">
            <a:avLst/>
          </a:prstGeom>
          <a:noFill/>
        </p:spPr>
        <p:txBody>
          <a:bodyPr wrap="square" rtlCol="0">
            <a:spAutoFit/>
          </a:bodyPr>
          <a:lstStyle/>
          <a:p>
            <a:r>
              <a:rPr lang="en-US" sz="4000" dirty="0">
                <a:solidFill>
                  <a:srgbClr val="FF0000"/>
                </a:solidFill>
              </a:rPr>
              <a:t>Use </a:t>
            </a:r>
            <a:r>
              <a:rPr lang="en-US" sz="4000" dirty="0" err="1">
                <a:solidFill>
                  <a:srgbClr val="FF0000"/>
                </a:solidFill>
              </a:rPr>
              <a:t>chartpack</a:t>
            </a:r>
            <a:r>
              <a:rPr lang="en-US" sz="4000" dirty="0">
                <a:solidFill>
                  <a:srgbClr val="FF0000"/>
                </a:solidFill>
              </a:rPr>
              <a:t> graphic</a:t>
            </a:r>
          </a:p>
        </p:txBody>
      </p:sp>
      <p:sp>
        <p:nvSpPr>
          <p:cNvPr id="9" name="TextBox 8">
            <a:extLst>
              <a:ext uri="{FF2B5EF4-FFF2-40B4-BE49-F238E27FC236}">
                <a16:creationId xmlns:a16="http://schemas.microsoft.com/office/drawing/2014/main" id="{5CDAE6BD-8E4C-4C54-9AB0-D820E88AD992}"/>
              </a:ext>
            </a:extLst>
          </p:cNvPr>
          <p:cNvSpPr txBox="1"/>
          <p:nvPr/>
        </p:nvSpPr>
        <p:spPr>
          <a:xfrm>
            <a:off x="1209783" y="6226237"/>
            <a:ext cx="2240629" cy="230832"/>
          </a:xfrm>
          <a:prstGeom prst="rect">
            <a:avLst/>
          </a:prstGeom>
          <a:noFill/>
        </p:spPr>
        <p:txBody>
          <a:bodyPr wrap="square" rtlCol="0">
            <a:spAutoFit/>
          </a:bodyPr>
          <a:lstStyle/>
          <a:p>
            <a:r>
              <a:rPr lang="en-US" sz="900" dirty="0">
                <a:solidFill>
                  <a:schemeClr val="bg2">
                    <a:lumMod val="50000"/>
                  </a:schemeClr>
                </a:solidFill>
              </a:rPr>
              <a:t>Source: 2019 Colorado Health Access Survey</a:t>
            </a:r>
          </a:p>
        </p:txBody>
      </p:sp>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t="13801" b="20351"/>
          <a:stretch/>
        </p:blipFill>
        <p:spPr>
          <a:xfrm>
            <a:off x="2192649" y="1251284"/>
            <a:ext cx="6667711" cy="4515853"/>
          </a:xfrm>
          <a:prstGeom prst="rect">
            <a:avLst/>
          </a:prstGeom>
        </p:spPr>
      </p:pic>
    </p:spTree>
    <p:extLst>
      <p:ext uri="{BB962C8B-B14F-4D97-AF65-F5344CB8AC3E}">
        <p14:creationId xmlns:p14="http://schemas.microsoft.com/office/powerpoint/2010/main" val="235458901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294" t="10512" r="294" b="1592"/>
          <a:stretch/>
        </p:blipFill>
        <p:spPr>
          <a:xfrm>
            <a:off x="-91669" y="-251012"/>
            <a:ext cx="12283669" cy="7207624"/>
          </a:xfrm>
          <a:prstGeom prst="rect">
            <a:avLst/>
          </a:prstGeom>
        </p:spPr>
      </p:pic>
      <p:sp>
        <p:nvSpPr>
          <p:cNvPr id="5" name="Rectangle 4"/>
          <p:cNvSpPr/>
          <p:nvPr/>
        </p:nvSpPr>
        <p:spPr>
          <a:xfrm>
            <a:off x="0" y="5761880"/>
            <a:ext cx="12192000" cy="1194732"/>
          </a:xfrm>
          <a:prstGeom prst="rect">
            <a:avLst/>
          </a:prstGeom>
          <a:solidFill>
            <a:srgbClr val="000000">
              <a:alpha val="7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AB51379-6EFA-4A07-9455-C84F070D229F}"/>
              </a:ext>
            </a:extLst>
          </p:cNvPr>
          <p:cNvSpPr>
            <a:spLocks noGrp="1"/>
          </p:cNvSpPr>
          <p:nvPr>
            <p:ph type="title"/>
          </p:nvPr>
        </p:nvSpPr>
        <p:spPr>
          <a:xfrm>
            <a:off x="838200" y="6014270"/>
            <a:ext cx="10515600" cy="689951"/>
          </a:xfrm>
        </p:spPr>
        <p:txBody>
          <a:bodyPr/>
          <a:lstStyle/>
          <a:p>
            <a:r>
              <a:rPr lang="en-US" dirty="0">
                <a:solidFill>
                  <a:schemeClr val="bg1"/>
                </a:solidFill>
              </a:rPr>
              <a:t>Addressing Food Insecurity on the High Plains</a:t>
            </a:r>
          </a:p>
        </p:txBody>
      </p:sp>
    </p:spTree>
    <p:extLst>
      <p:ext uri="{BB962C8B-B14F-4D97-AF65-F5344CB8AC3E}">
        <p14:creationId xmlns:p14="http://schemas.microsoft.com/office/powerpoint/2010/main" val="2707644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22880DBD-EC24-4500-B30A-FCBE0B0C7DCB}"/>
              </a:ext>
            </a:extLst>
          </p:cNvPr>
          <p:cNvSpPr txBox="1">
            <a:spLocks/>
          </p:cNvSpPr>
          <p:nvPr/>
        </p:nvSpPr>
        <p:spPr>
          <a:xfrm>
            <a:off x="0" y="3200605"/>
            <a:ext cx="12192000" cy="2639638"/>
          </a:xfrm>
          <a:prstGeom prst="rect">
            <a:avLst/>
          </a:prstGeom>
        </p:spPr>
        <p:txBody>
          <a:bodyPr>
            <a:normAutofit lnSpcReduction="10000"/>
          </a:bodyPr>
          <a:lstStyle>
            <a:lvl1pPr algn="l" defTabSz="914400" rtl="0" eaLnBrk="1" latinLnBrk="0" hangingPunct="1">
              <a:lnSpc>
                <a:spcPct val="90000"/>
              </a:lnSpc>
              <a:spcBef>
                <a:spcPct val="0"/>
              </a:spcBef>
              <a:buNone/>
              <a:defRPr sz="3600" b="1" kern="1200">
                <a:solidFill>
                  <a:srgbClr val="2E6380"/>
                </a:solidFill>
                <a:latin typeface="+mn-lt"/>
                <a:ea typeface="+mj-ea"/>
                <a:cs typeface="+mj-cs"/>
              </a:defRPr>
            </a:lvl1pPr>
          </a:lstStyle>
          <a:p>
            <a:pPr algn="ctr"/>
            <a:r>
              <a:rPr lang="en-US" sz="4800" dirty="0">
                <a:solidFill>
                  <a:schemeClr val="bg2">
                    <a:lumMod val="25000"/>
                  </a:schemeClr>
                </a:solidFill>
              </a:rPr>
              <a:t>Unfair Treatment:</a:t>
            </a:r>
            <a:br>
              <a:rPr lang="en-US" sz="4800" dirty="0">
                <a:solidFill>
                  <a:schemeClr val="bg2">
                    <a:lumMod val="25000"/>
                  </a:schemeClr>
                </a:solidFill>
              </a:rPr>
            </a:br>
            <a:r>
              <a:rPr lang="en-US" sz="7200" dirty="0">
                <a:solidFill>
                  <a:schemeClr val="bg2">
                    <a:lumMod val="25000"/>
                  </a:schemeClr>
                </a:solidFill>
              </a:rPr>
              <a:t>A Wake-up Call </a:t>
            </a:r>
            <a:br>
              <a:rPr lang="en-US" sz="7200" dirty="0">
                <a:solidFill>
                  <a:schemeClr val="bg2">
                    <a:lumMod val="25000"/>
                  </a:schemeClr>
                </a:solidFill>
              </a:rPr>
            </a:br>
            <a:r>
              <a:rPr lang="en-US" sz="7200" dirty="0">
                <a:solidFill>
                  <a:schemeClr val="bg2">
                    <a:lumMod val="25000"/>
                  </a:schemeClr>
                </a:solidFill>
              </a:rPr>
              <a:t>for Health Care</a:t>
            </a: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b="-12641"/>
          <a:stretch/>
        </p:blipFill>
        <p:spPr>
          <a:xfrm>
            <a:off x="3689985" y="0"/>
            <a:ext cx="4444365" cy="3505200"/>
          </a:xfrm>
          <a:prstGeom prst="rect">
            <a:avLst/>
          </a:prstGeom>
        </p:spPr>
      </p:pic>
    </p:spTree>
    <p:extLst>
      <p:ext uri="{BB962C8B-B14F-4D97-AF65-F5344CB8AC3E}">
        <p14:creationId xmlns:p14="http://schemas.microsoft.com/office/powerpoint/2010/main" val="420569268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16598E-1A02-4FAF-B70B-F3C87A66EA61}"/>
              </a:ext>
            </a:extLst>
          </p:cNvPr>
          <p:cNvSpPr>
            <a:spLocks noGrp="1"/>
          </p:cNvSpPr>
          <p:nvPr>
            <p:ph type="title"/>
          </p:nvPr>
        </p:nvSpPr>
        <p:spPr/>
        <p:txBody>
          <a:bodyPr>
            <a:normAutofit fontScale="90000"/>
          </a:bodyPr>
          <a:lstStyle/>
          <a:p>
            <a:r>
              <a:rPr lang="en-US" dirty="0"/>
              <a:t>Colorado Adults Who Report Being </a:t>
            </a:r>
            <a:br>
              <a:rPr lang="en-US" dirty="0"/>
            </a:br>
            <a:r>
              <a:rPr lang="en-US" dirty="0"/>
              <a:t>Treated Unfairly When Getting Medical Care</a:t>
            </a:r>
          </a:p>
        </p:txBody>
      </p:sp>
      <p:graphicFrame>
        <p:nvGraphicFramePr>
          <p:cNvPr id="6" name="Table 5">
            <a:extLst>
              <a:ext uri="{FF2B5EF4-FFF2-40B4-BE49-F238E27FC236}">
                <a16:creationId xmlns:a16="http://schemas.microsoft.com/office/drawing/2014/main" id="{5E08C3AE-4159-4D7F-94D5-F92724D057E5}"/>
              </a:ext>
            </a:extLst>
          </p:cNvPr>
          <p:cNvGraphicFramePr>
            <a:graphicFrameLocks noGrp="1"/>
          </p:cNvGraphicFramePr>
          <p:nvPr>
            <p:extLst>
              <p:ext uri="{D42A27DB-BD31-4B8C-83A1-F6EECF244321}">
                <p14:modId xmlns:p14="http://schemas.microsoft.com/office/powerpoint/2010/main" val="2213604104"/>
              </p:ext>
            </p:extLst>
          </p:nvPr>
        </p:nvGraphicFramePr>
        <p:xfrm>
          <a:off x="12560077" y="2577886"/>
          <a:ext cx="5638418" cy="3907130"/>
        </p:xfrm>
        <a:graphic>
          <a:graphicData uri="http://schemas.openxmlformats.org/drawingml/2006/table">
            <a:tbl>
              <a:tblPr firstRow="1" firstCol="1" bandRow="1"/>
              <a:tblGrid>
                <a:gridCol w="4694090">
                  <a:extLst>
                    <a:ext uri="{9D8B030D-6E8A-4147-A177-3AD203B41FA5}">
                      <a16:colId xmlns:a16="http://schemas.microsoft.com/office/drawing/2014/main" val="1421194106"/>
                    </a:ext>
                  </a:extLst>
                </a:gridCol>
                <a:gridCol w="944328">
                  <a:extLst>
                    <a:ext uri="{9D8B030D-6E8A-4147-A177-3AD203B41FA5}">
                      <a16:colId xmlns:a16="http://schemas.microsoft.com/office/drawing/2014/main" val="715025812"/>
                    </a:ext>
                  </a:extLst>
                </a:gridCol>
              </a:tblGrid>
              <a:tr h="840997">
                <a:tc gridSpan="2">
                  <a:txBody>
                    <a:bodyPr/>
                    <a:lstStyle/>
                    <a:p>
                      <a:pPr marL="0" marR="0">
                        <a:spcBef>
                          <a:spcPts val="0"/>
                        </a:spcBef>
                        <a:spcAft>
                          <a:spcPts val="0"/>
                        </a:spcAft>
                      </a:pPr>
                      <a:r>
                        <a:rPr lang="en-US" sz="2000" dirty="0">
                          <a:effectLst/>
                          <a:latin typeface="Myriad Pro" panose="020B0503030403020204" pitchFamily="34" charset="0"/>
                          <a:ea typeface="MS Mincho" panose="02020609040205080304" pitchFamily="49" charset="-128"/>
                        </a:rPr>
                        <a:t>Reasons Coloradans Think They Have Been Treated Unfairly When Getting Medical Care</a:t>
                      </a:r>
                      <a:endParaRPr lang="en-US" sz="2000" dirty="0">
                        <a:effectLst/>
                        <a:latin typeface="Times New Roman" panose="02020603050405020304" pitchFamily="18" charset="0"/>
                        <a:ea typeface="MS Mincho" panose="02020609040205080304" pitchFamily="49" charset="-12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735090717"/>
                  </a:ext>
                </a:extLst>
              </a:tr>
              <a:tr h="438019">
                <a:tc>
                  <a:txBody>
                    <a:bodyPr/>
                    <a:lstStyle/>
                    <a:p>
                      <a:pPr marL="0" marR="0">
                        <a:spcBef>
                          <a:spcPts val="0"/>
                        </a:spcBef>
                        <a:spcAft>
                          <a:spcPts val="0"/>
                        </a:spcAft>
                      </a:pPr>
                      <a:r>
                        <a:rPr lang="en-US" sz="2000">
                          <a:effectLst/>
                          <a:latin typeface="Myriad Pro" panose="020B0503030403020204" pitchFamily="34" charset="0"/>
                          <a:ea typeface="MS Mincho" panose="02020609040205080304" pitchFamily="49" charset="-128"/>
                        </a:rPr>
                        <a:t>Age</a:t>
                      </a:r>
                      <a:endParaRPr lang="en-US" sz="2000">
                        <a:effectLst/>
                        <a:latin typeface="Times New Roman" panose="02020603050405020304" pitchFamily="18" charset="0"/>
                        <a:ea typeface="MS Mincho" panose="02020609040205080304" pitchFamily="49" charset="-12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2000">
                          <a:effectLst/>
                          <a:latin typeface="Myriad Pro" panose="020B0503030403020204" pitchFamily="34" charset="0"/>
                          <a:ea typeface="MS Mincho" panose="02020609040205080304" pitchFamily="49" charset="-128"/>
                        </a:rPr>
                        <a:t>32.6%</a:t>
                      </a:r>
                      <a:endParaRPr lang="en-US" sz="2000">
                        <a:effectLst/>
                        <a:latin typeface="Times New Roman" panose="02020603050405020304" pitchFamily="18" charset="0"/>
                        <a:ea typeface="MS Mincho" panose="02020609040205080304" pitchFamily="49" charset="-12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31881153"/>
                  </a:ext>
                </a:extLst>
              </a:tr>
              <a:tr h="438019">
                <a:tc>
                  <a:txBody>
                    <a:bodyPr/>
                    <a:lstStyle/>
                    <a:p>
                      <a:pPr marL="0" marR="0">
                        <a:spcBef>
                          <a:spcPts val="0"/>
                        </a:spcBef>
                        <a:spcAft>
                          <a:spcPts val="0"/>
                        </a:spcAft>
                      </a:pPr>
                      <a:r>
                        <a:rPr lang="en-US" sz="2000" dirty="0">
                          <a:effectLst/>
                          <a:latin typeface="Myriad Pro" panose="020B0503030403020204" pitchFamily="34" charset="0"/>
                          <a:ea typeface="MS Mincho" panose="02020609040205080304" pitchFamily="49" charset="-128"/>
                        </a:rPr>
                        <a:t>Disability</a:t>
                      </a:r>
                      <a:endParaRPr lang="en-US" sz="2000" dirty="0">
                        <a:effectLst/>
                        <a:latin typeface="Times New Roman" panose="02020603050405020304" pitchFamily="18" charset="0"/>
                        <a:ea typeface="MS Mincho" panose="02020609040205080304" pitchFamily="49" charset="-12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2000" dirty="0">
                          <a:effectLst/>
                          <a:latin typeface="Myriad Pro" panose="020B0503030403020204" pitchFamily="34" charset="0"/>
                          <a:ea typeface="MS Mincho" panose="02020609040205080304" pitchFamily="49" charset="-128"/>
                        </a:rPr>
                        <a:t>21.5%</a:t>
                      </a:r>
                      <a:endParaRPr lang="en-US" sz="2000" dirty="0">
                        <a:effectLst/>
                        <a:latin typeface="Times New Roman" panose="02020603050405020304" pitchFamily="18" charset="0"/>
                        <a:ea typeface="MS Mincho" panose="02020609040205080304" pitchFamily="49" charset="-12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81715633"/>
                  </a:ext>
                </a:extLst>
              </a:tr>
              <a:tr h="438019">
                <a:tc>
                  <a:txBody>
                    <a:bodyPr/>
                    <a:lstStyle/>
                    <a:p>
                      <a:pPr marL="0" marR="0">
                        <a:spcBef>
                          <a:spcPts val="0"/>
                        </a:spcBef>
                        <a:spcAft>
                          <a:spcPts val="0"/>
                        </a:spcAft>
                      </a:pPr>
                      <a:r>
                        <a:rPr lang="en-US" sz="2000">
                          <a:effectLst/>
                          <a:latin typeface="Myriad Pro" panose="020B0503030403020204" pitchFamily="34" charset="0"/>
                          <a:ea typeface="MS Mincho" panose="02020609040205080304" pitchFamily="49" charset="-128"/>
                        </a:rPr>
                        <a:t>Gender or Sex</a:t>
                      </a:r>
                      <a:endParaRPr lang="en-US" sz="2000">
                        <a:effectLst/>
                        <a:latin typeface="Times New Roman" panose="02020603050405020304" pitchFamily="18" charset="0"/>
                        <a:ea typeface="MS Mincho" panose="02020609040205080304" pitchFamily="49" charset="-12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2000" dirty="0">
                          <a:effectLst/>
                          <a:latin typeface="Myriad Pro" panose="020B0503030403020204" pitchFamily="34" charset="0"/>
                          <a:ea typeface="MS Mincho" panose="02020609040205080304" pitchFamily="49" charset="-128"/>
                        </a:rPr>
                        <a:t>20.9%</a:t>
                      </a:r>
                      <a:endParaRPr lang="en-US" sz="2000" dirty="0">
                        <a:effectLst/>
                        <a:latin typeface="Times New Roman" panose="02020603050405020304" pitchFamily="18" charset="0"/>
                        <a:ea typeface="MS Mincho" panose="02020609040205080304" pitchFamily="49" charset="-12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81536543"/>
                  </a:ext>
                </a:extLst>
              </a:tr>
              <a:tr h="438019">
                <a:tc>
                  <a:txBody>
                    <a:bodyPr/>
                    <a:lstStyle/>
                    <a:p>
                      <a:pPr marL="0" marR="0">
                        <a:spcBef>
                          <a:spcPts val="0"/>
                        </a:spcBef>
                        <a:spcAft>
                          <a:spcPts val="0"/>
                        </a:spcAft>
                      </a:pPr>
                      <a:r>
                        <a:rPr lang="en-US" sz="2000">
                          <a:effectLst/>
                          <a:latin typeface="Myriad Pro" panose="020B0503030403020204" pitchFamily="34" charset="0"/>
                          <a:ea typeface="MS Mincho" panose="02020609040205080304" pitchFamily="49" charset="-128"/>
                        </a:rPr>
                        <a:t>Race or Skin Color</a:t>
                      </a:r>
                      <a:endParaRPr lang="en-US" sz="2000">
                        <a:effectLst/>
                        <a:latin typeface="Times New Roman" panose="02020603050405020304" pitchFamily="18" charset="0"/>
                        <a:ea typeface="MS Mincho" panose="02020609040205080304" pitchFamily="49" charset="-12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2000">
                          <a:effectLst/>
                          <a:latin typeface="Myriad Pro" panose="020B0503030403020204" pitchFamily="34" charset="0"/>
                          <a:ea typeface="MS Mincho" panose="02020609040205080304" pitchFamily="49" charset="-128"/>
                        </a:rPr>
                        <a:t>17.1%</a:t>
                      </a:r>
                      <a:endParaRPr lang="en-US" sz="2000">
                        <a:effectLst/>
                        <a:latin typeface="Times New Roman" panose="02020603050405020304" pitchFamily="18" charset="0"/>
                        <a:ea typeface="MS Mincho" panose="02020609040205080304" pitchFamily="49" charset="-12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09484320"/>
                  </a:ext>
                </a:extLst>
              </a:tr>
              <a:tr h="438019">
                <a:tc>
                  <a:txBody>
                    <a:bodyPr/>
                    <a:lstStyle/>
                    <a:p>
                      <a:pPr marL="0" marR="0">
                        <a:spcBef>
                          <a:spcPts val="0"/>
                        </a:spcBef>
                        <a:spcAft>
                          <a:spcPts val="0"/>
                        </a:spcAft>
                      </a:pPr>
                      <a:r>
                        <a:rPr lang="en-US" sz="2000">
                          <a:effectLst/>
                          <a:latin typeface="Myriad Pro" panose="020B0503030403020204" pitchFamily="34" charset="0"/>
                          <a:ea typeface="MS Mincho" panose="02020609040205080304" pitchFamily="49" charset="-128"/>
                        </a:rPr>
                        <a:t>Sexual Orientation</a:t>
                      </a:r>
                      <a:endParaRPr lang="en-US" sz="2000">
                        <a:effectLst/>
                        <a:latin typeface="Times New Roman" panose="02020603050405020304" pitchFamily="18" charset="0"/>
                        <a:ea typeface="MS Mincho" panose="02020609040205080304" pitchFamily="49" charset="-12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2000">
                          <a:effectLst/>
                          <a:latin typeface="Myriad Pro" panose="020B0503030403020204" pitchFamily="34" charset="0"/>
                          <a:ea typeface="MS Mincho" panose="02020609040205080304" pitchFamily="49" charset="-128"/>
                        </a:rPr>
                        <a:t>8.9%</a:t>
                      </a:r>
                      <a:endParaRPr lang="en-US" sz="2000">
                        <a:effectLst/>
                        <a:latin typeface="Times New Roman" panose="02020603050405020304" pitchFamily="18" charset="0"/>
                        <a:ea typeface="MS Mincho" panose="02020609040205080304" pitchFamily="49" charset="-12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77384290"/>
                  </a:ext>
                </a:extLst>
              </a:tr>
              <a:tr h="438019">
                <a:tc>
                  <a:txBody>
                    <a:bodyPr/>
                    <a:lstStyle/>
                    <a:p>
                      <a:pPr marL="0" marR="0">
                        <a:spcBef>
                          <a:spcPts val="0"/>
                        </a:spcBef>
                        <a:spcAft>
                          <a:spcPts val="0"/>
                        </a:spcAft>
                      </a:pPr>
                      <a:r>
                        <a:rPr lang="en-US" sz="2000">
                          <a:effectLst/>
                          <a:latin typeface="Myriad Pro" panose="020B0503030403020204" pitchFamily="34" charset="0"/>
                          <a:ea typeface="MS Mincho" panose="02020609040205080304" pitchFamily="49" charset="-128"/>
                        </a:rPr>
                        <a:t>Ancestry or National Origin</a:t>
                      </a:r>
                      <a:endParaRPr lang="en-US" sz="2000">
                        <a:effectLst/>
                        <a:latin typeface="Times New Roman" panose="02020603050405020304" pitchFamily="18" charset="0"/>
                        <a:ea typeface="MS Mincho" panose="02020609040205080304" pitchFamily="49" charset="-12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2000">
                          <a:effectLst/>
                          <a:latin typeface="Myriad Pro" panose="020B0503030403020204" pitchFamily="34" charset="0"/>
                          <a:ea typeface="MS Mincho" panose="02020609040205080304" pitchFamily="49" charset="-128"/>
                        </a:rPr>
                        <a:t>8.6%</a:t>
                      </a:r>
                      <a:endParaRPr lang="en-US" sz="2000">
                        <a:effectLst/>
                        <a:latin typeface="Times New Roman" panose="02020603050405020304" pitchFamily="18" charset="0"/>
                        <a:ea typeface="MS Mincho" panose="02020609040205080304" pitchFamily="49" charset="-12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19117058"/>
                  </a:ext>
                </a:extLst>
              </a:tr>
              <a:tr h="438019">
                <a:tc>
                  <a:txBody>
                    <a:bodyPr/>
                    <a:lstStyle/>
                    <a:p>
                      <a:pPr marL="0" marR="0">
                        <a:spcBef>
                          <a:spcPts val="0"/>
                        </a:spcBef>
                        <a:spcAft>
                          <a:spcPts val="0"/>
                        </a:spcAft>
                      </a:pPr>
                      <a:r>
                        <a:rPr lang="en-US" sz="2000">
                          <a:effectLst/>
                          <a:latin typeface="Myriad Pro" panose="020B0503030403020204" pitchFamily="34" charset="0"/>
                          <a:ea typeface="MS Mincho" panose="02020609040205080304" pitchFamily="49" charset="-128"/>
                        </a:rPr>
                        <a:t>The Way You Speak English</a:t>
                      </a:r>
                      <a:endParaRPr lang="en-US" sz="2000">
                        <a:effectLst/>
                        <a:latin typeface="Times New Roman" panose="02020603050405020304" pitchFamily="18" charset="0"/>
                        <a:ea typeface="MS Mincho" panose="02020609040205080304" pitchFamily="49" charset="-12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2000" dirty="0">
                          <a:effectLst/>
                          <a:latin typeface="Myriad Pro" panose="020B0503030403020204" pitchFamily="34" charset="0"/>
                          <a:ea typeface="MS Mincho" panose="02020609040205080304" pitchFamily="49" charset="-128"/>
                        </a:rPr>
                        <a:t>4.2%</a:t>
                      </a:r>
                      <a:endParaRPr lang="en-US" sz="2000" dirty="0">
                        <a:effectLst/>
                        <a:latin typeface="Times New Roman" panose="02020603050405020304" pitchFamily="18" charset="0"/>
                        <a:ea typeface="MS Mincho" panose="02020609040205080304" pitchFamily="49" charset="-12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84137610"/>
                  </a:ext>
                </a:extLst>
              </a:tr>
            </a:tbl>
          </a:graphicData>
        </a:graphic>
      </p:graphicFrame>
      <p:sp>
        <p:nvSpPr>
          <p:cNvPr id="8" name="TextBox 7">
            <a:extLst>
              <a:ext uri="{FF2B5EF4-FFF2-40B4-BE49-F238E27FC236}">
                <a16:creationId xmlns:a16="http://schemas.microsoft.com/office/drawing/2014/main" id="{DB32B927-C4B1-457D-98C9-A5D569B23DD5}"/>
              </a:ext>
            </a:extLst>
          </p:cNvPr>
          <p:cNvSpPr txBox="1"/>
          <p:nvPr/>
        </p:nvSpPr>
        <p:spPr>
          <a:xfrm>
            <a:off x="12500619" y="365127"/>
            <a:ext cx="2878667" cy="1938992"/>
          </a:xfrm>
          <a:prstGeom prst="rect">
            <a:avLst/>
          </a:prstGeom>
          <a:noFill/>
        </p:spPr>
        <p:txBody>
          <a:bodyPr wrap="square" rtlCol="0">
            <a:spAutoFit/>
          </a:bodyPr>
          <a:lstStyle/>
          <a:p>
            <a:r>
              <a:rPr lang="en-US" sz="4000" dirty="0">
                <a:solidFill>
                  <a:srgbClr val="FF0000"/>
                </a:solidFill>
              </a:rPr>
              <a:t>Use </a:t>
            </a:r>
            <a:r>
              <a:rPr lang="en-US" sz="4000" dirty="0" err="1">
                <a:solidFill>
                  <a:srgbClr val="FF0000"/>
                </a:solidFill>
              </a:rPr>
              <a:t>chartpack</a:t>
            </a:r>
            <a:r>
              <a:rPr lang="en-US" sz="4000" dirty="0">
                <a:solidFill>
                  <a:srgbClr val="FF0000"/>
                </a:solidFill>
              </a:rPr>
              <a:t> graphic</a:t>
            </a:r>
          </a:p>
        </p:txBody>
      </p:sp>
      <p:pic>
        <p:nvPicPr>
          <p:cNvPr id="4" name="Picture 3">
            <a:extLst>
              <a:ext uri="{FF2B5EF4-FFF2-40B4-BE49-F238E27FC236}">
                <a16:creationId xmlns:a16="http://schemas.microsoft.com/office/drawing/2014/main" id="{7BE70A63-478C-420E-B4FE-7B7472F6B518}"/>
              </a:ext>
            </a:extLst>
          </p:cNvPr>
          <p:cNvPicPr>
            <a:picLocks noChangeAspect="1"/>
          </p:cNvPicPr>
          <p:nvPr/>
        </p:nvPicPr>
        <p:blipFill rotWithShape="1">
          <a:blip r:embed="rId3"/>
          <a:srcRect l="1" r="18502"/>
          <a:stretch/>
        </p:blipFill>
        <p:spPr>
          <a:xfrm>
            <a:off x="1463090" y="1569554"/>
            <a:ext cx="7551370" cy="4255856"/>
          </a:xfrm>
          <a:prstGeom prst="rect">
            <a:avLst/>
          </a:prstGeom>
        </p:spPr>
      </p:pic>
      <p:sp>
        <p:nvSpPr>
          <p:cNvPr id="10" name="TextBox 9">
            <a:extLst>
              <a:ext uri="{FF2B5EF4-FFF2-40B4-BE49-F238E27FC236}">
                <a16:creationId xmlns:a16="http://schemas.microsoft.com/office/drawing/2014/main" id="{5CDAE6BD-8E4C-4C54-9AB0-D820E88AD992}"/>
              </a:ext>
            </a:extLst>
          </p:cNvPr>
          <p:cNvSpPr txBox="1"/>
          <p:nvPr/>
        </p:nvSpPr>
        <p:spPr>
          <a:xfrm>
            <a:off x="1209783" y="6226237"/>
            <a:ext cx="2240629" cy="230832"/>
          </a:xfrm>
          <a:prstGeom prst="rect">
            <a:avLst/>
          </a:prstGeom>
          <a:noFill/>
        </p:spPr>
        <p:txBody>
          <a:bodyPr wrap="square" rtlCol="0">
            <a:spAutoFit/>
          </a:bodyPr>
          <a:lstStyle/>
          <a:p>
            <a:r>
              <a:rPr lang="en-US" sz="900" dirty="0">
                <a:solidFill>
                  <a:schemeClr val="bg2">
                    <a:lumMod val="50000"/>
                  </a:schemeClr>
                </a:solidFill>
              </a:rPr>
              <a:t>Source: 2019 Colorado Health Access Survey</a:t>
            </a:r>
          </a:p>
        </p:txBody>
      </p:sp>
      <p:sp>
        <p:nvSpPr>
          <p:cNvPr id="3" name="Rectangle 2"/>
          <p:cNvSpPr/>
          <p:nvPr/>
        </p:nvSpPr>
        <p:spPr>
          <a:xfrm>
            <a:off x="7018421" y="2164361"/>
            <a:ext cx="3774472" cy="37631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41736" y="2164361"/>
            <a:ext cx="1114343" cy="1092014"/>
          </a:xfrm>
          <a:prstGeom prst="rect">
            <a:avLst/>
          </a:prstGeom>
          <a:effectLst>
            <a:outerShdw blurRad="88900" dist="76200" dir="2400000" algn="tl" rotWithShape="0">
              <a:prstClr val="black">
                <a:alpha val="40000"/>
              </a:prstClr>
            </a:outerShdw>
          </a:effectLst>
        </p:spPr>
      </p:pic>
      <p:sp>
        <p:nvSpPr>
          <p:cNvPr id="5" name="TextBox 4"/>
          <p:cNvSpPr txBox="1"/>
          <p:nvPr/>
        </p:nvSpPr>
        <p:spPr>
          <a:xfrm>
            <a:off x="7630078" y="5418375"/>
            <a:ext cx="2551157" cy="984885"/>
          </a:xfrm>
          <a:prstGeom prst="rect">
            <a:avLst/>
          </a:prstGeom>
          <a:noFill/>
        </p:spPr>
        <p:txBody>
          <a:bodyPr wrap="square" rtlCol="0">
            <a:spAutoFit/>
          </a:bodyPr>
          <a:lstStyle/>
          <a:p>
            <a:pPr algn="ctr"/>
            <a:r>
              <a:rPr lang="en-US" sz="2000" dirty="0">
                <a:solidFill>
                  <a:schemeClr val="tx1">
                    <a:lumMod val="75000"/>
                    <a:lumOff val="25000"/>
                  </a:schemeClr>
                </a:solidFill>
              </a:rPr>
              <a:t>Experienced Stress from Unfair Treatment</a:t>
            </a:r>
          </a:p>
          <a:p>
            <a:endParaRPr lang="en-US" dirty="0"/>
          </a:p>
        </p:txBody>
      </p:sp>
      <p:sp>
        <p:nvSpPr>
          <p:cNvPr id="11" name="TextBox 10">
            <a:extLst>
              <a:ext uri="{FF2B5EF4-FFF2-40B4-BE49-F238E27FC236}">
                <a16:creationId xmlns:a16="http://schemas.microsoft.com/office/drawing/2014/main" id="{543AC852-5F99-4FC6-88CC-7115E5493E84}"/>
              </a:ext>
            </a:extLst>
          </p:cNvPr>
          <p:cNvSpPr txBox="1"/>
          <p:nvPr/>
        </p:nvSpPr>
        <p:spPr>
          <a:xfrm>
            <a:off x="7573333" y="3486227"/>
            <a:ext cx="2664648" cy="2041585"/>
          </a:xfrm>
          <a:prstGeom prst="rect">
            <a:avLst/>
          </a:prstGeom>
          <a:noFill/>
        </p:spPr>
        <p:txBody>
          <a:bodyPr wrap="square" rtlCol="0">
            <a:spAutoFit/>
          </a:bodyPr>
          <a:lstStyle/>
          <a:p>
            <a:pPr algn="ctr">
              <a:lnSpc>
                <a:spcPts val="3200"/>
              </a:lnSpc>
              <a:spcAft>
                <a:spcPts val="1200"/>
              </a:spcAft>
            </a:pPr>
            <a:r>
              <a:rPr lang="en-US" sz="6000" b="1" dirty="0">
                <a:solidFill>
                  <a:schemeClr val="tx1">
                    <a:lumMod val="75000"/>
                    <a:lumOff val="25000"/>
                  </a:schemeClr>
                </a:solidFill>
              </a:rPr>
              <a:t>94.0%</a:t>
            </a:r>
            <a:r>
              <a:rPr lang="en-US" sz="3600" b="1" dirty="0">
                <a:solidFill>
                  <a:schemeClr val="tx1">
                    <a:lumMod val="75000"/>
                    <a:lumOff val="25000"/>
                  </a:schemeClr>
                </a:solidFill>
              </a:rPr>
              <a:t> </a:t>
            </a:r>
            <a:br>
              <a:rPr lang="en-US" sz="3600" b="1" dirty="0">
                <a:solidFill>
                  <a:schemeClr val="tx1">
                    <a:lumMod val="75000"/>
                    <a:lumOff val="25000"/>
                  </a:schemeClr>
                </a:solidFill>
              </a:rPr>
            </a:br>
            <a:r>
              <a:rPr lang="en-US" sz="3600" dirty="0">
                <a:solidFill>
                  <a:schemeClr val="tx1">
                    <a:lumMod val="75000"/>
                    <a:lumOff val="25000"/>
                  </a:schemeClr>
                </a:solidFill>
              </a:rPr>
              <a:t>or</a:t>
            </a:r>
            <a:endParaRPr lang="en-US" sz="3600" b="1" dirty="0">
              <a:solidFill>
                <a:schemeClr val="tx1">
                  <a:lumMod val="75000"/>
                  <a:lumOff val="25000"/>
                </a:schemeClr>
              </a:solidFill>
            </a:endParaRPr>
          </a:p>
          <a:p>
            <a:pPr algn="ctr">
              <a:lnSpc>
                <a:spcPts val="3200"/>
              </a:lnSpc>
              <a:spcAft>
                <a:spcPts val="1200"/>
              </a:spcAft>
            </a:pPr>
            <a:r>
              <a:rPr lang="en-US" sz="4800" b="1" dirty="0">
                <a:solidFill>
                  <a:schemeClr val="tx1">
                    <a:lumMod val="75000"/>
                    <a:lumOff val="25000"/>
                  </a:schemeClr>
                </a:solidFill>
              </a:rPr>
              <a:t>578,000</a:t>
            </a:r>
          </a:p>
          <a:p>
            <a:pPr algn="ctr">
              <a:lnSpc>
                <a:spcPts val="3200"/>
              </a:lnSpc>
              <a:spcAft>
                <a:spcPts val="1200"/>
              </a:spcAft>
            </a:pPr>
            <a:r>
              <a:rPr lang="en-US" sz="4000" b="1" dirty="0">
                <a:solidFill>
                  <a:schemeClr val="tx1">
                    <a:lumMod val="75000"/>
                    <a:lumOff val="25000"/>
                  </a:schemeClr>
                </a:solidFill>
              </a:rPr>
              <a:t>Coloradans</a:t>
            </a:r>
            <a:endParaRPr lang="en-US" sz="4000" dirty="0">
              <a:solidFill>
                <a:schemeClr val="tx1">
                  <a:lumMod val="75000"/>
                  <a:lumOff val="25000"/>
                </a:schemeClr>
              </a:solidFill>
            </a:endParaRPr>
          </a:p>
        </p:txBody>
      </p:sp>
      <p:grpSp>
        <p:nvGrpSpPr>
          <p:cNvPr id="15" name="Group 14"/>
          <p:cNvGrpSpPr/>
          <p:nvPr/>
        </p:nvGrpSpPr>
        <p:grpSpPr>
          <a:xfrm>
            <a:off x="6906860" y="2199973"/>
            <a:ext cx="3850680" cy="4331369"/>
            <a:chOff x="7042299" y="2811325"/>
            <a:chExt cx="3850680" cy="4331369"/>
          </a:xfrm>
        </p:grpSpPr>
        <p:sp>
          <p:nvSpPr>
            <p:cNvPr id="14" name="Rectangle 13"/>
            <p:cNvSpPr/>
            <p:nvPr/>
          </p:nvSpPr>
          <p:spPr>
            <a:xfrm>
              <a:off x="7118507" y="2811325"/>
              <a:ext cx="3774472" cy="43313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7BE70A63-478C-420E-B4FE-7B7472F6B518}"/>
                </a:ext>
              </a:extLst>
            </p:cNvPr>
            <p:cNvPicPr>
              <a:picLocks noChangeAspect="1"/>
            </p:cNvPicPr>
            <p:nvPr/>
          </p:nvPicPr>
          <p:blipFill rotWithShape="1">
            <a:blip r:embed="rId3"/>
            <a:srcRect l="59522" t="14761"/>
            <a:stretch/>
          </p:blipFill>
          <p:spPr>
            <a:xfrm>
              <a:off x="7042299" y="2811325"/>
              <a:ext cx="3750594" cy="3627642"/>
            </a:xfrm>
            <a:prstGeom prst="rect">
              <a:avLst/>
            </a:prstGeom>
          </p:spPr>
        </p:pic>
      </p:grpSp>
    </p:spTree>
    <p:extLst>
      <p:ext uri="{BB962C8B-B14F-4D97-AF65-F5344CB8AC3E}">
        <p14:creationId xmlns:p14="http://schemas.microsoft.com/office/powerpoint/2010/main" val="3727000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1"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378B69-FD96-47DC-86E1-3AE13799B23D}"/>
              </a:ext>
            </a:extLst>
          </p:cNvPr>
          <p:cNvSpPr>
            <a:spLocks noGrp="1"/>
          </p:cNvSpPr>
          <p:nvPr>
            <p:ph type="title"/>
          </p:nvPr>
        </p:nvSpPr>
        <p:spPr>
          <a:xfrm>
            <a:off x="741947" y="734096"/>
            <a:ext cx="10515600" cy="689951"/>
          </a:xfrm>
        </p:spPr>
        <p:txBody>
          <a:bodyPr>
            <a:noAutofit/>
          </a:bodyPr>
          <a:lstStyle/>
          <a:p>
            <a:r>
              <a:rPr lang="en-US" dirty="0"/>
              <a:t>Young Adults Are the Most Likely </a:t>
            </a:r>
            <a:br>
              <a:rPr lang="en-US" dirty="0"/>
            </a:br>
            <a:r>
              <a:rPr lang="en-US" dirty="0"/>
              <a:t>to Experience Unfair Treatment</a:t>
            </a:r>
          </a:p>
        </p:txBody>
      </p:sp>
      <p:sp>
        <p:nvSpPr>
          <p:cNvPr id="7" name="TextBox 6">
            <a:extLst>
              <a:ext uri="{FF2B5EF4-FFF2-40B4-BE49-F238E27FC236}">
                <a16:creationId xmlns:a16="http://schemas.microsoft.com/office/drawing/2014/main" id="{5CDAE6BD-8E4C-4C54-9AB0-D820E88AD992}"/>
              </a:ext>
            </a:extLst>
          </p:cNvPr>
          <p:cNvSpPr txBox="1"/>
          <p:nvPr/>
        </p:nvSpPr>
        <p:spPr>
          <a:xfrm>
            <a:off x="1209783" y="6226237"/>
            <a:ext cx="2240629" cy="230832"/>
          </a:xfrm>
          <a:prstGeom prst="rect">
            <a:avLst/>
          </a:prstGeom>
          <a:noFill/>
        </p:spPr>
        <p:txBody>
          <a:bodyPr wrap="square" rtlCol="0">
            <a:spAutoFit/>
          </a:bodyPr>
          <a:lstStyle/>
          <a:p>
            <a:r>
              <a:rPr lang="en-US" sz="900" dirty="0">
                <a:solidFill>
                  <a:schemeClr val="bg2">
                    <a:lumMod val="50000"/>
                  </a:schemeClr>
                </a:solidFill>
              </a:rPr>
              <a:t>Source: 2019 Colorado Health Access Survey</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199" y="2512645"/>
            <a:ext cx="10391159" cy="2223708"/>
          </a:xfrm>
          <a:prstGeom prst="rect">
            <a:avLst/>
          </a:prstGeom>
        </p:spPr>
      </p:pic>
    </p:spTree>
    <p:extLst>
      <p:ext uri="{BB962C8B-B14F-4D97-AF65-F5344CB8AC3E}">
        <p14:creationId xmlns:p14="http://schemas.microsoft.com/office/powerpoint/2010/main" val="411078359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8B7D33-D1CF-4CC9-AD30-E6D234B60BAF}"/>
              </a:ext>
            </a:extLst>
          </p:cNvPr>
          <p:cNvSpPr>
            <a:spLocks noGrp="1"/>
          </p:cNvSpPr>
          <p:nvPr>
            <p:ph type="title"/>
          </p:nvPr>
        </p:nvSpPr>
        <p:spPr/>
        <p:txBody>
          <a:bodyPr/>
          <a:lstStyle/>
          <a:p>
            <a:r>
              <a:rPr lang="en-US" dirty="0"/>
              <a:t>And Finally … for Reflection</a:t>
            </a:r>
          </a:p>
        </p:txBody>
      </p:sp>
      <p:sp>
        <p:nvSpPr>
          <p:cNvPr id="3" name="Content Placeholder 2">
            <a:extLst>
              <a:ext uri="{FF2B5EF4-FFF2-40B4-BE49-F238E27FC236}">
                <a16:creationId xmlns:a16="http://schemas.microsoft.com/office/drawing/2014/main" id="{5F025794-8CD8-4532-A656-AFC64702D393}"/>
              </a:ext>
            </a:extLst>
          </p:cNvPr>
          <p:cNvSpPr>
            <a:spLocks noGrp="1"/>
          </p:cNvSpPr>
          <p:nvPr>
            <p:ph idx="1"/>
          </p:nvPr>
        </p:nvSpPr>
        <p:spPr>
          <a:xfrm>
            <a:off x="5924061" y="3378061"/>
            <a:ext cx="4916905" cy="2910699"/>
          </a:xfrm>
        </p:spPr>
        <p:txBody>
          <a:bodyPr>
            <a:normAutofit/>
          </a:bodyPr>
          <a:lstStyle/>
          <a:p>
            <a:pPr marL="0" indent="0">
              <a:buNone/>
            </a:pPr>
            <a:r>
              <a:rPr lang="en-US" dirty="0"/>
              <a:t>did not seek care because they were concerned </a:t>
            </a:r>
            <a:br>
              <a:rPr lang="en-US" dirty="0"/>
            </a:br>
            <a:r>
              <a:rPr lang="en-US" dirty="0"/>
              <a:t>about unfair treatment </a:t>
            </a:r>
            <a:br>
              <a:rPr lang="en-US" dirty="0"/>
            </a:br>
            <a:r>
              <a:rPr lang="en-US" dirty="0"/>
              <a:t>or consequences.</a:t>
            </a:r>
          </a:p>
        </p:txBody>
      </p:sp>
      <p:sp>
        <p:nvSpPr>
          <p:cNvPr id="6" name="TextBox 5">
            <a:extLst>
              <a:ext uri="{FF2B5EF4-FFF2-40B4-BE49-F238E27FC236}">
                <a16:creationId xmlns:a16="http://schemas.microsoft.com/office/drawing/2014/main" id="{5CDAE6BD-8E4C-4C54-9AB0-D820E88AD992}"/>
              </a:ext>
            </a:extLst>
          </p:cNvPr>
          <p:cNvSpPr txBox="1"/>
          <p:nvPr/>
        </p:nvSpPr>
        <p:spPr>
          <a:xfrm>
            <a:off x="1209783" y="6226237"/>
            <a:ext cx="2240629" cy="230832"/>
          </a:xfrm>
          <a:prstGeom prst="rect">
            <a:avLst/>
          </a:prstGeom>
          <a:noFill/>
        </p:spPr>
        <p:txBody>
          <a:bodyPr wrap="square" rtlCol="0">
            <a:spAutoFit/>
          </a:bodyPr>
          <a:lstStyle/>
          <a:p>
            <a:r>
              <a:rPr lang="en-US" sz="900" dirty="0">
                <a:solidFill>
                  <a:schemeClr val="bg2">
                    <a:lumMod val="50000"/>
                  </a:schemeClr>
                </a:solidFill>
              </a:rPr>
              <a:t>Source: 2019 Colorado Health Access Survey</a:t>
            </a: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4619" y="792762"/>
            <a:ext cx="5351585" cy="5244349"/>
          </a:xfrm>
          <a:prstGeom prst="rect">
            <a:avLst/>
          </a:prstGeom>
          <a:effectLst>
            <a:outerShdw blurRad="76200" dist="38100" dir="2700000" algn="tl" rotWithShape="0">
              <a:prstClr val="black">
                <a:alpha val="40000"/>
              </a:prstClr>
            </a:outerShdw>
          </a:effectLst>
        </p:spPr>
      </p:pic>
      <p:sp>
        <p:nvSpPr>
          <p:cNvPr id="8" name="TextBox 7"/>
          <p:cNvSpPr txBox="1"/>
          <p:nvPr/>
        </p:nvSpPr>
        <p:spPr>
          <a:xfrm>
            <a:off x="5924061" y="1711569"/>
            <a:ext cx="5165970" cy="1200329"/>
          </a:xfrm>
          <a:prstGeom prst="rect">
            <a:avLst/>
          </a:prstGeom>
          <a:noFill/>
        </p:spPr>
        <p:txBody>
          <a:bodyPr wrap="square" rtlCol="0">
            <a:spAutoFit/>
          </a:bodyPr>
          <a:lstStyle/>
          <a:p>
            <a:r>
              <a:rPr lang="en-US" sz="7200" b="1" dirty="0">
                <a:solidFill>
                  <a:schemeClr val="tx1">
                    <a:lumMod val="75000"/>
                    <a:lumOff val="25000"/>
                  </a:schemeClr>
                </a:solidFill>
              </a:rPr>
              <a:t>283,000</a:t>
            </a:r>
            <a:r>
              <a:rPr lang="en-US" sz="7200" b="1" dirty="0">
                <a:solidFill>
                  <a:srgbClr val="FDB81A"/>
                </a:solidFill>
              </a:rPr>
              <a:t> </a:t>
            </a:r>
          </a:p>
        </p:txBody>
      </p:sp>
      <p:sp>
        <p:nvSpPr>
          <p:cNvPr id="9" name="TextBox 8"/>
          <p:cNvSpPr txBox="1"/>
          <p:nvPr/>
        </p:nvSpPr>
        <p:spPr>
          <a:xfrm>
            <a:off x="5924061" y="2578522"/>
            <a:ext cx="3415323" cy="1200329"/>
          </a:xfrm>
          <a:prstGeom prst="rect">
            <a:avLst/>
          </a:prstGeom>
          <a:noFill/>
        </p:spPr>
        <p:txBody>
          <a:bodyPr wrap="square" rtlCol="0">
            <a:spAutoFit/>
          </a:bodyPr>
          <a:lstStyle/>
          <a:p>
            <a:r>
              <a:rPr lang="en-US" sz="5400" b="1" dirty="0">
                <a:solidFill>
                  <a:schemeClr val="tx1">
                    <a:lumMod val="75000"/>
                    <a:lumOff val="25000"/>
                  </a:schemeClr>
                </a:solidFill>
              </a:rPr>
              <a:t>Coloradans</a:t>
            </a:r>
            <a:endParaRPr lang="en-US" sz="5400" dirty="0">
              <a:solidFill>
                <a:schemeClr val="tx1">
                  <a:lumMod val="75000"/>
                  <a:lumOff val="25000"/>
                </a:schemeClr>
              </a:solidFill>
            </a:endParaRPr>
          </a:p>
          <a:p>
            <a:endParaRPr lang="en-US" dirty="0"/>
          </a:p>
        </p:txBody>
      </p:sp>
    </p:spTree>
    <p:extLst>
      <p:ext uri="{BB962C8B-B14F-4D97-AF65-F5344CB8AC3E}">
        <p14:creationId xmlns:p14="http://schemas.microsoft.com/office/powerpoint/2010/main" val="5273266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rotWithShape="1">
          <a:blip r:embed="rId3" cstate="print">
            <a:extLst>
              <a:ext uri="{28A0092B-C50C-407E-A947-70E740481C1C}">
                <a14:useLocalDpi xmlns:a14="http://schemas.microsoft.com/office/drawing/2010/main" val="0"/>
              </a:ext>
            </a:extLst>
          </a:blip>
          <a:srcRect t="2" b="8381"/>
          <a:stretch/>
        </p:blipFill>
        <p:spPr>
          <a:xfrm>
            <a:off x="1229352" y="0"/>
            <a:ext cx="9144000" cy="6283107"/>
          </a:xfrm>
          <a:prstGeom prst="rect">
            <a:avLst/>
          </a:prstGeom>
        </p:spPr>
      </p:pic>
      <p:pic>
        <p:nvPicPr>
          <p:cNvPr id="15" name="Picture 14"/>
          <p:cNvPicPr>
            <a:picLocks noChangeAspect="1"/>
          </p:cNvPicPr>
          <p:nvPr/>
        </p:nvPicPr>
        <p:blipFill rotWithShape="1">
          <a:blip r:embed="rId3" cstate="print">
            <a:extLst>
              <a:ext uri="{28A0092B-C50C-407E-A947-70E740481C1C}">
                <a14:useLocalDpi xmlns:a14="http://schemas.microsoft.com/office/drawing/2010/main" val="0"/>
              </a:ext>
            </a:extLst>
          </a:blip>
          <a:srcRect t="2" b="48381"/>
          <a:stretch/>
        </p:blipFill>
        <p:spPr>
          <a:xfrm>
            <a:off x="1229352" y="3"/>
            <a:ext cx="9144000" cy="3539905"/>
          </a:xfrm>
          <a:prstGeom prst="rect">
            <a:avLst/>
          </a:prstGeom>
        </p:spPr>
      </p:pic>
      <p:pic>
        <p:nvPicPr>
          <p:cNvPr id="14" name="Picture 13"/>
          <p:cNvPicPr>
            <a:picLocks noChangeAspect="1"/>
          </p:cNvPicPr>
          <p:nvPr/>
        </p:nvPicPr>
        <p:blipFill rotWithShape="1">
          <a:blip r:embed="rId3" cstate="print">
            <a:extLst>
              <a:ext uri="{28A0092B-C50C-407E-A947-70E740481C1C}">
                <a14:useLocalDpi xmlns:a14="http://schemas.microsoft.com/office/drawing/2010/main" val="0"/>
              </a:ext>
            </a:extLst>
          </a:blip>
          <a:srcRect t="1" b="60263"/>
          <a:stretch/>
        </p:blipFill>
        <p:spPr>
          <a:xfrm>
            <a:off x="1229352" y="-40739"/>
            <a:ext cx="9144000" cy="2725093"/>
          </a:xfrm>
          <a:prstGeom prst="rect">
            <a:avLst/>
          </a:prstGeom>
        </p:spPr>
      </p:pic>
      <p:sp>
        <p:nvSpPr>
          <p:cNvPr id="5" name="Title 4">
            <a:extLst>
              <a:ext uri="{FF2B5EF4-FFF2-40B4-BE49-F238E27FC236}">
                <a16:creationId xmlns:a16="http://schemas.microsoft.com/office/drawing/2014/main" id="{BB2C8111-589E-4F7F-8B97-8D8147F298F0}"/>
              </a:ext>
            </a:extLst>
          </p:cNvPr>
          <p:cNvSpPr>
            <a:spLocks noGrp="1"/>
          </p:cNvSpPr>
          <p:nvPr>
            <p:ph type="title"/>
          </p:nvPr>
        </p:nvSpPr>
        <p:spPr>
          <a:xfrm>
            <a:off x="2219960" y="333089"/>
            <a:ext cx="10515600" cy="689951"/>
          </a:xfrm>
        </p:spPr>
        <p:txBody>
          <a:bodyPr/>
          <a:lstStyle/>
          <a:p>
            <a:r>
              <a:rPr lang="en-US" dirty="0"/>
              <a:t>What is the CHAS?</a:t>
            </a:r>
          </a:p>
        </p:txBody>
      </p:sp>
      <p:pic>
        <p:nvPicPr>
          <p:cNvPr id="10" name="Picture 9"/>
          <p:cNvPicPr>
            <a:picLocks noChangeAspect="1"/>
          </p:cNvPicPr>
          <p:nvPr/>
        </p:nvPicPr>
        <p:blipFill rotWithShape="1">
          <a:blip r:embed="rId3" cstate="print">
            <a:extLst>
              <a:ext uri="{28A0092B-C50C-407E-A947-70E740481C1C}">
                <a14:useLocalDpi xmlns:a14="http://schemas.microsoft.com/office/drawing/2010/main" val="0"/>
              </a:ext>
            </a:extLst>
          </a:blip>
          <a:srcRect b="70165"/>
          <a:stretch/>
        </p:blipFill>
        <p:spPr>
          <a:xfrm>
            <a:off x="1229352" y="1"/>
            <a:ext cx="9144000" cy="2046083"/>
          </a:xfrm>
          <a:prstGeom prst="rect">
            <a:avLst/>
          </a:prstGeom>
        </p:spPr>
      </p:pic>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b="80726"/>
          <a:stretch/>
        </p:blipFill>
        <p:spPr>
          <a:xfrm>
            <a:off x="1229352" y="2"/>
            <a:ext cx="9144000" cy="1321806"/>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91061" y="230506"/>
            <a:ext cx="2047339" cy="2649497"/>
          </a:xfrm>
          <a:prstGeom prst="rect">
            <a:avLst/>
          </a:prstGeom>
          <a:effectLst>
            <a:outerShdw blurRad="165100" dist="50800" dir="2700000" sx="101000" sy="101000" algn="tl" rotWithShape="0">
              <a:prstClr val="black">
                <a:alpha val="30000"/>
              </a:prstClr>
            </a:outerShdw>
          </a:effectLst>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0903715">
            <a:off x="7525504" y="2692520"/>
            <a:ext cx="2047339" cy="2649497"/>
          </a:xfrm>
          <a:prstGeom prst="rect">
            <a:avLst/>
          </a:prstGeom>
          <a:effectLst>
            <a:outerShdw blurRad="165100" dist="50800" dir="2700000" sx="101000" sy="101000" algn="tl" rotWithShape="0">
              <a:prstClr val="black">
                <a:alpha val="30000"/>
              </a:prstClr>
            </a:outerShdw>
          </a:effectLst>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560588" y="1456527"/>
            <a:ext cx="2065969" cy="2673607"/>
          </a:xfrm>
          <a:prstGeom prst="rect">
            <a:avLst/>
          </a:prstGeom>
          <a:effectLst>
            <a:outerShdw blurRad="165100" dist="50800" dir="2700000" sx="101000" sy="101000" algn="tl" rotWithShape="0">
              <a:prstClr val="black">
                <a:alpha val="30000"/>
              </a:prstClr>
            </a:outerShdw>
          </a:effectLst>
        </p:spPr>
      </p:pic>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49984">
            <a:off x="8902463" y="3562737"/>
            <a:ext cx="2047339" cy="2649498"/>
          </a:xfrm>
          <a:prstGeom prst="rect">
            <a:avLst/>
          </a:prstGeom>
          <a:effectLst>
            <a:outerShdw blurRad="165100" dist="50800" dir="2700000" sx="101000" sy="101000" algn="tl" rotWithShape="0">
              <a:prstClr val="black">
                <a:alpha val="30000"/>
              </a:prstClr>
            </a:outerShdw>
          </a:effectLst>
        </p:spPr>
      </p:pic>
    </p:spTree>
    <p:extLst>
      <p:ext uri="{BB962C8B-B14F-4D97-AF65-F5344CB8AC3E}">
        <p14:creationId xmlns:p14="http://schemas.microsoft.com/office/powerpoint/2010/main" val="2703382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59C2BB-B7C8-4F32-A80A-E0DF26FEF687}"/>
              </a:ext>
            </a:extLst>
          </p:cNvPr>
          <p:cNvSpPr>
            <a:spLocks noGrp="1"/>
          </p:cNvSpPr>
          <p:nvPr>
            <p:ph type="title"/>
          </p:nvPr>
        </p:nvSpPr>
        <p:spPr>
          <a:xfrm>
            <a:off x="753875" y="308849"/>
            <a:ext cx="10515600" cy="689951"/>
          </a:xfrm>
        </p:spPr>
        <p:txBody>
          <a:bodyPr/>
          <a:lstStyle/>
          <a:p>
            <a:r>
              <a:rPr lang="en-US" dirty="0"/>
              <a:t>Insights From the CHAS</a:t>
            </a:r>
          </a:p>
        </p:txBody>
      </p:sp>
      <p:sp>
        <p:nvSpPr>
          <p:cNvPr id="5" name="Content Placeholder 4">
            <a:extLst>
              <a:ext uri="{FF2B5EF4-FFF2-40B4-BE49-F238E27FC236}">
                <a16:creationId xmlns:a16="http://schemas.microsoft.com/office/drawing/2014/main" id="{D6BE03F5-5C8B-4FE5-97B9-7C9891ED8E39}"/>
              </a:ext>
            </a:extLst>
          </p:cNvPr>
          <p:cNvSpPr>
            <a:spLocks noGrp="1"/>
          </p:cNvSpPr>
          <p:nvPr>
            <p:ph idx="1"/>
          </p:nvPr>
        </p:nvSpPr>
        <p:spPr>
          <a:xfrm>
            <a:off x="1353352" y="1489479"/>
            <a:ext cx="10242248" cy="4390535"/>
          </a:xfrm>
        </p:spPr>
        <p:txBody>
          <a:bodyPr numCol="2">
            <a:normAutofit/>
          </a:bodyPr>
          <a:lstStyle/>
          <a:p>
            <a:pPr marL="398463" lvl="0" indent="0">
              <a:spcAft>
                <a:spcPts val="3600"/>
              </a:spcAft>
              <a:buNone/>
              <a:tabLst>
                <a:tab pos="225425" algn="l"/>
              </a:tabLst>
            </a:pPr>
            <a:r>
              <a:rPr lang="en-US" sz="3600" dirty="0"/>
              <a:t>Coverage</a:t>
            </a:r>
          </a:p>
          <a:p>
            <a:pPr marL="398463" lvl="0" indent="0">
              <a:spcAft>
                <a:spcPts val="3600"/>
              </a:spcAft>
              <a:buNone/>
              <a:tabLst>
                <a:tab pos="225425" algn="l"/>
              </a:tabLst>
            </a:pPr>
            <a:r>
              <a:rPr lang="en-US" sz="3600" dirty="0"/>
              <a:t>Access and Affordability</a:t>
            </a:r>
          </a:p>
          <a:p>
            <a:pPr marL="398463" lvl="0" indent="0">
              <a:spcAft>
                <a:spcPts val="3600"/>
              </a:spcAft>
              <a:buNone/>
              <a:tabLst>
                <a:tab pos="225425" algn="l"/>
              </a:tabLst>
            </a:pPr>
            <a:r>
              <a:rPr lang="en-US" sz="3600" dirty="0"/>
              <a:t>Mental Health Care</a:t>
            </a:r>
          </a:p>
          <a:p>
            <a:pPr marL="398463" lvl="0" indent="0">
              <a:spcAft>
                <a:spcPts val="3600"/>
              </a:spcAft>
              <a:buNone/>
              <a:tabLst>
                <a:tab pos="225425" algn="l"/>
              </a:tabLst>
            </a:pPr>
            <a:r>
              <a:rPr lang="en-US" sz="3600" dirty="0"/>
              <a:t>Oral Health</a:t>
            </a:r>
          </a:p>
          <a:p>
            <a:pPr marL="1374775" lvl="0" indent="0">
              <a:spcAft>
                <a:spcPts val="3600"/>
              </a:spcAft>
              <a:buNone/>
              <a:tabLst>
                <a:tab pos="225425" algn="l"/>
              </a:tabLst>
            </a:pPr>
            <a:r>
              <a:rPr lang="en-US" sz="3600" dirty="0"/>
              <a:t>Housing</a:t>
            </a:r>
          </a:p>
          <a:p>
            <a:pPr marL="1374775" lvl="0" indent="0">
              <a:spcAft>
                <a:spcPts val="3600"/>
              </a:spcAft>
              <a:buNone/>
              <a:tabLst>
                <a:tab pos="225425" algn="l"/>
              </a:tabLst>
            </a:pPr>
            <a:r>
              <a:rPr lang="en-US" sz="3600" dirty="0"/>
              <a:t>Food</a:t>
            </a:r>
          </a:p>
          <a:p>
            <a:pPr marL="1374775" lvl="0" indent="0">
              <a:spcAft>
                <a:spcPts val="3600"/>
              </a:spcAft>
              <a:buNone/>
              <a:tabLst>
                <a:tab pos="225425" algn="l"/>
              </a:tabLst>
            </a:pPr>
            <a:r>
              <a:rPr lang="en-US" sz="3600" dirty="0"/>
              <a:t>Unfair Treatment</a:t>
            </a:r>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b="84274"/>
          <a:stretch/>
        </p:blipFill>
        <p:spPr>
          <a:xfrm>
            <a:off x="562647" y="1100487"/>
            <a:ext cx="1449713" cy="1239489"/>
          </a:xfrm>
          <a:prstGeom prst="rect">
            <a:avLst/>
          </a:prstGeom>
        </p:spPr>
      </p:pic>
      <p:pic>
        <p:nvPicPr>
          <p:cNvPr id="15" name="Picture 14"/>
          <p:cNvPicPr>
            <a:picLocks noChangeAspect="1"/>
          </p:cNvPicPr>
          <p:nvPr/>
        </p:nvPicPr>
        <p:blipFill rotWithShape="1">
          <a:blip r:embed="rId3" cstate="print">
            <a:extLst>
              <a:ext uri="{28A0092B-C50C-407E-A947-70E740481C1C}">
                <a14:useLocalDpi xmlns:a14="http://schemas.microsoft.com/office/drawing/2010/main" val="0"/>
              </a:ext>
            </a:extLst>
          </a:blip>
          <a:srcRect t="14938" b="71870"/>
          <a:stretch/>
        </p:blipFill>
        <p:spPr>
          <a:xfrm>
            <a:off x="535044" y="2272124"/>
            <a:ext cx="1449713" cy="1039789"/>
          </a:xfrm>
          <a:prstGeom prst="rect">
            <a:avLst/>
          </a:prstGeom>
        </p:spPr>
      </p:pic>
      <p:pic>
        <p:nvPicPr>
          <p:cNvPr id="16" name="Picture 15"/>
          <p:cNvPicPr>
            <a:picLocks noChangeAspect="1"/>
          </p:cNvPicPr>
          <p:nvPr/>
        </p:nvPicPr>
        <p:blipFill rotWithShape="1">
          <a:blip r:embed="rId3" cstate="print">
            <a:extLst>
              <a:ext uri="{28A0092B-C50C-407E-A947-70E740481C1C}">
                <a14:useLocalDpi xmlns:a14="http://schemas.microsoft.com/office/drawing/2010/main" val="0"/>
              </a:ext>
            </a:extLst>
          </a:blip>
          <a:srcRect t="29337" b="57304"/>
          <a:stretch/>
        </p:blipFill>
        <p:spPr>
          <a:xfrm>
            <a:off x="562646" y="3349243"/>
            <a:ext cx="1449714" cy="1052996"/>
          </a:xfrm>
          <a:prstGeom prst="rect">
            <a:avLst/>
          </a:prstGeom>
        </p:spPr>
      </p:pic>
      <p:pic>
        <p:nvPicPr>
          <p:cNvPr id="17" name="Picture 16"/>
          <p:cNvPicPr>
            <a:picLocks noChangeAspect="1"/>
          </p:cNvPicPr>
          <p:nvPr/>
        </p:nvPicPr>
        <p:blipFill rotWithShape="1">
          <a:blip r:embed="rId3" cstate="print">
            <a:extLst>
              <a:ext uri="{28A0092B-C50C-407E-A947-70E740481C1C}">
                <a14:useLocalDpi xmlns:a14="http://schemas.microsoft.com/office/drawing/2010/main" val="0"/>
              </a:ext>
            </a:extLst>
          </a:blip>
          <a:srcRect t="43185" b="42932"/>
          <a:stretch/>
        </p:blipFill>
        <p:spPr>
          <a:xfrm>
            <a:off x="562646" y="4439569"/>
            <a:ext cx="1449714" cy="1094289"/>
          </a:xfrm>
          <a:prstGeom prst="rect">
            <a:avLst/>
          </a:prstGeom>
        </p:spPr>
      </p:pic>
      <p:pic>
        <p:nvPicPr>
          <p:cNvPr id="18" name="Picture 17"/>
          <p:cNvPicPr>
            <a:picLocks noChangeAspect="1"/>
          </p:cNvPicPr>
          <p:nvPr/>
        </p:nvPicPr>
        <p:blipFill rotWithShape="1">
          <a:blip r:embed="rId3" cstate="print">
            <a:extLst>
              <a:ext uri="{28A0092B-C50C-407E-A947-70E740481C1C}">
                <a14:useLocalDpi xmlns:a14="http://schemas.microsoft.com/office/drawing/2010/main" val="0"/>
              </a:ext>
            </a:extLst>
          </a:blip>
          <a:srcRect t="57129" b="28726"/>
          <a:stretch/>
        </p:blipFill>
        <p:spPr>
          <a:xfrm>
            <a:off x="6547956" y="1198072"/>
            <a:ext cx="1449713" cy="1114936"/>
          </a:xfrm>
          <a:prstGeom prst="rect">
            <a:avLst/>
          </a:prstGeom>
        </p:spPr>
      </p:pic>
      <p:pic>
        <p:nvPicPr>
          <p:cNvPr id="19" name="Picture 18"/>
          <p:cNvPicPr>
            <a:picLocks noChangeAspect="1"/>
          </p:cNvPicPr>
          <p:nvPr/>
        </p:nvPicPr>
        <p:blipFill rotWithShape="1">
          <a:blip r:embed="rId3" cstate="print">
            <a:extLst>
              <a:ext uri="{28A0092B-C50C-407E-A947-70E740481C1C}">
                <a14:useLocalDpi xmlns:a14="http://schemas.microsoft.com/office/drawing/2010/main" val="0"/>
              </a:ext>
            </a:extLst>
          </a:blip>
          <a:srcRect t="71144" b="14580"/>
          <a:stretch/>
        </p:blipFill>
        <p:spPr>
          <a:xfrm>
            <a:off x="6520353" y="2272603"/>
            <a:ext cx="1449713" cy="1125259"/>
          </a:xfrm>
          <a:prstGeom prst="rect">
            <a:avLst/>
          </a:prstGeom>
        </p:spPr>
      </p:pic>
      <p:pic>
        <p:nvPicPr>
          <p:cNvPr id="21" name="Picture 20"/>
          <p:cNvPicPr>
            <a:picLocks noChangeAspect="1"/>
          </p:cNvPicPr>
          <p:nvPr/>
        </p:nvPicPr>
        <p:blipFill rotWithShape="1">
          <a:blip r:embed="rId3" cstate="print">
            <a:extLst>
              <a:ext uri="{28A0092B-C50C-407E-A947-70E740481C1C}">
                <a14:useLocalDpi xmlns:a14="http://schemas.microsoft.com/office/drawing/2010/main" val="0"/>
              </a:ext>
            </a:extLst>
          </a:blip>
          <a:srcRect t="85159" b="434"/>
          <a:stretch/>
        </p:blipFill>
        <p:spPr>
          <a:xfrm>
            <a:off x="6501412" y="3390127"/>
            <a:ext cx="1449713" cy="1135582"/>
          </a:xfrm>
          <a:prstGeom prst="rect">
            <a:avLst/>
          </a:prstGeom>
        </p:spPr>
      </p:pic>
    </p:spTree>
    <p:extLst>
      <p:ext uri="{BB962C8B-B14F-4D97-AF65-F5344CB8AC3E}">
        <p14:creationId xmlns:p14="http://schemas.microsoft.com/office/powerpoint/2010/main" val="917486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randombar(horizontal)">
                                      <p:cBhvr>
                                        <p:cTn id="7" dur="500"/>
                                        <p:tgtEl>
                                          <p:spTgt spid="5">
                                            <p:txEl>
                                              <p:pRg st="0" end="0"/>
                                            </p:txEl>
                                          </p:spTgt>
                                        </p:tgtEl>
                                      </p:cBhvr>
                                    </p:animEffect>
                                  </p:childTnLst>
                                </p:cTn>
                              </p:par>
                              <p:par>
                                <p:cTn id="8" presetID="1"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randombar(horizontal)">
                                      <p:cBhvr>
                                        <p:cTn id="14" dur="500"/>
                                        <p:tgtEl>
                                          <p:spTgt spid="5">
                                            <p:txEl>
                                              <p:pRg st="1" end="1"/>
                                            </p:txEl>
                                          </p:spTgt>
                                        </p:tgtEl>
                                      </p:cBhvr>
                                    </p:animEffect>
                                  </p:childTnLst>
                                </p:cTn>
                              </p:par>
                              <p:par>
                                <p:cTn id="15" presetID="1"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Effect transition="in" filter="randombar(horizontal)">
                                      <p:cBhvr>
                                        <p:cTn id="21" dur="500"/>
                                        <p:tgtEl>
                                          <p:spTgt spid="5">
                                            <p:txEl>
                                              <p:pRg st="2" end="2"/>
                                            </p:txEl>
                                          </p:spTgt>
                                        </p:tgtEl>
                                      </p:cBhvr>
                                    </p:animEffect>
                                  </p:childTnLst>
                                </p:cTn>
                              </p:par>
                              <p:par>
                                <p:cTn id="22" presetID="1" presetClass="entr" presetSubtype="0" fill="hold" nodeType="withEffect">
                                  <p:stCondLst>
                                    <p:cond delay="0"/>
                                  </p:stCondLst>
                                  <p:childTnLst>
                                    <p:set>
                                      <p:cBhvr>
                                        <p:cTn id="23" dur="1" fill="hold">
                                          <p:stCondLst>
                                            <p:cond delay="0"/>
                                          </p:stCondLst>
                                        </p:cTn>
                                        <p:tgtEl>
                                          <p:spTgt spid="16"/>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5">
                                            <p:txEl>
                                              <p:pRg st="3" end="3"/>
                                            </p:txEl>
                                          </p:spTgt>
                                        </p:tgtEl>
                                        <p:attrNameLst>
                                          <p:attrName>style.visibility</p:attrName>
                                        </p:attrNameLst>
                                      </p:cBhvr>
                                      <p:to>
                                        <p:strVal val="visible"/>
                                      </p:to>
                                    </p:set>
                                    <p:animEffect transition="in" filter="randombar(horizontal)">
                                      <p:cBhvr>
                                        <p:cTn id="28" dur="500"/>
                                        <p:tgtEl>
                                          <p:spTgt spid="5">
                                            <p:txEl>
                                              <p:pRg st="3" end="3"/>
                                            </p:txEl>
                                          </p:spTgt>
                                        </p:tgtEl>
                                      </p:cBhvr>
                                    </p:animEffect>
                                  </p:childTnLst>
                                </p:cTn>
                              </p:par>
                              <p:par>
                                <p:cTn id="29" presetID="1" presetClass="entr" presetSubtype="0" fill="hold" nodeType="with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grpId="0" nodeType="clickEffect">
                                  <p:stCondLst>
                                    <p:cond delay="0"/>
                                  </p:stCondLst>
                                  <p:childTnLst>
                                    <p:set>
                                      <p:cBhvr>
                                        <p:cTn id="34" dur="1" fill="hold">
                                          <p:stCondLst>
                                            <p:cond delay="0"/>
                                          </p:stCondLst>
                                        </p:cTn>
                                        <p:tgtEl>
                                          <p:spTgt spid="5">
                                            <p:txEl>
                                              <p:pRg st="4" end="4"/>
                                            </p:txEl>
                                          </p:spTgt>
                                        </p:tgtEl>
                                        <p:attrNameLst>
                                          <p:attrName>style.visibility</p:attrName>
                                        </p:attrNameLst>
                                      </p:cBhvr>
                                      <p:to>
                                        <p:strVal val="visible"/>
                                      </p:to>
                                    </p:set>
                                    <p:animEffect transition="in" filter="randombar(horizontal)">
                                      <p:cBhvr>
                                        <p:cTn id="35" dur="500"/>
                                        <p:tgtEl>
                                          <p:spTgt spid="5">
                                            <p:txEl>
                                              <p:pRg st="4" end="4"/>
                                            </p:txEl>
                                          </p:spTgt>
                                        </p:tgtEl>
                                      </p:cBhvr>
                                    </p:animEffect>
                                  </p:childTnLst>
                                </p:cTn>
                              </p:par>
                              <p:par>
                                <p:cTn id="36" presetID="1" presetClass="entr" presetSubtype="0" fill="hold" nodeType="withEffect">
                                  <p:stCondLst>
                                    <p:cond delay="0"/>
                                  </p:stCondLst>
                                  <p:childTnLst>
                                    <p:set>
                                      <p:cBhvr>
                                        <p:cTn id="37" dur="1" fill="hold">
                                          <p:stCondLst>
                                            <p:cond delay="0"/>
                                          </p:stCondLst>
                                        </p:cTn>
                                        <p:tgtEl>
                                          <p:spTgt spid="18"/>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5">
                                            <p:txEl>
                                              <p:pRg st="5" end="5"/>
                                            </p:txEl>
                                          </p:spTgt>
                                        </p:tgtEl>
                                        <p:attrNameLst>
                                          <p:attrName>style.visibility</p:attrName>
                                        </p:attrNameLst>
                                      </p:cBhvr>
                                      <p:to>
                                        <p:strVal val="visible"/>
                                      </p:to>
                                    </p:set>
                                    <p:animEffect transition="in" filter="randombar(horizontal)">
                                      <p:cBhvr>
                                        <p:cTn id="42" dur="500"/>
                                        <p:tgtEl>
                                          <p:spTgt spid="5">
                                            <p:txEl>
                                              <p:pRg st="5" end="5"/>
                                            </p:txEl>
                                          </p:spTgt>
                                        </p:tgtEl>
                                      </p:cBhvr>
                                    </p:animEffect>
                                  </p:childTnLst>
                                </p:cTn>
                              </p:par>
                              <p:par>
                                <p:cTn id="43" presetID="1" presetClass="entr" presetSubtype="0" fill="hold" nodeType="withEffect">
                                  <p:stCondLst>
                                    <p:cond delay="0"/>
                                  </p:stCondLst>
                                  <p:childTnLst>
                                    <p:set>
                                      <p:cBhvr>
                                        <p:cTn id="44" dur="1" fill="hold">
                                          <p:stCondLst>
                                            <p:cond delay="0"/>
                                          </p:stCondLst>
                                        </p:cTn>
                                        <p:tgtEl>
                                          <p:spTgt spid="19"/>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grpId="0" nodeType="clickEffect">
                                  <p:stCondLst>
                                    <p:cond delay="0"/>
                                  </p:stCondLst>
                                  <p:childTnLst>
                                    <p:set>
                                      <p:cBhvr>
                                        <p:cTn id="48" dur="1" fill="hold">
                                          <p:stCondLst>
                                            <p:cond delay="0"/>
                                          </p:stCondLst>
                                        </p:cTn>
                                        <p:tgtEl>
                                          <p:spTgt spid="5">
                                            <p:txEl>
                                              <p:pRg st="6" end="6"/>
                                            </p:txEl>
                                          </p:spTgt>
                                        </p:tgtEl>
                                        <p:attrNameLst>
                                          <p:attrName>style.visibility</p:attrName>
                                        </p:attrNameLst>
                                      </p:cBhvr>
                                      <p:to>
                                        <p:strVal val="visible"/>
                                      </p:to>
                                    </p:set>
                                    <p:animEffect transition="in" filter="randombar(horizontal)">
                                      <p:cBhvr>
                                        <p:cTn id="49" dur="500"/>
                                        <p:tgtEl>
                                          <p:spTgt spid="5">
                                            <p:txEl>
                                              <p:pRg st="6" end="6"/>
                                            </p:txEl>
                                          </p:spTgt>
                                        </p:tgtEl>
                                      </p:cBhvr>
                                    </p:animEffect>
                                  </p:childTnLst>
                                </p:cTn>
                              </p:par>
                              <p:par>
                                <p:cTn id="50" presetID="1" presetClass="entr" presetSubtype="0" fill="hold" nodeType="withEffect">
                                  <p:stCondLst>
                                    <p:cond delay="0"/>
                                  </p:stCondLst>
                                  <p:childTnLst>
                                    <p:set>
                                      <p:cBhvr>
                                        <p:cTn id="51"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13369" t="9486" r="8613" b="6650"/>
          <a:stretch/>
        </p:blipFill>
        <p:spPr>
          <a:xfrm>
            <a:off x="0" y="-401120"/>
            <a:ext cx="12192000" cy="7644908"/>
          </a:xfrm>
          <a:prstGeom prst="rect">
            <a:avLst/>
          </a:prstGeom>
        </p:spPr>
      </p:pic>
      <p:sp>
        <p:nvSpPr>
          <p:cNvPr id="2" name="Content Placeholder 1"/>
          <p:cNvSpPr>
            <a:spLocks noGrp="1"/>
          </p:cNvSpPr>
          <p:nvPr>
            <p:ph idx="1"/>
          </p:nvPr>
        </p:nvSpPr>
        <p:spPr>
          <a:xfrm>
            <a:off x="7162800" y="-401120"/>
            <a:ext cx="5029200" cy="7644908"/>
          </a:xfrm>
          <a:solidFill>
            <a:srgbClr val="020202">
              <a:alpha val="41176"/>
            </a:srgbClr>
          </a:solidFill>
        </p:spPr>
        <p:txBody>
          <a:bodyPr>
            <a:normAutofit/>
          </a:bodyPr>
          <a:lstStyle/>
          <a:p>
            <a:pPr marL="342900" indent="0">
              <a:buNone/>
            </a:pPr>
            <a:br>
              <a:rPr lang="en-US" sz="4000" dirty="0">
                <a:solidFill>
                  <a:schemeClr val="bg1"/>
                </a:solidFill>
              </a:rPr>
            </a:br>
            <a:endParaRPr lang="en-US" sz="4000" dirty="0">
              <a:solidFill>
                <a:schemeClr val="bg1"/>
              </a:solidFill>
            </a:endParaRPr>
          </a:p>
          <a:p>
            <a:pPr marL="342900" indent="0">
              <a:buNone/>
            </a:pPr>
            <a:r>
              <a:rPr lang="en-US" sz="4800" dirty="0">
                <a:solidFill>
                  <a:schemeClr val="bg1"/>
                </a:solidFill>
              </a:rPr>
              <a:t>CHAS Data </a:t>
            </a:r>
            <a:br>
              <a:rPr lang="en-US" sz="4800" dirty="0">
                <a:solidFill>
                  <a:schemeClr val="bg1"/>
                </a:solidFill>
              </a:rPr>
            </a:br>
            <a:r>
              <a:rPr lang="en-US" sz="4800" dirty="0">
                <a:solidFill>
                  <a:schemeClr val="bg1"/>
                </a:solidFill>
              </a:rPr>
              <a:t>Can Help You …</a:t>
            </a:r>
          </a:p>
          <a:p>
            <a:pPr marL="636588" indent="-293688">
              <a:spcAft>
                <a:spcPts val="800"/>
              </a:spcAft>
            </a:pPr>
            <a:r>
              <a:rPr lang="en-US" sz="3200" dirty="0">
                <a:solidFill>
                  <a:schemeClr val="bg1"/>
                </a:solidFill>
              </a:rPr>
              <a:t>Adapt to the changing health care landscape</a:t>
            </a:r>
          </a:p>
          <a:p>
            <a:pPr marL="636588" indent="-293688">
              <a:spcAft>
                <a:spcPts val="800"/>
              </a:spcAft>
            </a:pPr>
            <a:r>
              <a:rPr lang="en-US" sz="3200" dirty="0">
                <a:solidFill>
                  <a:schemeClr val="bg1"/>
                </a:solidFill>
              </a:rPr>
              <a:t>Identify opportunities </a:t>
            </a:r>
            <a:br>
              <a:rPr lang="en-US" sz="3200" dirty="0">
                <a:solidFill>
                  <a:schemeClr val="bg1"/>
                </a:solidFill>
              </a:rPr>
            </a:br>
            <a:r>
              <a:rPr lang="en-US" sz="3200" dirty="0">
                <a:solidFill>
                  <a:schemeClr val="bg1"/>
                </a:solidFill>
              </a:rPr>
              <a:t>for improving health</a:t>
            </a:r>
          </a:p>
          <a:p>
            <a:pPr marL="636588" indent="-293688">
              <a:spcAft>
                <a:spcPts val="800"/>
              </a:spcAft>
            </a:pPr>
            <a:r>
              <a:rPr lang="en-US" sz="3200" dirty="0">
                <a:solidFill>
                  <a:schemeClr val="bg1"/>
                </a:solidFill>
              </a:rPr>
              <a:t>Measure effectiveness </a:t>
            </a:r>
            <a:br>
              <a:rPr lang="en-US" sz="3200" dirty="0">
                <a:solidFill>
                  <a:schemeClr val="bg1"/>
                </a:solidFill>
              </a:rPr>
            </a:br>
            <a:r>
              <a:rPr lang="en-US" sz="3200" dirty="0">
                <a:solidFill>
                  <a:schemeClr val="bg1"/>
                </a:solidFill>
              </a:rPr>
              <a:t>of reform in your community</a:t>
            </a:r>
          </a:p>
        </p:txBody>
      </p:sp>
    </p:spTree>
    <p:extLst>
      <p:ext uri="{BB962C8B-B14F-4D97-AF65-F5344CB8AC3E}">
        <p14:creationId xmlns:p14="http://schemas.microsoft.com/office/powerpoint/2010/main" val="390346989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 y="-65314"/>
            <a:ext cx="12192000" cy="6975665"/>
          </a:xfrm>
          <a:prstGeom prst="rect">
            <a:avLst/>
          </a:prstGeom>
          <a:solidFill>
            <a:srgbClr val="414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b="46667"/>
          <a:stretch/>
        </p:blipFill>
        <p:spPr>
          <a:xfrm>
            <a:off x="0" y="808591"/>
            <a:ext cx="12192000" cy="4876800"/>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41645" y="93043"/>
            <a:ext cx="2734814" cy="552502"/>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58147" y="5603950"/>
            <a:ext cx="7273682" cy="1406702"/>
          </a:xfrm>
          <a:prstGeom prst="rect">
            <a:avLst/>
          </a:prstGeom>
        </p:spPr>
      </p:pic>
    </p:spTree>
    <p:extLst>
      <p:ext uri="{BB962C8B-B14F-4D97-AF65-F5344CB8AC3E}">
        <p14:creationId xmlns:p14="http://schemas.microsoft.com/office/powerpoint/2010/main" val="333880736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34837"/>
            <a:ext cx="12192000" cy="6965985"/>
          </a:xfrm>
          <a:prstGeom prst="rect">
            <a:avLst/>
          </a:prstGeom>
        </p:spPr>
      </p:pic>
      <p:pic>
        <p:nvPicPr>
          <p:cNvPr id="5" name="Picture 4"/>
          <p:cNvPicPr>
            <a:picLocks noChangeAspect="1"/>
          </p:cNvPicPr>
          <p:nvPr/>
        </p:nvPicPr>
        <p:blipFill rotWithShape="1">
          <a:blip r:embed="rId5" cstate="print">
            <a:extLst>
              <a:ext uri="{28A0092B-C50C-407E-A947-70E740481C1C}">
                <a14:useLocalDpi xmlns:a14="http://schemas.microsoft.com/office/drawing/2010/main" val="0"/>
              </a:ext>
            </a:extLst>
          </a:blip>
          <a:srcRect l="51428" t="6157" r="26927" b="84146"/>
          <a:stretch/>
        </p:blipFill>
        <p:spPr>
          <a:xfrm>
            <a:off x="3500843" y="2473233"/>
            <a:ext cx="2603866" cy="656174"/>
          </a:xfrm>
          <a:prstGeom prst="rect">
            <a:avLst/>
          </a:prstGeom>
        </p:spPr>
      </p:pic>
      <p:pic>
        <p:nvPicPr>
          <p:cNvPr id="6" name="Picture 5"/>
          <p:cNvPicPr>
            <a:picLocks noChangeAspect="1"/>
          </p:cNvPicPr>
          <p:nvPr/>
        </p:nvPicPr>
        <p:blipFill rotWithShape="1">
          <a:blip r:embed="rId5" cstate="print">
            <a:extLst>
              <a:ext uri="{28A0092B-C50C-407E-A947-70E740481C1C}">
                <a14:useLocalDpi xmlns:a14="http://schemas.microsoft.com/office/drawing/2010/main" val="0"/>
              </a:ext>
            </a:extLst>
          </a:blip>
          <a:srcRect l="51449" t="16301" r="26906" b="74002"/>
          <a:stretch/>
        </p:blipFill>
        <p:spPr>
          <a:xfrm>
            <a:off x="3500843" y="3235233"/>
            <a:ext cx="2603866" cy="656174"/>
          </a:xfrm>
          <a:prstGeom prst="rect">
            <a:avLst/>
          </a:prstGeom>
        </p:spPr>
      </p:pic>
      <p:pic>
        <p:nvPicPr>
          <p:cNvPr id="7" name="Picture 6"/>
          <p:cNvPicPr>
            <a:picLocks noChangeAspect="1"/>
          </p:cNvPicPr>
          <p:nvPr/>
        </p:nvPicPr>
        <p:blipFill rotWithShape="1">
          <a:blip r:embed="rId5" cstate="print">
            <a:extLst>
              <a:ext uri="{28A0092B-C50C-407E-A947-70E740481C1C}">
                <a14:useLocalDpi xmlns:a14="http://schemas.microsoft.com/office/drawing/2010/main" val="0"/>
              </a:ext>
            </a:extLst>
          </a:blip>
          <a:srcRect l="51336" t="25749" r="27019" b="64554"/>
          <a:stretch/>
        </p:blipFill>
        <p:spPr>
          <a:xfrm>
            <a:off x="3492134" y="3997233"/>
            <a:ext cx="2603866" cy="656174"/>
          </a:xfrm>
          <a:prstGeom prst="rect">
            <a:avLst/>
          </a:prstGeom>
        </p:spPr>
      </p:pic>
      <p:pic>
        <p:nvPicPr>
          <p:cNvPr id="8" name="Picture 7"/>
          <p:cNvPicPr>
            <a:picLocks noChangeAspect="1"/>
          </p:cNvPicPr>
          <p:nvPr/>
        </p:nvPicPr>
        <p:blipFill rotWithShape="1">
          <a:blip r:embed="rId5" cstate="print">
            <a:extLst>
              <a:ext uri="{28A0092B-C50C-407E-A947-70E740481C1C}">
                <a14:useLocalDpi xmlns:a14="http://schemas.microsoft.com/office/drawing/2010/main" val="0"/>
              </a:ext>
            </a:extLst>
          </a:blip>
          <a:srcRect l="51442" t="35943" r="26913" b="54360"/>
          <a:stretch/>
        </p:blipFill>
        <p:spPr>
          <a:xfrm>
            <a:off x="3509552" y="4755103"/>
            <a:ext cx="2603866" cy="656174"/>
          </a:xfrm>
          <a:prstGeom prst="rect">
            <a:avLst/>
          </a:prstGeom>
        </p:spPr>
      </p:pic>
      <p:pic>
        <p:nvPicPr>
          <p:cNvPr id="9" name="Picture 8"/>
          <p:cNvPicPr>
            <a:picLocks noChangeAspect="1"/>
          </p:cNvPicPr>
          <p:nvPr/>
        </p:nvPicPr>
        <p:blipFill rotWithShape="1">
          <a:blip r:embed="rId5" cstate="print">
            <a:extLst>
              <a:ext uri="{28A0092B-C50C-407E-A947-70E740481C1C}">
                <a14:useLocalDpi xmlns:a14="http://schemas.microsoft.com/office/drawing/2010/main" val="0"/>
              </a:ext>
            </a:extLst>
          </a:blip>
          <a:srcRect l="51516" t="46428" r="26839" b="43875"/>
          <a:stretch/>
        </p:blipFill>
        <p:spPr>
          <a:xfrm>
            <a:off x="3509552" y="5521233"/>
            <a:ext cx="2603866" cy="656174"/>
          </a:xfrm>
          <a:prstGeom prst="rect">
            <a:avLst/>
          </a:prstGeom>
        </p:spPr>
      </p:pic>
      <p:pic>
        <p:nvPicPr>
          <p:cNvPr id="10" name="Picture 9"/>
          <p:cNvPicPr>
            <a:picLocks noChangeAspect="1"/>
          </p:cNvPicPr>
          <p:nvPr/>
        </p:nvPicPr>
        <p:blipFill rotWithShape="1">
          <a:blip r:embed="rId5" cstate="print">
            <a:extLst>
              <a:ext uri="{28A0092B-C50C-407E-A947-70E740481C1C}">
                <a14:useLocalDpi xmlns:a14="http://schemas.microsoft.com/office/drawing/2010/main" val="0"/>
              </a:ext>
            </a:extLst>
          </a:blip>
          <a:srcRect l="74883" t="6801" r="3472" b="83502"/>
          <a:stretch/>
        </p:blipFill>
        <p:spPr>
          <a:xfrm>
            <a:off x="6087291" y="2481492"/>
            <a:ext cx="2603866" cy="656174"/>
          </a:xfrm>
          <a:prstGeom prst="rect">
            <a:avLst/>
          </a:prstGeom>
        </p:spPr>
      </p:pic>
      <p:pic>
        <p:nvPicPr>
          <p:cNvPr id="11" name="Picture 10"/>
          <p:cNvPicPr>
            <a:picLocks noChangeAspect="1"/>
          </p:cNvPicPr>
          <p:nvPr/>
        </p:nvPicPr>
        <p:blipFill rotWithShape="1">
          <a:blip r:embed="rId5" cstate="print">
            <a:extLst>
              <a:ext uri="{28A0092B-C50C-407E-A947-70E740481C1C}">
                <a14:useLocalDpi xmlns:a14="http://schemas.microsoft.com/office/drawing/2010/main" val="0"/>
              </a:ext>
            </a:extLst>
          </a:blip>
          <a:srcRect l="74936" t="16942" r="3419" b="73361"/>
          <a:stretch/>
        </p:blipFill>
        <p:spPr>
          <a:xfrm>
            <a:off x="6096000" y="3252201"/>
            <a:ext cx="2603866" cy="656174"/>
          </a:xfrm>
          <a:prstGeom prst="rect">
            <a:avLst/>
          </a:prstGeom>
        </p:spPr>
      </p:pic>
      <p:pic>
        <p:nvPicPr>
          <p:cNvPr id="12" name="Picture 11"/>
          <p:cNvPicPr>
            <a:picLocks noChangeAspect="1"/>
          </p:cNvPicPr>
          <p:nvPr/>
        </p:nvPicPr>
        <p:blipFill rotWithShape="1">
          <a:blip r:embed="rId5" cstate="print">
            <a:extLst>
              <a:ext uri="{28A0092B-C50C-407E-A947-70E740481C1C}">
                <a14:useLocalDpi xmlns:a14="http://schemas.microsoft.com/office/drawing/2010/main" val="0"/>
              </a:ext>
            </a:extLst>
          </a:blip>
          <a:srcRect l="74959" t="26280" r="3396" b="64023"/>
          <a:stretch/>
        </p:blipFill>
        <p:spPr>
          <a:xfrm>
            <a:off x="6096000" y="4009622"/>
            <a:ext cx="2603866" cy="656174"/>
          </a:xfrm>
          <a:prstGeom prst="rect">
            <a:avLst/>
          </a:prstGeom>
        </p:spPr>
      </p:pic>
      <p:pic>
        <p:nvPicPr>
          <p:cNvPr id="13" name="Picture 12"/>
          <p:cNvPicPr>
            <a:picLocks noChangeAspect="1"/>
          </p:cNvPicPr>
          <p:nvPr/>
        </p:nvPicPr>
        <p:blipFill rotWithShape="1">
          <a:blip r:embed="rId5" cstate="print">
            <a:extLst>
              <a:ext uri="{28A0092B-C50C-407E-A947-70E740481C1C}">
                <a14:useLocalDpi xmlns:a14="http://schemas.microsoft.com/office/drawing/2010/main" val="0"/>
              </a:ext>
            </a:extLst>
          </a:blip>
          <a:srcRect l="74938" t="36534" r="3417" b="53769"/>
          <a:stretch/>
        </p:blipFill>
        <p:spPr>
          <a:xfrm>
            <a:off x="6096000" y="4775752"/>
            <a:ext cx="2603866" cy="656174"/>
          </a:xfrm>
          <a:prstGeom prst="rect">
            <a:avLst/>
          </a:prstGeom>
        </p:spPr>
      </p:pic>
      <p:pic>
        <p:nvPicPr>
          <p:cNvPr id="14" name="Picture 13"/>
          <p:cNvPicPr>
            <a:picLocks noChangeAspect="1"/>
          </p:cNvPicPr>
          <p:nvPr/>
        </p:nvPicPr>
        <p:blipFill rotWithShape="1">
          <a:blip r:embed="rId5" cstate="print">
            <a:extLst>
              <a:ext uri="{28A0092B-C50C-407E-A947-70E740481C1C}">
                <a14:useLocalDpi xmlns:a14="http://schemas.microsoft.com/office/drawing/2010/main" val="0"/>
              </a:ext>
            </a:extLst>
          </a:blip>
          <a:srcRect l="74844" t="47027" r="3511" b="43276"/>
          <a:stretch/>
        </p:blipFill>
        <p:spPr>
          <a:xfrm>
            <a:off x="6087291" y="5541882"/>
            <a:ext cx="2603866" cy="656174"/>
          </a:xfrm>
          <a:prstGeom prst="rect">
            <a:avLst/>
          </a:prstGeom>
        </p:spPr>
      </p:pic>
    </p:spTree>
    <p:extLst>
      <p:ext uri="{BB962C8B-B14F-4D97-AF65-F5344CB8AC3E}">
        <p14:creationId xmlns:p14="http://schemas.microsoft.com/office/powerpoint/2010/main" val="2662664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ff-clang.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ff-clang.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3" name="ff-clang.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3" name="ff-clang.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3" name="ff-clang.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3" name="ff-clang.wav"/>
                                        </p:tgtEl>
                                      </p:cMediaNode>
                                    </p:audio>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3" name="ff-clang.wav"/>
                                        </p:tgtEl>
                                      </p:cMediaNode>
                                    </p:audio>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3" name="ff-clang.wav"/>
                                        </p:tgtEl>
                                      </p:cMediaNode>
                                    </p:audio>
                                  </p:sub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3" name="ff-clang.wav"/>
                                        </p:tgtEl>
                                      </p:cMediaNode>
                                    </p:audio>
                                  </p:sub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3" name="ff-cla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505" y="-60960"/>
            <a:ext cx="12370041" cy="6958148"/>
          </a:xfrm>
          <a:prstGeom prst="rect">
            <a:avLst/>
          </a:prstGeom>
        </p:spPr>
      </p:pic>
    </p:spTree>
    <p:extLst>
      <p:ext uri="{BB962C8B-B14F-4D97-AF65-F5344CB8AC3E}">
        <p14:creationId xmlns:p14="http://schemas.microsoft.com/office/powerpoint/2010/main" val="38806053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b="10065"/>
          <a:stretch/>
        </p:blipFill>
        <p:spPr>
          <a:xfrm>
            <a:off x="1419299" y="269900"/>
            <a:ext cx="9144000" cy="6167718"/>
          </a:xfrm>
          <a:prstGeom prst="rect">
            <a:avLst/>
          </a:prstGeom>
        </p:spPr>
      </p:pic>
    </p:spTree>
    <p:extLst>
      <p:ext uri="{BB962C8B-B14F-4D97-AF65-F5344CB8AC3E}">
        <p14:creationId xmlns:p14="http://schemas.microsoft.com/office/powerpoint/2010/main" val="41200343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59C2BB-B7C8-4F32-A80A-E0DF26FEF687}"/>
              </a:ext>
            </a:extLst>
          </p:cNvPr>
          <p:cNvSpPr>
            <a:spLocks noGrp="1"/>
          </p:cNvSpPr>
          <p:nvPr>
            <p:ph type="title"/>
          </p:nvPr>
        </p:nvSpPr>
        <p:spPr>
          <a:xfrm>
            <a:off x="753875" y="308849"/>
            <a:ext cx="10515600" cy="689951"/>
          </a:xfrm>
        </p:spPr>
        <p:txBody>
          <a:bodyPr/>
          <a:lstStyle/>
          <a:p>
            <a:r>
              <a:rPr lang="en-US" dirty="0"/>
              <a:t>Insights From the CHAS</a:t>
            </a:r>
          </a:p>
        </p:txBody>
      </p:sp>
      <p:sp>
        <p:nvSpPr>
          <p:cNvPr id="5" name="Content Placeholder 4">
            <a:extLst>
              <a:ext uri="{FF2B5EF4-FFF2-40B4-BE49-F238E27FC236}">
                <a16:creationId xmlns:a16="http://schemas.microsoft.com/office/drawing/2014/main" id="{D6BE03F5-5C8B-4FE5-97B9-7C9891ED8E39}"/>
              </a:ext>
            </a:extLst>
          </p:cNvPr>
          <p:cNvSpPr>
            <a:spLocks noGrp="1"/>
          </p:cNvSpPr>
          <p:nvPr>
            <p:ph idx="1"/>
          </p:nvPr>
        </p:nvSpPr>
        <p:spPr>
          <a:xfrm>
            <a:off x="1353352" y="1489479"/>
            <a:ext cx="10242248" cy="4390535"/>
          </a:xfrm>
        </p:spPr>
        <p:txBody>
          <a:bodyPr numCol="2">
            <a:normAutofit/>
          </a:bodyPr>
          <a:lstStyle/>
          <a:p>
            <a:pPr marL="398463" lvl="0" indent="0">
              <a:spcAft>
                <a:spcPts val="3600"/>
              </a:spcAft>
              <a:buNone/>
              <a:tabLst>
                <a:tab pos="225425" algn="l"/>
              </a:tabLst>
            </a:pPr>
            <a:r>
              <a:rPr lang="en-US" sz="3600" dirty="0"/>
              <a:t>Coverage</a:t>
            </a:r>
          </a:p>
          <a:p>
            <a:pPr marL="398463" lvl="0" indent="0">
              <a:spcAft>
                <a:spcPts val="3600"/>
              </a:spcAft>
              <a:buNone/>
              <a:tabLst>
                <a:tab pos="225425" algn="l"/>
              </a:tabLst>
            </a:pPr>
            <a:r>
              <a:rPr lang="en-US" sz="3600" dirty="0"/>
              <a:t>Access and Affordability</a:t>
            </a:r>
          </a:p>
          <a:p>
            <a:pPr marL="398463" lvl="0" indent="0">
              <a:spcAft>
                <a:spcPts val="3600"/>
              </a:spcAft>
              <a:buNone/>
              <a:tabLst>
                <a:tab pos="225425" algn="l"/>
              </a:tabLst>
            </a:pPr>
            <a:r>
              <a:rPr lang="en-US" sz="3600" dirty="0"/>
              <a:t>Mental Health Care</a:t>
            </a:r>
          </a:p>
          <a:p>
            <a:pPr marL="398463" lvl="0" indent="0">
              <a:spcAft>
                <a:spcPts val="3600"/>
              </a:spcAft>
              <a:buNone/>
              <a:tabLst>
                <a:tab pos="225425" algn="l"/>
              </a:tabLst>
            </a:pPr>
            <a:r>
              <a:rPr lang="en-US" sz="3600" dirty="0"/>
              <a:t>Oral Health</a:t>
            </a:r>
          </a:p>
          <a:p>
            <a:pPr marL="1374775" lvl="0" indent="0">
              <a:spcAft>
                <a:spcPts val="3600"/>
              </a:spcAft>
              <a:buNone/>
              <a:tabLst>
                <a:tab pos="225425" algn="l"/>
              </a:tabLst>
            </a:pPr>
            <a:r>
              <a:rPr lang="en-US" sz="3600" dirty="0"/>
              <a:t>Housing</a:t>
            </a:r>
          </a:p>
          <a:p>
            <a:pPr marL="1374775" lvl="0" indent="0">
              <a:spcAft>
                <a:spcPts val="3600"/>
              </a:spcAft>
              <a:buNone/>
              <a:tabLst>
                <a:tab pos="225425" algn="l"/>
              </a:tabLst>
            </a:pPr>
            <a:r>
              <a:rPr lang="en-US" sz="3600" dirty="0"/>
              <a:t>Food</a:t>
            </a:r>
          </a:p>
          <a:p>
            <a:pPr marL="1374775" lvl="0" indent="0">
              <a:spcAft>
                <a:spcPts val="3600"/>
              </a:spcAft>
              <a:buNone/>
              <a:tabLst>
                <a:tab pos="225425" algn="l"/>
              </a:tabLst>
            </a:pPr>
            <a:r>
              <a:rPr lang="en-US" sz="3600" dirty="0"/>
              <a:t>Unfair Treatment</a:t>
            </a:r>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b="84274"/>
          <a:stretch/>
        </p:blipFill>
        <p:spPr>
          <a:xfrm>
            <a:off x="562647" y="1100487"/>
            <a:ext cx="1449713" cy="1239489"/>
          </a:xfrm>
          <a:prstGeom prst="rect">
            <a:avLst/>
          </a:prstGeom>
        </p:spPr>
      </p:pic>
      <p:pic>
        <p:nvPicPr>
          <p:cNvPr id="15" name="Picture 14"/>
          <p:cNvPicPr>
            <a:picLocks noChangeAspect="1"/>
          </p:cNvPicPr>
          <p:nvPr/>
        </p:nvPicPr>
        <p:blipFill rotWithShape="1">
          <a:blip r:embed="rId3" cstate="print">
            <a:extLst>
              <a:ext uri="{28A0092B-C50C-407E-A947-70E740481C1C}">
                <a14:useLocalDpi xmlns:a14="http://schemas.microsoft.com/office/drawing/2010/main" val="0"/>
              </a:ext>
            </a:extLst>
          </a:blip>
          <a:srcRect t="14938" b="71870"/>
          <a:stretch/>
        </p:blipFill>
        <p:spPr>
          <a:xfrm>
            <a:off x="535044" y="2272124"/>
            <a:ext cx="1449713" cy="1039789"/>
          </a:xfrm>
          <a:prstGeom prst="rect">
            <a:avLst/>
          </a:prstGeom>
        </p:spPr>
      </p:pic>
      <p:pic>
        <p:nvPicPr>
          <p:cNvPr id="16" name="Picture 15"/>
          <p:cNvPicPr>
            <a:picLocks noChangeAspect="1"/>
          </p:cNvPicPr>
          <p:nvPr/>
        </p:nvPicPr>
        <p:blipFill rotWithShape="1">
          <a:blip r:embed="rId3" cstate="print">
            <a:extLst>
              <a:ext uri="{28A0092B-C50C-407E-A947-70E740481C1C}">
                <a14:useLocalDpi xmlns:a14="http://schemas.microsoft.com/office/drawing/2010/main" val="0"/>
              </a:ext>
            </a:extLst>
          </a:blip>
          <a:srcRect t="29337" b="57304"/>
          <a:stretch/>
        </p:blipFill>
        <p:spPr>
          <a:xfrm>
            <a:off x="562646" y="3349243"/>
            <a:ext cx="1449714" cy="1052996"/>
          </a:xfrm>
          <a:prstGeom prst="rect">
            <a:avLst/>
          </a:prstGeom>
        </p:spPr>
      </p:pic>
      <p:pic>
        <p:nvPicPr>
          <p:cNvPr id="17" name="Picture 16"/>
          <p:cNvPicPr>
            <a:picLocks noChangeAspect="1"/>
          </p:cNvPicPr>
          <p:nvPr/>
        </p:nvPicPr>
        <p:blipFill rotWithShape="1">
          <a:blip r:embed="rId3" cstate="print">
            <a:extLst>
              <a:ext uri="{28A0092B-C50C-407E-A947-70E740481C1C}">
                <a14:useLocalDpi xmlns:a14="http://schemas.microsoft.com/office/drawing/2010/main" val="0"/>
              </a:ext>
            </a:extLst>
          </a:blip>
          <a:srcRect t="43185" b="42932"/>
          <a:stretch/>
        </p:blipFill>
        <p:spPr>
          <a:xfrm>
            <a:off x="562646" y="4439569"/>
            <a:ext cx="1449714" cy="1094289"/>
          </a:xfrm>
          <a:prstGeom prst="rect">
            <a:avLst/>
          </a:prstGeom>
        </p:spPr>
      </p:pic>
      <p:pic>
        <p:nvPicPr>
          <p:cNvPr id="18" name="Picture 17"/>
          <p:cNvPicPr>
            <a:picLocks noChangeAspect="1"/>
          </p:cNvPicPr>
          <p:nvPr/>
        </p:nvPicPr>
        <p:blipFill rotWithShape="1">
          <a:blip r:embed="rId3" cstate="print">
            <a:extLst>
              <a:ext uri="{28A0092B-C50C-407E-A947-70E740481C1C}">
                <a14:useLocalDpi xmlns:a14="http://schemas.microsoft.com/office/drawing/2010/main" val="0"/>
              </a:ext>
            </a:extLst>
          </a:blip>
          <a:srcRect t="57129" b="28726"/>
          <a:stretch/>
        </p:blipFill>
        <p:spPr>
          <a:xfrm>
            <a:off x="6547956" y="1198072"/>
            <a:ext cx="1449713" cy="1114936"/>
          </a:xfrm>
          <a:prstGeom prst="rect">
            <a:avLst/>
          </a:prstGeom>
        </p:spPr>
      </p:pic>
      <p:pic>
        <p:nvPicPr>
          <p:cNvPr id="19" name="Picture 18"/>
          <p:cNvPicPr>
            <a:picLocks noChangeAspect="1"/>
          </p:cNvPicPr>
          <p:nvPr/>
        </p:nvPicPr>
        <p:blipFill rotWithShape="1">
          <a:blip r:embed="rId3" cstate="print">
            <a:extLst>
              <a:ext uri="{28A0092B-C50C-407E-A947-70E740481C1C}">
                <a14:useLocalDpi xmlns:a14="http://schemas.microsoft.com/office/drawing/2010/main" val="0"/>
              </a:ext>
            </a:extLst>
          </a:blip>
          <a:srcRect t="71144" b="14580"/>
          <a:stretch/>
        </p:blipFill>
        <p:spPr>
          <a:xfrm>
            <a:off x="6520353" y="2272603"/>
            <a:ext cx="1449713" cy="1125259"/>
          </a:xfrm>
          <a:prstGeom prst="rect">
            <a:avLst/>
          </a:prstGeom>
        </p:spPr>
      </p:pic>
      <p:pic>
        <p:nvPicPr>
          <p:cNvPr id="21" name="Picture 20"/>
          <p:cNvPicPr>
            <a:picLocks noChangeAspect="1"/>
          </p:cNvPicPr>
          <p:nvPr/>
        </p:nvPicPr>
        <p:blipFill rotWithShape="1">
          <a:blip r:embed="rId3" cstate="print">
            <a:extLst>
              <a:ext uri="{28A0092B-C50C-407E-A947-70E740481C1C}">
                <a14:useLocalDpi xmlns:a14="http://schemas.microsoft.com/office/drawing/2010/main" val="0"/>
              </a:ext>
            </a:extLst>
          </a:blip>
          <a:srcRect t="85159" b="434"/>
          <a:stretch/>
        </p:blipFill>
        <p:spPr>
          <a:xfrm>
            <a:off x="6501412" y="3390127"/>
            <a:ext cx="1449713" cy="1135582"/>
          </a:xfrm>
          <a:prstGeom prst="rect">
            <a:avLst/>
          </a:prstGeom>
        </p:spPr>
      </p:pic>
    </p:spTree>
    <p:extLst>
      <p:ext uri="{BB962C8B-B14F-4D97-AF65-F5344CB8AC3E}">
        <p14:creationId xmlns:p14="http://schemas.microsoft.com/office/powerpoint/2010/main" val="2254895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randombar(horizontal)">
                                      <p:cBhvr>
                                        <p:cTn id="7" dur="500"/>
                                        <p:tgtEl>
                                          <p:spTgt spid="5">
                                            <p:txEl>
                                              <p:pRg st="0" end="0"/>
                                            </p:txEl>
                                          </p:spTgt>
                                        </p:tgtEl>
                                      </p:cBhvr>
                                    </p:animEffect>
                                  </p:childTnLst>
                                </p:cTn>
                              </p:par>
                              <p:par>
                                <p:cTn id="8" presetID="1"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randombar(horizontal)">
                                      <p:cBhvr>
                                        <p:cTn id="14" dur="500"/>
                                        <p:tgtEl>
                                          <p:spTgt spid="5">
                                            <p:txEl>
                                              <p:pRg st="1" end="1"/>
                                            </p:txEl>
                                          </p:spTgt>
                                        </p:tgtEl>
                                      </p:cBhvr>
                                    </p:animEffect>
                                  </p:childTnLst>
                                </p:cTn>
                              </p:par>
                              <p:par>
                                <p:cTn id="15" presetID="1"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Effect transition="in" filter="randombar(horizontal)">
                                      <p:cBhvr>
                                        <p:cTn id="21" dur="500"/>
                                        <p:tgtEl>
                                          <p:spTgt spid="5">
                                            <p:txEl>
                                              <p:pRg st="2" end="2"/>
                                            </p:txEl>
                                          </p:spTgt>
                                        </p:tgtEl>
                                      </p:cBhvr>
                                    </p:animEffect>
                                  </p:childTnLst>
                                </p:cTn>
                              </p:par>
                              <p:par>
                                <p:cTn id="22" presetID="1" presetClass="entr" presetSubtype="0" fill="hold" nodeType="withEffect">
                                  <p:stCondLst>
                                    <p:cond delay="0"/>
                                  </p:stCondLst>
                                  <p:childTnLst>
                                    <p:set>
                                      <p:cBhvr>
                                        <p:cTn id="23" dur="1" fill="hold">
                                          <p:stCondLst>
                                            <p:cond delay="0"/>
                                          </p:stCondLst>
                                        </p:cTn>
                                        <p:tgtEl>
                                          <p:spTgt spid="16"/>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5">
                                            <p:txEl>
                                              <p:pRg st="3" end="3"/>
                                            </p:txEl>
                                          </p:spTgt>
                                        </p:tgtEl>
                                        <p:attrNameLst>
                                          <p:attrName>style.visibility</p:attrName>
                                        </p:attrNameLst>
                                      </p:cBhvr>
                                      <p:to>
                                        <p:strVal val="visible"/>
                                      </p:to>
                                    </p:set>
                                    <p:animEffect transition="in" filter="randombar(horizontal)">
                                      <p:cBhvr>
                                        <p:cTn id="28" dur="500"/>
                                        <p:tgtEl>
                                          <p:spTgt spid="5">
                                            <p:txEl>
                                              <p:pRg st="3" end="3"/>
                                            </p:txEl>
                                          </p:spTgt>
                                        </p:tgtEl>
                                      </p:cBhvr>
                                    </p:animEffect>
                                  </p:childTnLst>
                                </p:cTn>
                              </p:par>
                              <p:par>
                                <p:cTn id="29" presetID="1" presetClass="entr" presetSubtype="0" fill="hold" nodeType="with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grpId="0" nodeType="clickEffect">
                                  <p:stCondLst>
                                    <p:cond delay="0"/>
                                  </p:stCondLst>
                                  <p:childTnLst>
                                    <p:set>
                                      <p:cBhvr>
                                        <p:cTn id="34" dur="1" fill="hold">
                                          <p:stCondLst>
                                            <p:cond delay="0"/>
                                          </p:stCondLst>
                                        </p:cTn>
                                        <p:tgtEl>
                                          <p:spTgt spid="5">
                                            <p:txEl>
                                              <p:pRg st="4" end="4"/>
                                            </p:txEl>
                                          </p:spTgt>
                                        </p:tgtEl>
                                        <p:attrNameLst>
                                          <p:attrName>style.visibility</p:attrName>
                                        </p:attrNameLst>
                                      </p:cBhvr>
                                      <p:to>
                                        <p:strVal val="visible"/>
                                      </p:to>
                                    </p:set>
                                    <p:animEffect transition="in" filter="randombar(horizontal)">
                                      <p:cBhvr>
                                        <p:cTn id="35" dur="500"/>
                                        <p:tgtEl>
                                          <p:spTgt spid="5">
                                            <p:txEl>
                                              <p:pRg st="4" end="4"/>
                                            </p:txEl>
                                          </p:spTgt>
                                        </p:tgtEl>
                                      </p:cBhvr>
                                    </p:animEffect>
                                  </p:childTnLst>
                                </p:cTn>
                              </p:par>
                              <p:par>
                                <p:cTn id="36" presetID="1" presetClass="entr" presetSubtype="0" fill="hold" nodeType="withEffect">
                                  <p:stCondLst>
                                    <p:cond delay="0"/>
                                  </p:stCondLst>
                                  <p:childTnLst>
                                    <p:set>
                                      <p:cBhvr>
                                        <p:cTn id="37" dur="1" fill="hold">
                                          <p:stCondLst>
                                            <p:cond delay="0"/>
                                          </p:stCondLst>
                                        </p:cTn>
                                        <p:tgtEl>
                                          <p:spTgt spid="18"/>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5">
                                            <p:txEl>
                                              <p:pRg st="5" end="5"/>
                                            </p:txEl>
                                          </p:spTgt>
                                        </p:tgtEl>
                                        <p:attrNameLst>
                                          <p:attrName>style.visibility</p:attrName>
                                        </p:attrNameLst>
                                      </p:cBhvr>
                                      <p:to>
                                        <p:strVal val="visible"/>
                                      </p:to>
                                    </p:set>
                                    <p:animEffect transition="in" filter="randombar(horizontal)">
                                      <p:cBhvr>
                                        <p:cTn id="42" dur="500"/>
                                        <p:tgtEl>
                                          <p:spTgt spid="5">
                                            <p:txEl>
                                              <p:pRg st="5" end="5"/>
                                            </p:txEl>
                                          </p:spTgt>
                                        </p:tgtEl>
                                      </p:cBhvr>
                                    </p:animEffect>
                                  </p:childTnLst>
                                </p:cTn>
                              </p:par>
                              <p:par>
                                <p:cTn id="43" presetID="1" presetClass="entr" presetSubtype="0" fill="hold" nodeType="withEffect">
                                  <p:stCondLst>
                                    <p:cond delay="0"/>
                                  </p:stCondLst>
                                  <p:childTnLst>
                                    <p:set>
                                      <p:cBhvr>
                                        <p:cTn id="44" dur="1" fill="hold">
                                          <p:stCondLst>
                                            <p:cond delay="0"/>
                                          </p:stCondLst>
                                        </p:cTn>
                                        <p:tgtEl>
                                          <p:spTgt spid="19"/>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grpId="0" nodeType="clickEffect">
                                  <p:stCondLst>
                                    <p:cond delay="0"/>
                                  </p:stCondLst>
                                  <p:childTnLst>
                                    <p:set>
                                      <p:cBhvr>
                                        <p:cTn id="48" dur="1" fill="hold">
                                          <p:stCondLst>
                                            <p:cond delay="0"/>
                                          </p:stCondLst>
                                        </p:cTn>
                                        <p:tgtEl>
                                          <p:spTgt spid="5">
                                            <p:txEl>
                                              <p:pRg st="6" end="6"/>
                                            </p:txEl>
                                          </p:spTgt>
                                        </p:tgtEl>
                                        <p:attrNameLst>
                                          <p:attrName>style.visibility</p:attrName>
                                        </p:attrNameLst>
                                      </p:cBhvr>
                                      <p:to>
                                        <p:strVal val="visible"/>
                                      </p:to>
                                    </p:set>
                                    <p:animEffect transition="in" filter="randombar(horizontal)">
                                      <p:cBhvr>
                                        <p:cTn id="49" dur="500"/>
                                        <p:tgtEl>
                                          <p:spTgt spid="5">
                                            <p:txEl>
                                              <p:pRg st="6" end="6"/>
                                            </p:txEl>
                                          </p:spTgt>
                                        </p:tgtEl>
                                      </p:cBhvr>
                                    </p:animEffect>
                                  </p:childTnLst>
                                </p:cTn>
                              </p:par>
                              <p:par>
                                <p:cTn id="50" presetID="1" presetClass="entr" presetSubtype="0" fill="hold" nodeType="withEffect">
                                  <p:stCondLst>
                                    <p:cond delay="0"/>
                                  </p:stCondLst>
                                  <p:childTnLst>
                                    <p:set>
                                      <p:cBhvr>
                                        <p:cTn id="51"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F78BFD-FA97-4AF1-84FB-FAEFD0322AFB}"/>
              </a:ext>
            </a:extLst>
          </p:cNvPr>
          <p:cNvSpPr>
            <a:spLocks noGrp="1"/>
          </p:cNvSpPr>
          <p:nvPr>
            <p:ph type="title"/>
          </p:nvPr>
        </p:nvSpPr>
        <p:spPr>
          <a:xfrm>
            <a:off x="0" y="2985756"/>
            <a:ext cx="12191999" cy="2074529"/>
          </a:xfrm>
        </p:spPr>
        <p:txBody>
          <a:bodyPr>
            <a:normAutofit/>
          </a:bodyPr>
          <a:lstStyle/>
          <a:p>
            <a:pPr algn="ctr"/>
            <a:r>
              <a:rPr lang="en-US" sz="4400" dirty="0">
                <a:solidFill>
                  <a:schemeClr val="bg2">
                    <a:lumMod val="25000"/>
                  </a:schemeClr>
                </a:solidFill>
              </a:rPr>
              <a:t>Coverage: </a:t>
            </a:r>
            <a:br>
              <a:rPr lang="en-US" dirty="0">
                <a:solidFill>
                  <a:schemeClr val="bg2">
                    <a:lumMod val="25000"/>
                  </a:schemeClr>
                </a:solidFill>
              </a:rPr>
            </a:br>
            <a:r>
              <a:rPr lang="en-US" sz="7200" dirty="0">
                <a:solidFill>
                  <a:schemeClr val="bg2">
                    <a:lumMod val="25000"/>
                  </a:schemeClr>
                </a:solidFill>
              </a:rPr>
              <a:t>Still Waters Run Deep</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32418" y="0"/>
            <a:ext cx="3527162" cy="3253292"/>
          </a:xfrm>
          <a:prstGeom prst="rect">
            <a:avLst/>
          </a:prstGeom>
        </p:spPr>
      </p:pic>
    </p:spTree>
    <p:extLst>
      <p:ext uri="{BB962C8B-B14F-4D97-AF65-F5344CB8AC3E}">
        <p14:creationId xmlns:p14="http://schemas.microsoft.com/office/powerpoint/2010/main" val="28740881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1231554" y="6243600"/>
            <a:ext cx="2240629" cy="230832"/>
          </a:xfrm>
          <a:prstGeom prst="rect">
            <a:avLst/>
          </a:prstGeom>
          <a:noFill/>
        </p:spPr>
        <p:txBody>
          <a:bodyPr wrap="square" rtlCol="0">
            <a:spAutoFit/>
          </a:bodyPr>
          <a:lstStyle/>
          <a:p>
            <a:r>
              <a:rPr lang="en-US" sz="900" dirty="0">
                <a:solidFill>
                  <a:schemeClr val="bg2">
                    <a:lumMod val="50000"/>
                  </a:schemeClr>
                </a:solidFill>
              </a:rPr>
              <a:t>Source: 2019 Colorado Health Access Survey</a:t>
            </a:r>
          </a:p>
        </p:txBody>
      </p:sp>
      <p:sp>
        <p:nvSpPr>
          <p:cNvPr id="9" name="Title 1">
            <a:extLst>
              <a:ext uri="{FF2B5EF4-FFF2-40B4-BE49-F238E27FC236}">
                <a16:creationId xmlns:a16="http://schemas.microsoft.com/office/drawing/2014/main" id="{85225221-DC37-401D-B859-EF8A5F9E772F}"/>
              </a:ext>
            </a:extLst>
          </p:cNvPr>
          <p:cNvSpPr txBox="1">
            <a:spLocks/>
          </p:cNvSpPr>
          <p:nvPr/>
        </p:nvSpPr>
        <p:spPr>
          <a:xfrm>
            <a:off x="780144" y="261884"/>
            <a:ext cx="10515600" cy="689951"/>
          </a:xfrm>
          <a:prstGeom prst="rect">
            <a:avLst/>
          </a:prstGeom>
        </p:spPr>
        <p:txBody>
          <a:bodyPr>
            <a:normAutofit fontScale="97500"/>
          </a:bodyPr>
          <a:lstStyle>
            <a:lvl1pPr algn="l" defTabSz="914400" rtl="0" eaLnBrk="1" latinLnBrk="0" hangingPunct="1">
              <a:lnSpc>
                <a:spcPct val="90000"/>
              </a:lnSpc>
              <a:spcBef>
                <a:spcPct val="0"/>
              </a:spcBef>
              <a:buNone/>
              <a:defRPr sz="3600" b="1" kern="1200">
                <a:solidFill>
                  <a:srgbClr val="2E6380"/>
                </a:solidFill>
                <a:latin typeface="+mn-lt"/>
                <a:ea typeface="+mj-ea"/>
                <a:cs typeface="+mj-cs"/>
              </a:defRPr>
            </a:lvl1pPr>
          </a:lstStyle>
          <a:p>
            <a:r>
              <a:rPr lang="en-US" dirty="0"/>
              <a:t>A Changing Health Coverage Landscape</a:t>
            </a:r>
          </a:p>
        </p:txBody>
      </p:sp>
      <p:sp>
        <p:nvSpPr>
          <p:cNvPr id="11" name="Title 1">
            <a:extLst>
              <a:ext uri="{FF2B5EF4-FFF2-40B4-BE49-F238E27FC236}">
                <a16:creationId xmlns:a16="http://schemas.microsoft.com/office/drawing/2014/main" id="{85225221-DC37-401D-B859-EF8A5F9E772F}"/>
              </a:ext>
            </a:extLst>
          </p:cNvPr>
          <p:cNvSpPr txBox="1">
            <a:spLocks/>
          </p:cNvSpPr>
          <p:nvPr/>
        </p:nvSpPr>
        <p:spPr>
          <a:xfrm>
            <a:off x="780144" y="798766"/>
            <a:ext cx="10515600" cy="689951"/>
          </a:xfrm>
          <a:prstGeom prst="rect">
            <a:avLst/>
          </a:prstGeom>
        </p:spPr>
        <p:txBody>
          <a:bodyPr>
            <a:normAutofit fontScale="97500"/>
          </a:bodyPr>
          <a:lstStyle>
            <a:lvl1pPr algn="l" defTabSz="914400" rtl="0" eaLnBrk="1" latinLnBrk="0" hangingPunct="1">
              <a:lnSpc>
                <a:spcPct val="90000"/>
              </a:lnSpc>
              <a:spcBef>
                <a:spcPct val="0"/>
              </a:spcBef>
              <a:buNone/>
              <a:defRPr sz="3600" b="1" kern="1200">
                <a:solidFill>
                  <a:srgbClr val="2E6380"/>
                </a:solidFill>
                <a:latin typeface="+mn-lt"/>
                <a:ea typeface="+mj-ea"/>
                <a:cs typeface="+mj-cs"/>
              </a:defRPr>
            </a:lvl1pPr>
          </a:lstStyle>
          <a:p>
            <a:r>
              <a:rPr lang="en-US" sz="2000" dirty="0">
                <a:solidFill>
                  <a:schemeClr val="bg2">
                    <a:lumMod val="25000"/>
                  </a:schemeClr>
                </a:solidFill>
              </a:rPr>
              <a:t>Health Insurance Coverage, All Ages, 2017-2019</a:t>
            </a: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12843" b="92320"/>
          <a:stretch/>
        </p:blipFill>
        <p:spPr>
          <a:xfrm>
            <a:off x="1751355" y="1414478"/>
            <a:ext cx="9544389" cy="357419"/>
          </a:xfrm>
          <a:prstGeom prst="rect">
            <a:avLst/>
          </a:prstGeom>
        </p:spPr>
      </p:pic>
      <p:pic>
        <p:nvPicPr>
          <p:cNvPr id="13" name="Picture 12"/>
          <p:cNvPicPr>
            <a:picLocks noChangeAspect="1"/>
          </p:cNvPicPr>
          <p:nvPr/>
        </p:nvPicPr>
        <p:blipFill rotWithShape="1">
          <a:blip r:embed="rId3">
            <a:extLst>
              <a:ext uri="{28A0092B-C50C-407E-A947-70E740481C1C}">
                <a14:useLocalDpi xmlns:a14="http://schemas.microsoft.com/office/drawing/2010/main" val="0"/>
              </a:ext>
            </a:extLst>
          </a:blip>
          <a:srcRect l="4995" t="14868" b="45369"/>
          <a:stretch/>
        </p:blipFill>
        <p:spPr>
          <a:xfrm>
            <a:off x="587829" y="2130070"/>
            <a:ext cx="10403737" cy="1850572"/>
          </a:xfrm>
          <a:prstGeom prst="rect">
            <a:avLst/>
          </a:prstGeom>
        </p:spPr>
      </p:pic>
      <p:pic>
        <p:nvPicPr>
          <p:cNvPr id="15" name="Picture 14"/>
          <p:cNvPicPr>
            <a:picLocks noChangeAspect="1"/>
          </p:cNvPicPr>
          <p:nvPr/>
        </p:nvPicPr>
        <p:blipFill rotWithShape="1">
          <a:blip r:embed="rId3">
            <a:extLst>
              <a:ext uri="{28A0092B-C50C-407E-A947-70E740481C1C}">
                <a14:useLocalDpi xmlns:a14="http://schemas.microsoft.com/office/drawing/2010/main" val="0"/>
              </a:ext>
            </a:extLst>
          </a:blip>
          <a:srcRect l="5128" t="65235" r="-133" b="-4998"/>
          <a:stretch/>
        </p:blipFill>
        <p:spPr>
          <a:xfrm>
            <a:off x="587829" y="3949657"/>
            <a:ext cx="10403737" cy="1850572"/>
          </a:xfrm>
          <a:prstGeom prst="rect">
            <a:avLst/>
          </a:prstGeom>
        </p:spPr>
      </p:pic>
    </p:spTree>
    <p:extLst>
      <p:ext uri="{BB962C8B-B14F-4D97-AF65-F5344CB8AC3E}">
        <p14:creationId xmlns:p14="http://schemas.microsoft.com/office/powerpoint/2010/main" val="2387277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0-#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1+#ppt_w/2"/>
                                          </p:val>
                                        </p:tav>
                                        <p:tav tm="100000">
                                          <p:val>
                                            <p:strVal val="#ppt_x"/>
                                          </p:val>
                                        </p:tav>
                                      </p:tavLst>
                                    </p:anim>
                                    <p:anim calcmode="lin" valueType="num">
                                      <p:cBhvr additive="base">
                                        <p:cTn id="12" dur="500" fill="hold"/>
                                        <p:tgtEl>
                                          <p:spTgt spid="15"/>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1+#ppt_w/2"/>
                                          </p:val>
                                        </p:tav>
                                        <p:tav tm="100000">
                                          <p:val>
                                            <p:strVal val="#ppt_x"/>
                                          </p:val>
                                        </p:tav>
                                      </p:tavLst>
                                    </p:anim>
                                    <p:anim calcmode="lin" valueType="num">
                                      <p:cBhvr additive="base">
                                        <p:cTn id="16"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225221-DC37-401D-B859-EF8A5F9E772F}"/>
              </a:ext>
            </a:extLst>
          </p:cNvPr>
          <p:cNvSpPr>
            <a:spLocks noGrp="1"/>
          </p:cNvSpPr>
          <p:nvPr>
            <p:ph type="title"/>
          </p:nvPr>
        </p:nvSpPr>
        <p:spPr>
          <a:xfrm>
            <a:off x="395514" y="307070"/>
            <a:ext cx="11085286" cy="689951"/>
          </a:xfrm>
        </p:spPr>
        <p:txBody>
          <a:bodyPr>
            <a:normAutofit fontScale="90000"/>
          </a:bodyPr>
          <a:lstStyle/>
          <a:p>
            <a:r>
              <a:rPr lang="en-US" dirty="0"/>
              <a:t>Uninsured Rate Increases for Hispanic or </a:t>
            </a:r>
            <a:r>
              <a:rPr lang="en-US" dirty="0" err="1"/>
              <a:t>Latinx</a:t>
            </a:r>
            <a:r>
              <a:rPr lang="en-US" dirty="0"/>
              <a:t> Children</a:t>
            </a:r>
          </a:p>
        </p:txBody>
      </p:sp>
      <p:sp>
        <p:nvSpPr>
          <p:cNvPr id="5" name="TextBox 4">
            <a:extLst>
              <a:ext uri="{FF2B5EF4-FFF2-40B4-BE49-F238E27FC236}">
                <a16:creationId xmlns:a16="http://schemas.microsoft.com/office/drawing/2014/main" id="{5CDAE6BD-8E4C-4C54-9AB0-D820E88AD992}"/>
              </a:ext>
            </a:extLst>
          </p:cNvPr>
          <p:cNvSpPr txBox="1"/>
          <p:nvPr/>
        </p:nvSpPr>
        <p:spPr>
          <a:xfrm>
            <a:off x="1209783" y="6226237"/>
            <a:ext cx="2240629" cy="230832"/>
          </a:xfrm>
          <a:prstGeom prst="rect">
            <a:avLst/>
          </a:prstGeom>
          <a:noFill/>
        </p:spPr>
        <p:txBody>
          <a:bodyPr wrap="square" rtlCol="0">
            <a:spAutoFit/>
          </a:bodyPr>
          <a:lstStyle/>
          <a:p>
            <a:r>
              <a:rPr lang="en-US" sz="900" dirty="0">
                <a:solidFill>
                  <a:schemeClr val="bg2">
                    <a:lumMod val="50000"/>
                  </a:schemeClr>
                </a:solidFill>
              </a:rPr>
              <a:t>Source: 2019 Colorado Health Access Survey</a:t>
            </a:r>
          </a:p>
        </p:txBody>
      </p:sp>
      <p:sp>
        <p:nvSpPr>
          <p:cNvPr id="3" name="TextBox 2"/>
          <p:cNvSpPr txBox="1"/>
          <p:nvPr/>
        </p:nvSpPr>
        <p:spPr>
          <a:xfrm>
            <a:off x="1894114" y="1081497"/>
            <a:ext cx="6248400" cy="646331"/>
          </a:xfrm>
          <a:prstGeom prst="rect">
            <a:avLst/>
          </a:prstGeom>
          <a:noFill/>
        </p:spPr>
        <p:txBody>
          <a:bodyPr wrap="square" rtlCol="0">
            <a:spAutoFit/>
          </a:bodyPr>
          <a:lstStyle/>
          <a:p>
            <a:r>
              <a:rPr lang="en-US" b="1" dirty="0">
                <a:solidFill>
                  <a:schemeClr val="tx1">
                    <a:lumMod val="75000"/>
                    <a:lumOff val="25000"/>
                  </a:schemeClr>
                </a:solidFill>
              </a:rPr>
              <a:t>Percent of Uninsured Colorado Children by Race/Ethnicity</a:t>
            </a:r>
          </a:p>
          <a:p>
            <a:endParaRPr lang="en-US" dirty="0"/>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t="23031" b="6744"/>
          <a:stretch/>
        </p:blipFill>
        <p:spPr>
          <a:xfrm>
            <a:off x="1482436" y="1404662"/>
            <a:ext cx="9144000" cy="4816029"/>
          </a:xfrm>
          <a:prstGeom prst="rect">
            <a:avLst/>
          </a:prstGeom>
        </p:spPr>
      </p:pic>
    </p:spTree>
    <p:extLst>
      <p:ext uri="{BB962C8B-B14F-4D97-AF65-F5344CB8AC3E}">
        <p14:creationId xmlns:p14="http://schemas.microsoft.com/office/powerpoint/2010/main" val="1871833223"/>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17 CHI PPT Template" id="{10AE799C-DA65-4742-9209-AEE9DA3E7BCC}" vid="{4B78A891-AEC4-4178-A96D-7804A28EF54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7031</TotalTime>
  <Words>3246</Words>
  <Application>Microsoft Macintosh PowerPoint</Application>
  <PresentationFormat>Widescreen</PresentationFormat>
  <Paragraphs>403</Paragraphs>
  <Slides>44</Slides>
  <Notes>44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44</vt:i4>
      </vt:variant>
    </vt:vector>
  </HeadingPairs>
  <TitlesOfParts>
    <vt:vector size="49" baseType="lpstr">
      <vt:lpstr>Arial</vt:lpstr>
      <vt:lpstr>Calibri</vt:lpstr>
      <vt:lpstr>Myriad Pro</vt:lpstr>
      <vt:lpstr>Times New Roman</vt:lpstr>
      <vt:lpstr>Office Theme</vt:lpstr>
      <vt:lpstr>PowerPoint Presentation</vt:lpstr>
      <vt:lpstr>CHAS: Measuring Policy Impact Since 2008</vt:lpstr>
      <vt:lpstr>PowerPoint Presentation</vt:lpstr>
      <vt:lpstr>What is the CHAS?</vt:lpstr>
      <vt:lpstr>PowerPoint Presentation</vt:lpstr>
      <vt:lpstr>Insights From the CHAS</vt:lpstr>
      <vt:lpstr>Coverage:  Still Waters Run Deep</vt:lpstr>
      <vt:lpstr>PowerPoint Presentation</vt:lpstr>
      <vt:lpstr>Uninsured Rate Increases for Hispanic or Latinx Children</vt:lpstr>
      <vt:lpstr>Drop in Medicaid, Uninsured Increase Concerns Clinics</vt:lpstr>
      <vt:lpstr>PowerPoint Presentation</vt:lpstr>
      <vt:lpstr>Access and Affordability:  Re(de)fining the Recipe </vt:lpstr>
      <vt:lpstr>Access and Networks: ESI and Medicare Do Best</vt:lpstr>
      <vt:lpstr>Medicaid and Individual Enrollees Still Report Cost Barrier</vt:lpstr>
      <vt:lpstr>Exploring Public Expansion</vt:lpstr>
      <vt:lpstr>2019: The Year of Individual Market Levers</vt:lpstr>
      <vt:lpstr>PowerPoint Presentation</vt:lpstr>
      <vt:lpstr>Mental Health Care: The Pace of Parity </vt:lpstr>
      <vt:lpstr>Behavioral Health Access Is Down</vt:lpstr>
      <vt:lpstr>Steps to Leveling the Mental Health Playing Field</vt:lpstr>
      <vt:lpstr>Concerns About Cost: A Downward Trend</vt:lpstr>
      <vt:lpstr>Mental Health  Access Proves to Be a Complicated Question</vt:lpstr>
      <vt:lpstr>Oral Health: The Case for Dental Therapy in Rural Colorado</vt:lpstr>
      <vt:lpstr>Northwest in Need: Foregone Dental Care Due to Cost</vt:lpstr>
      <vt:lpstr>Dental Therapy: An Idea Imported From Alaska</vt:lpstr>
      <vt:lpstr>PowerPoint Presentation</vt:lpstr>
      <vt:lpstr>Housing Instability:  An Uphill Climb  to Health and Home </vt:lpstr>
      <vt:lpstr>The Linkage Between Housing and Health</vt:lpstr>
      <vt:lpstr>Mountain Renters Feeling the Crunch </vt:lpstr>
      <vt:lpstr>Eviction Prevention in the 2019 Legislature</vt:lpstr>
      <vt:lpstr>Food Insecurity: A Statewide Challenge</vt:lpstr>
      <vt:lpstr>Hunger in Colorado</vt:lpstr>
      <vt:lpstr>Colorado’s  Plan to  End Hunger</vt:lpstr>
      <vt:lpstr>Coloradans Most Likely to Skip Needed Food</vt:lpstr>
      <vt:lpstr>Addressing Food Insecurity on the High Plains</vt:lpstr>
      <vt:lpstr>PowerPoint Presentation</vt:lpstr>
      <vt:lpstr>Colorado Adults Who Report Being  Treated Unfairly When Getting Medical Care</vt:lpstr>
      <vt:lpstr>Young Adults Are the Most Likely  to Experience Unfair Treatment</vt:lpstr>
      <vt:lpstr>And Finally … for Reflection</vt:lpstr>
      <vt:lpstr>Insights From the CHAS</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[TBD Title]</dc:title>
  <dc:creator>Allie Morgan</dc:creator>
  <cp:lastModifiedBy>Joe Hanel</cp:lastModifiedBy>
  <cp:revision>460</cp:revision>
  <cp:lastPrinted>2019-12-05T02:35:45Z</cp:lastPrinted>
  <dcterms:created xsi:type="dcterms:W3CDTF">2018-10-16T17:22:38Z</dcterms:created>
  <dcterms:modified xsi:type="dcterms:W3CDTF">2023-05-13T02:20:08Z</dcterms:modified>
</cp:coreProperties>
</file>