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375" r:id="rId2"/>
    <p:sldId id="376" r:id="rId3"/>
    <p:sldId id="377" r:id="rId4"/>
    <p:sldId id="305" r:id="rId5"/>
    <p:sldId id="413" r:id="rId6"/>
    <p:sldId id="426" r:id="rId7"/>
    <p:sldId id="384" r:id="rId8"/>
    <p:sldId id="306" r:id="rId9"/>
    <p:sldId id="352" r:id="rId10"/>
    <p:sldId id="318" r:id="rId11"/>
    <p:sldId id="398" r:id="rId12"/>
    <p:sldId id="415" r:id="rId13"/>
    <p:sldId id="399" r:id="rId14"/>
    <p:sldId id="424" r:id="rId15"/>
    <p:sldId id="365" r:id="rId16"/>
    <p:sldId id="400" r:id="rId17"/>
    <p:sldId id="418" r:id="rId18"/>
    <p:sldId id="346" r:id="rId19"/>
    <p:sldId id="395" r:id="rId20"/>
    <p:sldId id="416" r:id="rId21"/>
    <p:sldId id="402" r:id="rId22"/>
    <p:sldId id="353" r:id="rId23"/>
    <p:sldId id="422" r:id="rId24"/>
    <p:sldId id="425" r:id="rId25"/>
    <p:sldId id="405" r:id="rId26"/>
    <p:sldId id="404" r:id="rId27"/>
    <p:sldId id="421" r:id="rId28"/>
    <p:sldId id="354" r:id="rId29"/>
    <p:sldId id="406" r:id="rId30"/>
    <p:sldId id="420" r:id="rId31"/>
    <p:sldId id="419" r:id="rId32"/>
    <p:sldId id="408" r:id="rId33"/>
    <p:sldId id="409" r:id="rId34"/>
    <p:sldId id="410" r:id="rId35"/>
    <p:sldId id="411" r:id="rId36"/>
    <p:sldId id="374" r:id="rId37"/>
    <p:sldId id="427" r:id="rId38"/>
    <p:sldId id="428" r:id="rId39"/>
    <p:sldId id="382" r:id="rId40"/>
  </p:sldIdLst>
  <p:sldSz cx="9144000" cy="6858000" type="screen4x3"/>
  <p:notesSz cx="6985000" cy="92837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Wingdings 2" pitchFamily="18" charset="2"/>
      <p:regular r:id="rId47"/>
    </p:embeddedFont>
    <p:embeddedFont>
      <p:font typeface="Ebrima" pitchFamily="2" charset="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ekend" initials="d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F1200"/>
    <a:srgbClr val="3B6E8F"/>
    <a:srgbClr val="F6A01A"/>
    <a:srgbClr val="817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71887" autoAdjust="0"/>
  </p:normalViewPr>
  <p:slideViewPr>
    <p:cSldViewPr>
      <p:cViewPr varScale="1">
        <p:scale>
          <a:sx n="77" d="100"/>
          <a:sy n="77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1515151515151486E-2"/>
                  <c:y val="5.4421768707482956E-2"/>
                </c:manualLayout>
              </c:layout>
              <c:showVal val="1"/>
            </c:dLbl>
            <c:dLbl>
              <c:idx val="6"/>
              <c:layout>
                <c:manualLayout>
                  <c:x val="-3.3333333333333402E-2"/>
                  <c:y val="-5.1020408163265286E-2"/>
                </c:manualLayout>
              </c:layout>
              <c:showVal val="1"/>
            </c:dLbl>
            <c:delete val="1"/>
          </c:dLbls>
          <c:cat>
            <c:strRef>
              <c:f>Sheet1!$H$10:$H$16</c:f>
              <c:strCache>
                <c:ptCount val="7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</c:strCache>
            </c:strRef>
          </c:cat>
          <c:val>
            <c:numRef>
              <c:f>Sheet1!$I$10:$I$16</c:f>
              <c:numCache>
                <c:formatCode>_("$"* #,##0_);_("$"* \(#,##0\);_("$"* "-"??_);_(@_)</c:formatCode>
                <c:ptCount val="7"/>
                <c:pt idx="0">
                  <c:v>5222.57</c:v>
                </c:pt>
                <c:pt idx="1">
                  <c:v>5681.7699999999995</c:v>
                </c:pt>
                <c:pt idx="2">
                  <c:v>5742.83</c:v>
                </c:pt>
                <c:pt idx="3">
                  <c:v>5116.67</c:v>
                </c:pt>
                <c:pt idx="4">
                  <c:v>4938.8</c:v>
                </c:pt>
                <c:pt idx="5">
                  <c:v>4788.51</c:v>
                </c:pt>
                <c:pt idx="6">
                  <c:v>4832.26</c:v>
                </c:pt>
              </c:numCache>
            </c:numRef>
          </c:val>
        </c:ser>
        <c:marker val="1"/>
        <c:axId val="97875072"/>
        <c:axId val="97876608"/>
      </c:lineChart>
      <c:catAx>
        <c:axId val="97875072"/>
        <c:scaling>
          <c:orientation val="minMax"/>
        </c:scaling>
        <c:axPos val="b"/>
        <c:tickLblPos val="nextTo"/>
        <c:crossAx val="97876608"/>
        <c:crosses val="autoZero"/>
        <c:auto val="1"/>
        <c:lblAlgn val="ctr"/>
        <c:lblOffset val="100"/>
      </c:catAx>
      <c:valAx>
        <c:axId val="97876608"/>
        <c:scaling>
          <c:orientation val="minMax"/>
          <c:min val="0"/>
        </c:scaling>
        <c:axPos val="l"/>
        <c:numFmt formatCode="_(&quot;$&quot;* #,##0_);_(&quot;$&quot;* \(#,##0\);_(&quot;$&quot;* &quot;-&quot;??_);_(@_)" sourceLinked="1"/>
        <c:tickLblPos val="nextTo"/>
        <c:crossAx val="9787507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/>
          <a:lstStyle>
            <a:lvl1pPr algn="r">
              <a:defRPr sz="1200"/>
            </a:lvl1pPr>
          </a:lstStyle>
          <a:p>
            <a:fld id="{E8410BA1-E92C-4DBE-B5D8-3CF3445B0DBE}" type="datetimeFigureOut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12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 anchor="b"/>
          <a:lstStyle>
            <a:lvl1pPr algn="r">
              <a:defRPr sz="1200"/>
            </a:lvl1pPr>
          </a:lstStyle>
          <a:p>
            <a:fld id="{366DF6DF-372C-4503-AD70-A5DD4D188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489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/>
          <a:lstStyle>
            <a:lvl1pPr algn="r">
              <a:defRPr sz="1200"/>
            </a:lvl1pPr>
          </a:lstStyle>
          <a:p>
            <a:fld id="{DDDFF42D-3400-41D6-82BF-3F4B4E82479C}" type="datetimeFigureOut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7" tIns="45288" rIns="90577" bIns="452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3"/>
            <a:ext cx="5586735" cy="4177348"/>
          </a:xfrm>
          <a:prstGeom prst="rect">
            <a:avLst/>
          </a:prstGeom>
        </p:spPr>
        <p:txBody>
          <a:bodyPr vert="horz" lIns="90577" tIns="45288" rIns="90577" bIns="452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612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7" cy="464503"/>
          </a:xfrm>
          <a:prstGeom prst="rect">
            <a:avLst/>
          </a:prstGeom>
        </p:spPr>
        <p:txBody>
          <a:bodyPr vert="horz" lIns="90577" tIns="45288" rIns="90577" bIns="45288" rtlCol="0" anchor="b"/>
          <a:lstStyle>
            <a:lvl1pPr algn="r">
              <a:defRPr sz="1200"/>
            </a:lvl1pPr>
          </a:lstStyle>
          <a:p>
            <a:fld id="{750E8DD1-9899-4948-9FCB-7507566299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59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283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5645944"/>
            <a:ext cx="192024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D9CEBB-F0A6-4D28-BA7D-C66E37D9442A}" type="datetime1">
              <a:rPr lang="en-US" smtClean="0"/>
              <a:pPr/>
              <a:t>7/11/2012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672840" y="5645944"/>
            <a:ext cx="2350681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40040" y="5645944"/>
            <a:ext cx="36576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3886200"/>
            <a:ext cx="3124200" cy="381000"/>
          </a:xfrm>
        </p:spPr>
        <p:txBody>
          <a:bodyPr>
            <a:normAutofit/>
          </a:bodyPr>
          <a:lstStyle>
            <a:lvl1pPr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733800" y="4267200"/>
            <a:ext cx="5029200" cy="685800"/>
          </a:xfrm>
        </p:spPr>
        <p:txBody>
          <a:bodyPr/>
          <a:lstStyle>
            <a:lvl1pPr algn="r">
              <a:buFontTx/>
              <a:buNone/>
              <a:defRPr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 descr="Endslide.jpg"/>
          <p:cNvPicPr>
            <a:picLocks noChangeAspect="1"/>
          </p:cNvPicPr>
          <p:nvPr userDrawn="1"/>
        </p:nvPicPr>
        <p:blipFill>
          <a:blip r:embed="rId2" cstate="print"/>
          <a:srcRect l="3636" t="58889" r="46566" b="23333"/>
          <a:stretch>
            <a:fillRect/>
          </a:stretch>
        </p:blipFill>
        <p:spPr>
          <a:xfrm>
            <a:off x="5600698" y="5105400"/>
            <a:ext cx="3314702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7244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59436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 typeface="Arial" pitchFamily="34" charset="0"/>
              <a:buChar char="•"/>
              <a:defRPr sz="1800" b="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9436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pic>
        <p:nvPicPr>
          <p:cNvPr id="10" name="Picture 9" descr="Endslide.jpg"/>
          <p:cNvPicPr>
            <a:picLocks noChangeAspect="1"/>
          </p:cNvPicPr>
          <p:nvPr userDrawn="1"/>
        </p:nvPicPr>
        <p:blipFill>
          <a:blip r:embed="rId2" cstate="print"/>
          <a:srcRect l="3636" t="58889" r="46566" b="23333"/>
          <a:stretch>
            <a:fillRect/>
          </a:stretch>
        </p:blipFill>
        <p:spPr>
          <a:xfrm>
            <a:off x="304800" y="4845268"/>
            <a:ext cx="3429000" cy="94593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19800" y="6179344"/>
            <a:ext cx="1920240" cy="365760"/>
          </a:xfrm>
        </p:spPr>
        <p:txBody>
          <a:bodyPr/>
          <a:lstStyle/>
          <a:p>
            <a:fld id="{4B9633D4-BA9C-4D4C-B723-DBE0E700747F}" type="datetime1">
              <a:rPr lang="en-US" smtClean="0"/>
              <a:pPr/>
              <a:t>7/11/2012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72840" y="6179344"/>
            <a:ext cx="2350681" cy="365125"/>
          </a:xfrm>
        </p:spPr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40040" y="61793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0483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6450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24384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5943600"/>
            <a:ext cx="5943600" cy="381000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720.382.####       #######@</a:t>
            </a:r>
            <a:r>
              <a:rPr lang="en-US" dirty="0" err="1" smtClean="0"/>
              <a:t>coloradohealthinstitute.org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2286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Endslide.jpg"/>
          <p:cNvPicPr>
            <a:picLocks noChangeAspect="1"/>
          </p:cNvPicPr>
          <p:nvPr userDrawn="1"/>
        </p:nvPicPr>
        <p:blipFill>
          <a:blip r:embed="rId2" cstate="print"/>
          <a:srcRect l="3636" t="58889" r="46566" b="23333"/>
          <a:stretch>
            <a:fillRect/>
          </a:stretch>
        </p:blipFill>
        <p:spPr>
          <a:xfrm>
            <a:off x="304800" y="4572000"/>
            <a:ext cx="4419600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7244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0D97-902A-4DAF-A510-37514ED69698}" type="datetime1">
              <a:rPr lang="en-US" smtClean="0"/>
              <a:pPr/>
              <a:t>7/11/2012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876800"/>
            <a:ext cx="46482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Name of Event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733800" y="0"/>
            <a:ext cx="5029200" cy="2286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 of Presentation in here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438400"/>
            <a:ext cx="3505200" cy="1524000"/>
          </a:xfrm>
        </p:spPr>
        <p:txBody>
          <a:bodyPr/>
          <a:lstStyle>
            <a:lvl1pPr algn="r">
              <a:buFontTx/>
              <a:buNone/>
              <a:defRPr i="1">
                <a:latin typeface="+mj-lt"/>
              </a:defRPr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 descr="new logo tighter.jpg"/>
          <p:cNvPicPr>
            <a:picLocks noChangeAspect="1"/>
          </p:cNvPicPr>
          <p:nvPr userDrawn="1"/>
        </p:nvPicPr>
        <p:blipFill>
          <a:blip r:embed="rId2" cstate="print"/>
          <a:srcRect b="27674"/>
          <a:stretch>
            <a:fillRect/>
          </a:stretch>
        </p:blipFill>
        <p:spPr>
          <a:xfrm>
            <a:off x="6019800" y="5867400"/>
            <a:ext cx="26746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C98CA-7162-4824-A43B-9C7F8B1E5CEF}" type="datetime1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tlCol="0" anchor="ctr"/>
          <a:lstStyle>
            <a:lvl1pPr>
              <a:defRPr>
                <a:latin typeface="+mj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CE9D-FACB-4350-94A6-337D35CA8AC8}" type="datetime1">
              <a:rPr lang="en-US" smtClean="0"/>
              <a:pPr/>
              <a:t>7/11/2012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20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086FF-D759-4EE7-8ACE-ABDC4503482F}" type="datetime1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447800"/>
            <a:ext cx="3008313" cy="11620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447801"/>
            <a:ext cx="5111750" cy="45720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362200"/>
            <a:ext cx="28194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43E08-882A-4857-A251-B9EB193334EF}" type="datetime1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219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486400"/>
            <a:ext cx="5867400" cy="3048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7479792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407944"/>
            <a:ext cx="2627472" cy="365760"/>
          </a:xfrm>
        </p:spPr>
        <p:txBody>
          <a:bodyPr/>
          <a:lstStyle>
            <a:extLst/>
          </a:lstStyle>
          <a:p>
            <a:fld id="{EF2C25E6-BB0F-4C61-9FAE-EADECE5B543C}" type="datetime1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 txBox="1">
            <a:spLocks/>
          </p:cNvSpPr>
          <p:nvPr userDrawn="1"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7004" y="6119096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1628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7" name="Picture 6" descr="chapterslide.jpg"/>
          <p:cNvPicPr>
            <a:picLocks noChangeAspect="1"/>
          </p:cNvPicPr>
          <p:nvPr userDrawn="1"/>
        </p:nvPicPr>
        <p:blipFill>
          <a:blip r:embed="rId2" cstate="print"/>
          <a:srcRect r="15000" b="5556"/>
          <a:stretch>
            <a:fillRect/>
          </a:stretch>
        </p:blipFill>
        <p:spPr>
          <a:xfrm>
            <a:off x="0" y="0"/>
            <a:ext cx="75438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E2CE-6EC3-4BB9-9A8C-07EDC7FE3562}" type="datetime1">
              <a:rPr lang="en-US" smtClean="0"/>
              <a:pPr/>
              <a:t>7/11/2012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74" y="228600"/>
            <a:ext cx="2850826" cy="28666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026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Myriad Pro"/>
                <a:cs typeface="Myriad Pro"/>
              </a:defRPr>
            </a:lvl1pPr>
            <a:extLst/>
          </a:lstStyle>
          <a:p>
            <a:fld id="{7C6C0D80-C45B-4AD6-B623-D0DBF6A7148A}" type="datetime1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026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Myriad Pro"/>
                <a:cs typeface="Myriad Pro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026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Myriad Pro"/>
                <a:cs typeface="Myriad Pro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 descr="new logo bi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82000" y="5972556"/>
            <a:ext cx="425881" cy="4282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36" r:id="rId7"/>
    <p:sldLayoutId id="2147483723" r:id="rId8"/>
    <p:sldLayoutId id="2147483731" r:id="rId9"/>
    <p:sldLayoutId id="2147483729" r:id="rId10"/>
    <p:sldLayoutId id="2147483732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600" b="0" kern="1200" dirty="0" smtClean="0">
          <a:solidFill>
            <a:schemeClr val="bg1"/>
          </a:solidFill>
          <a:effectLst/>
          <a:latin typeface="+mj-lt"/>
          <a:ea typeface="+mj-ea"/>
          <a:cs typeface="Myriad Pro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it.ly/N1Bokg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gov/dpa/doit/archives/cch/home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hyperlink" Target="mailto:LueckM@coloradohealthinstitute.or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KFIP0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HI webinar logo.jpg"/>
          <p:cNvPicPr>
            <a:picLocks noChangeAspect="1"/>
          </p:cNvPicPr>
          <p:nvPr/>
        </p:nvPicPr>
        <p:blipFill>
          <a:blip r:embed="rId2" cstate="print"/>
          <a:srcRect b="18824"/>
          <a:stretch>
            <a:fillRect/>
          </a:stretch>
        </p:blipFill>
        <p:spPr>
          <a:xfrm>
            <a:off x="3276600" y="1720326"/>
            <a:ext cx="5410200" cy="2927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410200"/>
            <a:ext cx="6477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#1: Will Colorado Choose </a:t>
            </a:r>
            <a:br>
              <a:rPr lang="en-US" dirty="0" smtClean="0"/>
            </a:br>
            <a:r>
              <a:rPr lang="en-US" dirty="0" smtClean="0"/>
              <a:t>to Expand Medicaid?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States may opt out of the Medicaid Expansion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Adults to 133% of FPL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Reactions from Governors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t="18889"/>
          <a:stretch>
            <a:fillRect/>
          </a:stretch>
        </p:blipFill>
        <p:spPr bwMode="auto">
          <a:xfrm>
            <a:off x="0" y="1295400"/>
            <a:ext cx="909846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Finance Equation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371600"/>
          <a:ext cx="6629400" cy="431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810000"/>
              </a:tblGrid>
              <a:tr h="854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FMAP for newly eligible adults (up to 133%</a:t>
                      </a:r>
                      <a:r>
                        <a:rPr lang="en-US" sz="2400" baseline="0" dirty="0" smtClean="0"/>
                        <a:t> of FPL)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95%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94%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93%</a:t>
                      </a:r>
                      <a:endParaRPr lang="en-US" sz="2400" dirty="0"/>
                    </a:p>
                  </a:txBody>
                  <a:tcPr/>
                </a:tc>
              </a:tr>
              <a:tr h="494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2020 and beyond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324600"/>
            <a:ext cx="2249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Kaiser Family Foundation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Will it Cost Colorado? </a:t>
            </a:r>
            <a:br>
              <a:rPr lang="en-US" dirty="0" smtClean="0"/>
            </a:br>
            <a:r>
              <a:rPr lang="en-US" dirty="0" smtClean="0"/>
              <a:t>Estimates Vary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495800" y="2819400"/>
            <a:ext cx="44196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Myriad Pro"/>
                <a:cs typeface="Myriad Pro"/>
              </a:rPr>
              <a:t>April 2010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Myriad Pro"/>
                <a:cs typeface="Myriad Pro"/>
              </a:rPr>
              <a:t>HCPF is revising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Myriad Pro"/>
                <a:cs typeface="Myriad Pro"/>
              </a:rPr>
              <a:t>Includes only general fund, not hospital provider fee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825115"/>
            <a:ext cx="275748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$191 million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(2017-2020)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9638" name="Picture 6" descr="http://www.coloradomedicalhome.com/images/logos/hcpf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1039211" cy="107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19200"/>
          </a:xfrm>
        </p:spPr>
        <p:txBody>
          <a:bodyPr/>
          <a:lstStyle/>
          <a:p>
            <a:r>
              <a:rPr lang="en-US" dirty="0" smtClean="0"/>
              <a:t>Medicaid Caseload Grows;</a:t>
            </a:r>
            <a:br>
              <a:rPr lang="en-US" dirty="0" smtClean="0"/>
            </a:br>
            <a:r>
              <a:rPr lang="en-US" dirty="0" smtClean="0"/>
              <a:t>Per-Capita Costs Flat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380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Medicaid Caseload, 2006-07 – 2012-13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800600" y="1981200"/>
          <a:ext cx="401993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1600" y="1447800"/>
            <a:ext cx="355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Per-Capita Costs, 2006-07 – 2012-13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638800"/>
            <a:ext cx="30075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Source: JBC State Budget Briefing, HCPF, December 15, 2011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9605"/>
          <a:stretch>
            <a:fillRect/>
          </a:stretch>
        </p:blipFill>
        <p:spPr bwMode="auto">
          <a:xfrm>
            <a:off x="76200" y="1981200"/>
            <a:ext cx="4572000" cy="358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Colorado’s history supporting Medicaid expansions.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solidFill>
                  <a:schemeClr val="accent2"/>
                </a:solidFill>
              </a:rPr>
              <a:t>Colorado Health Care Affordability Act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Who makes decisions?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 Take:  Cautious Expansion Plans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“We remain committed to doing everything we can to improve the health and health care of all Coloradans.” </a:t>
            </a:r>
            <a:r>
              <a:rPr lang="en-US" dirty="0" smtClean="0"/>
              <a:t>– Gov. John Hickenlooper, 6/28/12</a:t>
            </a:r>
            <a:endParaRPr lang="en-US" dirty="0"/>
          </a:p>
        </p:txBody>
      </p:sp>
      <p:pic>
        <p:nvPicPr>
          <p:cNvPr id="27652" name="Picture 4" descr="Colorado Gov. John Hickenlooper"/>
          <p:cNvPicPr>
            <a:picLocks noChangeAspect="1" noChangeArrowheads="1"/>
          </p:cNvPicPr>
          <p:nvPr/>
        </p:nvPicPr>
        <p:blipFill>
          <a:blip r:embed="rId3" cstate="print"/>
          <a:srcRect l="63465" r="17328"/>
          <a:stretch>
            <a:fillRect/>
          </a:stretch>
        </p:blipFill>
        <p:spPr bwMode="auto">
          <a:xfrm>
            <a:off x="685800" y="4648200"/>
            <a:ext cx="17526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No controversy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Just a little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I’ve seen worse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A few sparks will fly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Lots of controversy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POLL: How Controversial will Colorado’s Decision Be?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54102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#2: Will COHBE Be Open </a:t>
            </a:r>
            <a:br>
              <a:rPr lang="en-US" dirty="0" smtClean="0"/>
            </a:br>
            <a:r>
              <a:rPr lang="en-US" dirty="0" smtClean="0"/>
              <a:t>by October 2013?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8875" y="6408738"/>
            <a:ext cx="365125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>
                <a:solidFill>
                  <a:schemeClr val="accent2"/>
                </a:solidFill>
              </a:rPr>
              <a:t>Substantial federal funding is still available to build COHBE’s physical and technological infrastructure</a:t>
            </a:r>
          </a:p>
          <a:p>
            <a:pPr>
              <a:spcAft>
                <a:spcPts val="900"/>
              </a:spcAft>
            </a:pPr>
            <a:r>
              <a:rPr lang="en-US" dirty="0" smtClean="0">
                <a:solidFill>
                  <a:schemeClr val="accent2"/>
                </a:solidFill>
              </a:rPr>
              <a:t>Individual mandate = new customers</a:t>
            </a:r>
          </a:p>
          <a:p>
            <a:pPr>
              <a:spcAft>
                <a:spcPts val="900"/>
              </a:spcAft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Basics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5791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How do I ask questions </a:t>
            </a:r>
            <a:br>
              <a:rPr lang="en-US" sz="3200" noProof="0" dirty="0" smtClean="0">
                <a:latin typeface="+mn-lt"/>
              </a:rPr>
            </a:br>
            <a:r>
              <a:rPr lang="en-US" sz="3200" noProof="0" dirty="0" smtClean="0">
                <a:latin typeface="+mn-lt"/>
              </a:rPr>
              <a:t>during the webinar?</a:t>
            </a:r>
            <a:endParaRPr lang="en-US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Recorded webinar and PowerPoint slides will be available after the webinar.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Special thanks to our funders: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 l="17768" t="25000" r="69375" b="32813"/>
          <a:stretch>
            <a:fillRect/>
          </a:stretch>
        </p:blipFill>
        <p:spPr bwMode="auto">
          <a:xfrm>
            <a:off x="6477000" y="609600"/>
            <a:ext cx="2104571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486400" y="2438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134" name="Picture 6" descr="http://upload.wikimedia.org/wikipedia/en/5/51/The_Colorado_Health_Foundation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57800"/>
            <a:ext cx="2651379" cy="431821"/>
          </a:xfrm>
          <a:prstGeom prst="rect">
            <a:avLst/>
          </a:prstGeom>
          <a:noFill/>
        </p:spPr>
      </p:pic>
      <p:pic>
        <p:nvPicPr>
          <p:cNvPr id="8" name="Picture 7" descr="Caring_for_Colorado_Foundation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5105400"/>
            <a:ext cx="1380930" cy="676656"/>
          </a:xfrm>
          <a:prstGeom prst="rect">
            <a:avLst/>
          </a:prstGeom>
        </p:spPr>
      </p:pic>
      <p:pic>
        <p:nvPicPr>
          <p:cNvPr id="10" name="Picture 9" descr="trus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5181600"/>
            <a:ext cx="1676400" cy="54650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10400" y="5715000"/>
            <a:ext cx="2133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Rose-Community-Found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5181600"/>
            <a:ext cx="1295400" cy="56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Context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50313" t="8594" r="1562" b="19587"/>
          <a:stretch>
            <a:fillRect/>
          </a:stretch>
        </p:blipFill>
        <p:spPr bwMode="auto">
          <a:xfrm>
            <a:off x="1066800" y="1143000"/>
            <a:ext cx="6477000" cy="386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528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“The Supreme Court ruling yesterday allows us to stay on track with the work of building a new health insurance marketplace for Colorado.” </a:t>
            </a:r>
            <a:r>
              <a:rPr lang="en-US" dirty="0" smtClean="0"/>
              <a:t>– Patty Fontneau, ED/CEO of COHBE</a:t>
            </a:r>
            <a:endParaRPr lang="en-US" dirty="0"/>
          </a:p>
        </p:txBody>
      </p:sp>
      <p:pic>
        <p:nvPicPr>
          <p:cNvPr id="66564" name="Picture 4" descr="Photograph of Patty Fontne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257800"/>
            <a:ext cx="1447800" cy="132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to open for business in 2013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Ready from the policy, technological, political perspectives</a:t>
            </a:r>
          </a:p>
          <a:p>
            <a:r>
              <a:rPr lang="en-US" dirty="0" smtClean="0"/>
              <a:t>Watchful of elections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Take: COHBE Goes Live On 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"I think that Colorado did the right thing by having a mechanism to do its best to impose a Colorado solution." </a:t>
            </a:r>
            <a:r>
              <a:rPr lang="en-US" dirty="0" smtClean="0"/>
              <a:t> – Rep. Bob Gardner (R), Chair, Legislative Oversight Committee, COHBE, June 28, 2012</a:t>
            </a:r>
            <a:endParaRPr lang="en-US" i="1" dirty="0"/>
          </a:p>
        </p:txBody>
      </p:sp>
      <p:pic>
        <p:nvPicPr>
          <p:cNvPr id="22530" name="Picture 2" descr="http://upload.wikimedia.org/wikipedia/commons/3/30/Colorado-Rep-Bob-Gard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141160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#3: What will Colorado Include </a:t>
            </a:r>
            <a:br>
              <a:rPr lang="en-US" dirty="0" smtClean="0"/>
            </a:br>
            <a:r>
              <a:rPr lang="en-US" dirty="0" smtClean="0"/>
              <a:t>in Essential Health Benefits?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8875" y="6408738"/>
            <a:ext cx="365125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Machines and Health </a:t>
            </a:r>
            <a:r>
              <a:rPr lang="en-US" dirty="0"/>
              <a:t>I</a:t>
            </a:r>
            <a:r>
              <a:rPr lang="en-US" dirty="0" smtClean="0"/>
              <a:t>nsurance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0574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What will the vending machine look like and how will it work?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What’s in the vending machine?</a:t>
            </a:r>
          </a:p>
          <a:p>
            <a:pPr marL="457200" indent="-457200">
              <a:buFontTx/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How big will the items be?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  <p:pic>
        <p:nvPicPr>
          <p:cNvPr id="9" name="Content Placeholder 8" descr="vending mach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4572000" cy="5143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in the Law: 10 Broad Categories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286000"/>
            <a:ext cx="1524000" cy="0"/>
          </a:xfrm>
          <a:prstGeom prst="line">
            <a:avLst/>
          </a:prstGeom>
          <a:ln w="28575" cmpd="sng">
            <a:solidFill>
              <a:srgbClr val="3B6E8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8200" y="1981200"/>
            <a:ext cx="1600200" cy="523220"/>
          </a:xfrm>
          <a:prstGeom prst="rect">
            <a:avLst/>
          </a:prstGeom>
          <a:noFill/>
          <a:ln w="28575" cmpd="sng">
            <a:solidFill>
              <a:srgbClr val="3B6E8F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Ambulatory Services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2286000"/>
            <a:ext cx="1600200" cy="381000"/>
          </a:xfrm>
          <a:prstGeom prst="rect">
            <a:avLst/>
          </a:prstGeom>
          <a:solidFill>
            <a:srgbClr val="8EA9C1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Emergency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8200" y="2667000"/>
            <a:ext cx="1600200" cy="457200"/>
          </a:xfrm>
          <a:prstGeom prst="rect">
            <a:avLst/>
          </a:prstGeom>
          <a:solidFill>
            <a:srgbClr val="F6A01A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Hospitalization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8200" y="3124200"/>
            <a:ext cx="1600200" cy="381000"/>
          </a:xfrm>
          <a:prstGeom prst="rect">
            <a:avLst/>
          </a:prstGeom>
          <a:solidFill>
            <a:srgbClr val="F7C577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Maternity and Newborn Care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8200" y="3505200"/>
            <a:ext cx="1600200" cy="457200"/>
          </a:xfrm>
          <a:prstGeom prst="rect">
            <a:avLst/>
          </a:prstGeom>
          <a:solidFill>
            <a:srgbClr val="56004E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Mental Health and Substance Abuse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3962400"/>
            <a:ext cx="1600200" cy="457200"/>
          </a:xfrm>
          <a:prstGeom prst="rect">
            <a:avLst/>
          </a:prstGeom>
          <a:solidFill>
            <a:srgbClr val="90648D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Prescription Drugs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8200" y="4419600"/>
            <a:ext cx="1600200" cy="457200"/>
          </a:xfrm>
          <a:prstGeom prst="rect">
            <a:avLst/>
          </a:prstGeom>
          <a:solidFill>
            <a:srgbClr val="817C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Rehabilitation and </a:t>
            </a:r>
            <a:r>
              <a:rPr lang="en-US" sz="1200" dirty="0" err="1" smtClean="0">
                <a:solidFill>
                  <a:schemeClr val="bg1"/>
                </a:solidFill>
              </a:rPr>
              <a:t>Habilitative</a:t>
            </a:r>
            <a:r>
              <a:rPr lang="en-US" sz="1200" dirty="0" smtClean="0">
                <a:solidFill>
                  <a:schemeClr val="bg1"/>
                </a:solidFill>
              </a:rPr>
              <a:t>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8200" y="4876800"/>
            <a:ext cx="1600200" cy="381000"/>
          </a:xfrm>
          <a:prstGeom prst="rect">
            <a:avLst/>
          </a:prstGeom>
          <a:solidFill>
            <a:srgbClr val="B7B26B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Laboratory Services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200" y="5257800"/>
            <a:ext cx="1600200" cy="381000"/>
          </a:xfrm>
          <a:prstGeom prst="rect">
            <a:avLst/>
          </a:prstGeom>
          <a:solidFill>
            <a:srgbClr val="6F12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Preventive and  Wellness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8200" y="5638800"/>
            <a:ext cx="1600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Pediatric Services Including Oral and Vision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1905000"/>
            <a:ext cx="1600200" cy="381000"/>
          </a:xfrm>
          <a:prstGeom prst="rect">
            <a:avLst/>
          </a:prstGeom>
          <a:solidFill>
            <a:srgbClr val="3B6E8F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Ambulatory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5800" y="121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Essential Health Benefit Required Categories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352800" y="1219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Benchmark Plan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3429000" y="2209800"/>
            <a:ext cx="1600200" cy="457200"/>
          </a:xfrm>
          <a:prstGeom prst="rect">
            <a:avLst/>
          </a:prstGeom>
          <a:solidFill>
            <a:srgbClr val="8EA9C1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Emergency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29000" y="2667000"/>
            <a:ext cx="1600200" cy="304800"/>
          </a:xfrm>
          <a:prstGeom prst="rect">
            <a:avLst/>
          </a:prstGeom>
          <a:solidFill>
            <a:srgbClr val="F6A01A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Hospitalization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429000" y="2971800"/>
            <a:ext cx="1600200" cy="533400"/>
          </a:xfrm>
          <a:prstGeom prst="rect">
            <a:avLst/>
          </a:prstGeom>
          <a:solidFill>
            <a:srgbClr val="F7C577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Maternity and Newborn Care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429000" y="3505200"/>
            <a:ext cx="1600200" cy="685800"/>
          </a:xfrm>
          <a:prstGeom prst="rect">
            <a:avLst/>
          </a:prstGeom>
          <a:solidFill>
            <a:srgbClr val="56004E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Mental Health and Substance Abuse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29000" y="4191000"/>
            <a:ext cx="1600200" cy="152400"/>
          </a:xfrm>
          <a:prstGeom prst="rect">
            <a:avLst/>
          </a:prstGeom>
          <a:solidFill>
            <a:srgbClr val="90648D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Prescription Drugs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429000" y="4343400"/>
            <a:ext cx="1600200" cy="457200"/>
          </a:xfrm>
          <a:prstGeom prst="rect">
            <a:avLst/>
          </a:prstGeom>
          <a:solidFill>
            <a:srgbClr val="817C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Rehabilitation and </a:t>
            </a:r>
            <a:r>
              <a:rPr lang="en-US" sz="1200" dirty="0" err="1" smtClean="0">
                <a:solidFill>
                  <a:schemeClr val="bg1"/>
                </a:solidFill>
              </a:rPr>
              <a:t>Habilitative</a:t>
            </a:r>
            <a:r>
              <a:rPr lang="en-US" sz="1200" dirty="0" smtClean="0">
                <a:solidFill>
                  <a:schemeClr val="bg1"/>
                </a:solidFill>
              </a:rPr>
              <a:t>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4800600"/>
            <a:ext cx="1600200" cy="304800"/>
          </a:xfrm>
          <a:prstGeom prst="rect">
            <a:avLst/>
          </a:prstGeom>
          <a:solidFill>
            <a:srgbClr val="B7B26B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Laboratory Services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429000" y="5105400"/>
            <a:ext cx="1600200" cy="381000"/>
          </a:xfrm>
          <a:prstGeom prst="rect">
            <a:avLst/>
          </a:prstGeom>
          <a:solidFill>
            <a:srgbClr val="6F12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Preventive and  Wellness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29000" y="1905000"/>
            <a:ext cx="1600200" cy="381000"/>
          </a:xfrm>
          <a:prstGeom prst="rect">
            <a:avLst/>
          </a:prstGeom>
          <a:solidFill>
            <a:srgbClr val="3B6E8F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Ambulatory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29000" y="5486400"/>
            <a:ext cx="16002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Pediatric Services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9800" y="4953000"/>
            <a:ext cx="1600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Pediatric Oral and Vision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5" name="Plus 54"/>
          <p:cNvSpPr/>
          <p:nvPr/>
        </p:nvSpPr>
        <p:spPr>
          <a:xfrm>
            <a:off x="5257800" y="4953000"/>
            <a:ext cx="609600" cy="457200"/>
          </a:xfrm>
          <a:prstGeom prst="mathPlus">
            <a:avLst/>
          </a:prstGeom>
          <a:solidFill>
            <a:schemeClr val="bg2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One of the three largest </a:t>
            </a:r>
            <a:r>
              <a:rPr lang="en-US" b="1" dirty="0" smtClean="0">
                <a:solidFill>
                  <a:schemeClr val="tx2"/>
                </a:solidFill>
              </a:rPr>
              <a:t>small group </a:t>
            </a:r>
            <a:r>
              <a:rPr lang="en-US" dirty="0" smtClean="0"/>
              <a:t>plans</a:t>
            </a:r>
          </a:p>
          <a:p>
            <a:pPr marL="1428750" lvl="3" indent="-514350">
              <a:spcAft>
                <a:spcPts val="900"/>
              </a:spcAft>
            </a:pPr>
            <a:r>
              <a:rPr lang="en-US" dirty="0" smtClean="0"/>
              <a:t>Kaiser, United, Anthem BCBS </a:t>
            </a:r>
            <a:endParaRPr lang="en-US" dirty="0" smtClean="0">
              <a:solidFill>
                <a:schemeClr val="accent4"/>
              </a:solidFill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One of the three largest </a:t>
            </a:r>
            <a:r>
              <a:rPr lang="en-US" b="1" dirty="0" smtClean="0">
                <a:solidFill>
                  <a:schemeClr val="tx2"/>
                </a:solidFill>
              </a:rPr>
              <a:t>state employee </a:t>
            </a:r>
            <a:r>
              <a:rPr lang="en-US" dirty="0" smtClean="0"/>
              <a:t>health plans</a:t>
            </a:r>
          </a:p>
          <a:p>
            <a:pPr marL="1428750" lvl="3" indent="-514350">
              <a:spcAft>
                <a:spcPts val="900"/>
              </a:spcAft>
            </a:pPr>
            <a:r>
              <a:rPr lang="en-US" dirty="0" smtClean="0"/>
              <a:t>Kaiser, Kaiser, United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One of the three largest </a:t>
            </a:r>
            <a:r>
              <a:rPr lang="en-US" b="1" dirty="0" smtClean="0">
                <a:solidFill>
                  <a:schemeClr val="tx2"/>
                </a:solidFill>
              </a:rPr>
              <a:t>federal employee </a:t>
            </a:r>
            <a:r>
              <a:rPr lang="en-US" dirty="0" smtClean="0"/>
              <a:t>health plan options</a:t>
            </a:r>
          </a:p>
          <a:p>
            <a:pPr marL="1428750" lvl="3" indent="-514350">
              <a:spcAft>
                <a:spcPts val="900"/>
              </a:spcAft>
            </a:pPr>
            <a:r>
              <a:rPr lang="en-US" dirty="0" smtClean="0"/>
              <a:t>BCBS, BCBS, GEHA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The largest </a:t>
            </a:r>
            <a:r>
              <a:rPr lang="en-US" b="1" dirty="0" smtClean="0">
                <a:solidFill>
                  <a:schemeClr val="tx2"/>
                </a:solidFill>
              </a:rPr>
              <a:t>HMO plan </a:t>
            </a:r>
            <a:r>
              <a:rPr lang="en-US" dirty="0" smtClean="0"/>
              <a:t>offered in the commercial market</a:t>
            </a:r>
          </a:p>
          <a:p>
            <a:pPr marL="1428750" lvl="3" indent="-514350"/>
            <a:r>
              <a:rPr lang="en-US" dirty="0" smtClean="0"/>
              <a:t>Kaiser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Take:  A Decision Already Determined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Compile information on benchmark options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Introductory webinar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Public meetings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Public comment period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Proposed recommendation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Future stakeholder engagement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Proposed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4408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Webinar presented by DORA, DOI, and COHBE on June 29, 2012 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ghtrope.jpg"/>
          <p:cNvPicPr>
            <a:picLocks noChangeAspect="1"/>
          </p:cNvPicPr>
          <p:nvPr/>
        </p:nvPicPr>
        <p:blipFill>
          <a:blip r:embed="rId3" cstate="print"/>
          <a:srcRect t="3333" b="13333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take: A Balancing Act Challenge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" y="1524000"/>
            <a:ext cx="2133600" cy="2133600"/>
          </a:xfrm>
          <a:prstGeom prst="ellipse">
            <a:avLst/>
          </a:prstGeom>
          <a:solidFill>
            <a:srgbClr val="560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2133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Comprehensiveness of services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0" y="4419600"/>
            <a:ext cx="2133600" cy="2133600"/>
          </a:xfrm>
          <a:prstGeom prst="ellipse">
            <a:avLst/>
          </a:prstGeom>
          <a:solidFill>
            <a:srgbClr val="560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5334000"/>
            <a:ext cx="2133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Cost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0"/>
            <a:ext cx="6172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#4: Will Tax Penalties be Sufficient to Change Behavior?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The Individual Mandate Stands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Ruling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6019800" cy="401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2011 Colorado Health Access Survey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1524000"/>
            <a:ext cx="2819400" cy="464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Michele Lueck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President/CEO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Colorado Health Institute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0" y="5715000"/>
            <a:ext cx="2133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chele Leuck1.jpg"/>
          <p:cNvPicPr>
            <a:picLocks noChangeAspect="1"/>
          </p:cNvPicPr>
          <p:nvPr/>
        </p:nvPicPr>
        <p:blipFill>
          <a:blip r:embed="rId3" cstate="print"/>
          <a:srcRect l="18367" r="20408" b="8163"/>
          <a:stretch>
            <a:fillRect/>
          </a:stretch>
        </p:blipFill>
        <p:spPr>
          <a:xfrm>
            <a:off x="3810000" y="1828800"/>
            <a:ext cx="1676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The Question: Driving Behavior Change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43600" y="1752600"/>
            <a:ext cx="2743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  <a:t>Nearly 80% of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  <a:t>the uninsured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  <a:t>said they can afford to pay something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  <a:t>for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</a:rPr>
              <a:t>health coverage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16" name="Content Placeholder 15" descr="Would yoiu be able for d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5100851" cy="3429000"/>
          </a:xfrm>
        </p:spPr>
      </p:pic>
      <p:sp>
        <p:nvSpPr>
          <p:cNvPr id="8" name="TextBox 7"/>
          <p:cNvSpPr txBox="1"/>
          <p:nvPr/>
        </p:nvSpPr>
        <p:spPr>
          <a:xfrm>
            <a:off x="152400" y="62484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2011 Colorado Health Access Survey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 Question of </a:t>
            </a:r>
            <a:r>
              <a:rPr lang="en-US" i="1" dirty="0" smtClean="0"/>
              <a:t>Willingness</a:t>
            </a:r>
            <a:r>
              <a:rPr lang="en-US" dirty="0" smtClean="0"/>
              <a:t> to Pay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6764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</a:rPr>
              <a:t> 20% of those “able” to pay are not “willing” to pay anything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3B6E8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</a:rPr>
              <a:t> 10% are “able” and “willing” to pay only $1 to $25 a month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3B6E8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</a:rPr>
              <a:t> Of those who didn’t know how much they’d be willing to pay, 12% then said they couldn’t afford $50 a month</a:t>
            </a:r>
            <a:endParaRPr lang="en-US" sz="2400" dirty="0">
              <a:solidFill>
                <a:srgbClr val="3B6E8F"/>
              </a:solidFill>
            </a:endParaRPr>
          </a:p>
        </p:txBody>
      </p:sp>
      <p:pic>
        <p:nvPicPr>
          <p:cNvPr id="5" name="Picture 4" descr="affordability slide.jpg"/>
          <p:cNvPicPr>
            <a:picLocks noChangeAspect="1"/>
          </p:cNvPicPr>
          <p:nvPr/>
        </p:nvPicPr>
        <p:blipFill>
          <a:blip r:embed="rId3" cstate="print"/>
          <a:srcRect t="10000" r="41373" b="24444"/>
          <a:stretch>
            <a:fillRect/>
          </a:stretch>
        </p:blipFill>
        <p:spPr>
          <a:xfrm>
            <a:off x="685800" y="1295400"/>
            <a:ext cx="3733800" cy="540297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2484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2011 Colorado Health Access Survey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</p:spPr>
        <p:txBody>
          <a:bodyPr/>
          <a:lstStyle/>
          <a:p>
            <a:r>
              <a:rPr lang="en-US" dirty="0" smtClean="0"/>
              <a:t>CHI Take: Driving Consumer Behavior is Hard</a:t>
            </a:r>
            <a:endParaRPr lang="en-US" dirty="0"/>
          </a:p>
        </p:txBody>
      </p:sp>
      <p:pic>
        <p:nvPicPr>
          <p:cNvPr id="5" name="Picture 2" descr="C:\Users\lueckm\AppData\Local\Microsoft\Windows\Temporary Internet Files\Content.Outlook\H6IKLMR2\Peg O'Brien with Clifton Prince at Woody Creek clinic for 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1800" y="5257800"/>
            <a:ext cx="5943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#5: Will the ACA Survive November Elections?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8875" y="6027738"/>
            <a:ext cx="365125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“Hospitals are changing rapidly. Federal policy will change rapidly, too. The policy changes over the next decade will overshadow </a:t>
            </a:r>
            <a:r>
              <a:rPr lang="en-US" sz="2800" i="1" dirty="0" err="1" smtClean="0"/>
              <a:t>Obamacare</a:t>
            </a:r>
            <a:r>
              <a:rPr lang="en-US" sz="2800" i="1" dirty="0" smtClean="0"/>
              <a:t>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Roberts has made a period of innovation and change more likely. He did it by taking the court off center stage and by letting the political process play out.”</a:t>
            </a:r>
            <a:endParaRPr lang="en-US" sz="2800" i="1" dirty="0"/>
          </a:p>
        </p:txBody>
      </p:sp>
      <p:pic>
        <p:nvPicPr>
          <p:cNvPr id="11266" name="Picture 2" descr="http://graphics8.nytimes.com/images/2010/09/16/opinion/Brooks_New/Brooks_New-articleI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00600"/>
            <a:ext cx="1447800" cy="1828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5638800"/>
            <a:ext cx="292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Brooks – June 28,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At issue: National and state elections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Sequestration: $1.2 trillion in cuts starting in 2013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Medicaid: Exempt from cuts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Medicare: Up to 2% cut in payments to plans and providers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Context</a:t>
            </a:r>
            <a:endParaRPr lang="en-US" dirty="0"/>
          </a:p>
        </p:txBody>
      </p:sp>
      <p:pic>
        <p:nvPicPr>
          <p:cNvPr id="5" name="Picture 2" descr="http://www.colorado2010.com/Colorado_Election_2010/Welcome_files/shapeimage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0"/>
            <a:ext cx="5029200" cy="234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65 House seats and 20 Senate seats up for re-election in November.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40040" y="6103145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Leadership: Changing of the Guard</a:t>
            </a:r>
            <a:endParaRPr lang="en-US" dirty="0"/>
          </a:p>
        </p:txBody>
      </p:sp>
      <p:pic>
        <p:nvPicPr>
          <p:cNvPr id="54274" name="Picture 2" descr="http://www.state.co.us/gov_dir/leg_dir/Senate/members/sen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1371600" cy="2057401"/>
          </a:xfrm>
          <a:prstGeom prst="rect">
            <a:avLst/>
          </a:prstGeom>
          <a:noFill/>
        </p:spPr>
      </p:pic>
      <p:pic>
        <p:nvPicPr>
          <p:cNvPr id="54276" name="Picture 4" descr="http://upload.wikimedia.org/wikipedia/commons/9/99/Colorado-Rep-Ken-Summ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1"/>
            <a:ext cx="1465898" cy="2057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02920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Sen. Betty Boyd (D)</a:t>
            </a:r>
          </a:p>
          <a:p>
            <a:pPr algn="ctr"/>
            <a:r>
              <a:rPr lang="en-US" dirty="0" smtClean="0"/>
              <a:t>Chair, Health and Human Services Committee </a:t>
            </a:r>
          </a:p>
          <a:p>
            <a:pPr algn="ctr"/>
            <a:r>
              <a:rPr lang="en-US" b="1" i="1" dirty="0" smtClean="0"/>
              <a:t>Term-limited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02920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Rep. Ken Summers (R)</a:t>
            </a:r>
          </a:p>
          <a:p>
            <a:pPr algn="ctr"/>
            <a:r>
              <a:rPr lang="en-US" dirty="0" smtClean="0"/>
              <a:t>Chair, Health and Environment Committee</a:t>
            </a:r>
          </a:p>
          <a:p>
            <a:pPr algn="ctr"/>
            <a:r>
              <a:rPr lang="en-US" b="1" i="1" dirty="0" smtClean="0"/>
              <a:t>Running for Senate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Analysis: Companion Piece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886200" cy="503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2139601" cy="277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743200"/>
            <a:ext cx="2235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76800" y="5715000"/>
            <a:ext cx="2154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Download it here:</a:t>
            </a:r>
          </a:p>
          <a:p>
            <a:r>
              <a:rPr lang="en-US" dirty="0" smtClean="0">
                <a:hlinkClick r:id="rId6"/>
              </a:rPr>
              <a:t>http://bit.ly/N1Bokg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4876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Source</a:t>
            </a:r>
            <a:r>
              <a:rPr lang="en-US" sz="1000" dirty="0" smtClean="0"/>
              <a:t>: </a:t>
            </a:r>
            <a:r>
              <a:rPr lang="en-US" sz="1000" u="sng" dirty="0" smtClean="0">
                <a:hlinkClick r:id="rId3"/>
              </a:rPr>
              <a:t>http://www.colorado.gov/dpa/doit/archives/cch/home.htm</a:t>
            </a:r>
            <a:endParaRPr lang="en-US" sz="1000" u="sng" dirty="0" smtClean="0"/>
          </a:p>
          <a:p>
            <a:pPr algn="r"/>
            <a:r>
              <a:rPr lang="en-US" sz="1000" dirty="0" smtClean="0"/>
              <a:t>Colorado State Home for Dependent and Neglected Children</a:t>
            </a:r>
          </a:p>
          <a:p>
            <a:pPr algn="r"/>
            <a:r>
              <a:rPr lang="en-US" sz="1000" dirty="0" smtClean="0"/>
              <a:t>1898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28600" y="5638800"/>
            <a:ext cx="83820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Michele Lueck  720.382.7073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LueckM@coloradohealthinstitute.org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Placeholder 5" descr="Image of children standing in front of Colorado State Home for Dependent and Neglected Children"/>
          <p:cNvPicPr>
            <a:picLocks noGrp="1"/>
          </p:cNvPicPr>
          <p:nvPr>
            <p:ph type="pic" idx="1"/>
          </p:nvPr>
        </p:nvPicPr>
        <p:blipFill>
          <a:blip r:embed="rId5" cstate="print"/>
          <a:srcRect t="3234" b="3234"/>
          <a:stretch>
            <a:fillRect/>
          </a:stretch>
        </p:blipFill>
        <p:spPr bwMode="auto">
          <a:xfrm>
            <a:off x="838200" y="304800"/>
            <a:ext cx="7391400" cy="44958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1868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August 1 </a:t>
            </a:r>
            <a:r>
              <a:rPr lang="en-US" dirty="0" smtClean="0"/>
              <a:t>– Addressing the Boomer Challenge: Long-term Services and Supports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Check back in the fall for more webinars.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Webinars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486400"/>
            <a:ext cx="517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webinars are at noon. Register here: </a:t>
            </a:r>
            <a:r>
              <a:rPr lang="en-US" dirty="0" smtClean="0">
                <a:hlinkClick r:id="rId3"/>
              </a:rPr>
              <a:t>bit.ly/KFIP0P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5791200" cy="1905000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Supreme Court Ruling on the ACA: Implications for Colorado</a:t>
            </a:r>
            <a:endParaRPr lang="en-US" sz="4400" b="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38800" y="2819400"/>
            <a:ext cx="31242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July 11, 2012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At my computer, following </a:t>
            </a:r>
            <a:r>
              <a:rPr lang="en-US" dirty="0" err="1" smtClean="0"/>
              <a:t>SCOTUSblog</a:t>
            </a:r>
            <a:r>
              <a:rPr lang="en-US" dirty="0" smtClean="0"/>
              <a:t>.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At my computer, following Twitter.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At my computer, following online news.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In front of a TV, watching the news.</a:t>
            </a:r>
          </a:p>
          <a:p>
            <a:pPr marL="624078" indent="-514350">
              <a:spcAft>
                <a:spcPts val="900"/>
              </a:spcAft>
              <a:buFont typeface="+mj-lt"/>
              <a:buAutoNum type="alphaUcPeriod"/>
            </a:pPr>
            <a:r>
              <a:rPr lang="en-US" dirty="0" smtClean="0"/>
              <a:t>At Snooze, eating pancakes.</a:t>
            </a: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Where Were You </a:t>
            </a:r>
            <a:br>
              <a:rPr lang="en-US" dirty="0" smtClean="0"/>
            </a:br>
            <a:r>
              <a:rPr lang="en-US" dirty="0" smtClean="0"/>
              <a:t>on the Morning of June 28?</a:t>
            </a:r>
            <a:endParaRPr lang="en-US" dirty="0"/>
          </a:p>
        </p:txBody>
      </p:sp>
      <p:pic>
        <p:nvPicPr>
          <p:cNvPr id="1028" name="Picture 4" descr="http://blogs.westword.com/cafesociety/snooze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2343150" cy="136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on Decision Day 2012</a:t>
            </a:r>
            <a:endParaRPr lang="en-US" dirty="0"/>
          </a:p>
        </p:txBody>
      </p:sp>
      <p:pic>
        <p:nvPicPr>
          <p:cNvPr id="93186" name="Picture 2" descr="P:\Communications\Photos\SCOTUS Ruling 6_28_12\For Facebook\IMG_5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7" name="Picture 3" descr="P:\Communications\Photos\SCOTUS Ruling 6_28_12\For Facebook\IMG_5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32200"/>
            <a:ext cx="42672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8" name="Picture 4" descr="P:\Communications\Photos\SCOTUS Ruling 6_28_12\For Facebook\IMG_5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4478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9" name="Picture 5" descr="P:\Communications\Photos\SCOTUS Ruling 6_28_12\For Facebook\IMG_5349.jpg"/>
          <p:cNvPicPr>
            <a:picLocks noChangeAspect="1" noChangeArrowheads="1"/>
          </p:cNvPicPr>
          <p:nvPr/>
        </p:nvPicPr>
        <p:blipFill>
          <a:blip r:embed="rId6" cstate="print"/>
          <a:srcRect l="15313" b="21902"/>
          <a:stretch>
            <a:fillRect/>
          </a:stretch>
        </p:blipFill>
        <p:spPr bwMode="auto">
          <a:xfrm>
            <a:off x="609600" y="4419600"/>
            <a:ext cx="3276600" cy="201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7542" lvl="1" indent="-514350">
              <a:spcAft>
                <a:spcPts val="9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 smtClean="0"/>
              <a:t>Nailed it.  I just knew Roberts would be the key vote.</a:t>
            </a:r>
          </a:p>
          <a:p>
            <a:pPr marL="907542" lvl="1" indent="-514350">
              <a:spcAft>
                <a:spcPts val="9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 smtClean="0"/>
              <a:t>I had a hunch the mandate would stand.</a:t>
            </a:r>
          </a:p>
          <a:p>
            <a:pPr marL="907542" lvl="1" indent="-514350">
              <a:spcAft>
                <a:spcPts val="9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 smtClean="0"/>
              <a:t>Somewhat surprised.</a:t>
            </a:r>
          </a:p>
          <a:p>
            <a:pPr marL="907542" lvl="1" indent="-514350">
              <a:spcAft>
                <a:spcPts val="9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 smtClean="0"/>
              <a:t>Totally surprised.  I thought the mandate would be ruled unconstitutional.</a:t>
            </a:r>
          </a:p>
          <a:p>
            <a:pPr lvl="1">
              <a:buNone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POLL: How Close Were You </a:t>
            </a:r>
            <a:br>
              <a:rPr lang="en-US" dirty="0" smtClean="0"/>
            </a:br>
            <a:r>
              <a:rPr lang="en-US" dirty="0" smtClean="0"/>
              <a:t>to Correctly Calling the Ruling?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dirty="0" smtClean="0"/>
              <a:t>Five Implications of the ACA Ruling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chemeClr val="tx2"/>
                </a:solidFill>
              </a:rPr>
              <a:t>Will we choose to expand Medicaid?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chemeClr val="tx2"/>
                </a:solidFill>
              </a:rPr>
              <a:t>Will the Exchange be ready?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chemeClr val="tx2"/>
                </a:solidFill>
              </a:rPr>
              <a:t>What will our Essential Health Benefits include?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chemeClr val="tx2"/>
                </a:solidFill>
              </a:rPr>
              <a:t>Can we drive behavior change?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chemeClr val="tx2"/>
                </a:solidFill>
              </a:rPr>
              <a:t>Will implementation be smooth?</a:t>
            </a:r>
          </a:p>
          <a:p>
            <a:pPr>
              <a:spcAft>
                <a:spcPts val="1800"/>
              </a:spcAft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latin typeface="+mj-lt"/>
              </a:rPr>
              <a:t>Today’s Discussion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Implementation is now the focus of the ACA.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Implementation will be shaped by national and state policies, willingness and appetite.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Elections may trump legal issues.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Take-</a:t>
            </a:r>
            <a:r>
              <a:rPr lang="en-US" dirty="0" err="1" smtClean="0"/>
              <a:t>Aways</a:t>
            </a:r>
            <a:r>
              <a:rPr lang="en-US" dirty="0" smtClean="0"/>
              <a:t> from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CHI PP 2011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CHI PP 2011</Template>
  <TotalTime>5421</TotalTime>
  <Words>1167</Words>
  <Application>Microsoft Office PowerPoint</Application>
  <PresentationFormat>On-screen Show (4:3)</PresentationFormat>
  <Paragraphs>264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Myriad Pro</vt:lpstr>
      <vt:lpstr>Wingdings 2</vt:lpstr>
      <vt:lpstr>Ebrima</vt:lpstr>
      <vt:lpstr>New CHI PP 2011</vt:lpstr>
      <vt:lpstr>Slide 1</vt:lpstr>
      <vt:lpstr>Webinar Basics</vt:lpstr>
      <vt:lpstr>Your Presenter</vt:lpstr>
      <vt:lpstr>Supreme Court Ruling on the ACA: Implications for Colorado</vt:lpstr>
      <vt:lpstr>POLL: Where Were You  on the Morning of June 28?</vt:lpstr>
      <vt:lpstr>CHI on Decision Day 2012</vt:lpstr>
      <vt:lpstr>POLL: How Close Were You  to Correctly Calling the Ruling?</vt:lpstr>
      <vt:lpstr>Today’s Discussion</vt:lpstr>
      <vt:lpstr>Three Take-Aways from Today</vt:lpstr>
      <vt:lpstr>#1: Will Colorado Choose  to Expand Medicaid?</vt:lpstr>
      <vt:lpstr>The Ruling</vt:lpstr>
      <vt:lpstr>Early Reactions from Governors</vt:lpstr>
      <vt:lpstr>The Finance Equation</vt:lpstr>
      <vt:lpstr>How Much Will it Cost Colorado?  Estimates Vary</vt:lpstr>
      <vt:lpstr>Medicaid Caseload Grows; Per-Capita Costs Flat</vt:lpstr>
      <vt:lpstr>The CHI Take:  Cautious Expansion Plans</vt:lpstr>
      <vt:lpstr>POLL: How Controversial will Colorado’s Decision Be?</vt:lpstr>
      <vt:lpstr>#2: Will COHBE Be Open  by October 2013?</vt:lpstr>
      <vt:lpstr>The Ruling</vt:lpstr>
      <vt:lpstr>Colorado Context</vt:lpstr>
      <vt:lpstr>CHI Take: COHBE Goes Live On Time</vt:lpstr>
      <vt:lpstr>#3: What will Colorado Include  in Essential Health Benefits?</vt:lpstr>
      <vt:lpstr>Vending Machines and Health Insurance</vt:lpstr>
      <vt:lpstr>What’s in the Law: 10 Broad Categories</vt:lpstr>
      <vt:lpstr>CHI Take:  A Decision Already Determined</vt:lpstr>
      <vt:lpstr>Colorado’s Proposed Process</vt:lpstr>
      <vt:lpstr>Our take: A Balancing Act Challenge</vt:lpstr>
      <vt:lpstr>#4: Will Tax Penalties be Sufficient to Change Behavior?</vt:lpstr>
      <vt:lpstr>The Ruling</vt:lpstr>
      <vt:lpstr>The Question: Driving Behavior Change</vt:lpstr>
      <vt:lpstr>A Question of Willingness to Pay</vt:lpstr>
      <vt:lpstr>CHI Take: Driving Consumer Behavior is Hard</vt:lpstr>
      <vt:lpstr>#5: Will the ACA Survive November Elections?</vt:lpstr>
      <vt:lpstr>What’s Next</vt:lpstr>
      <vt:lpstr>Colorado Context</vt:lpstr>
      <vt:lpstr>Leadership: Changing of the Guard</vt:lpstr>
      <vt:lpstr>CHI Analysis: Companion Piece </vt:lpstr>
      <vt:lpstr>Slide 38</vt:lpstr>
      <vt:lpstr>Upcoming Webinars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Health Access Survey</dc:title>
  <dc:creator>Michele Lueck</dc:creator>
  <cp:lastModifiedBy>Emily King</cp:lastModifiedBy>
  <cp:revision>419</cp:revision>
  <dcterms:created xsi:type="dcterms:W3CDTF">2011-11-01T16:52:24Z</dcterms:created>
  <dcterms:modified xsi:type="dcterms:W3CDTF">2012-07-11T17:32:27Z</dcterms:modified>
</cp:coreProperties>
</file>