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7" r:id="rId3"/>
    <p:sldId id="352" r:id="rId4"/>
    <p:sldId id="351" r:id="rId5"/>
    <p:sldId id="389" r:id="rId6"/>
    <p:sldId id="388" r:id="rId7"/>
    <p:sldId id="686" r:id="rId8"/>
    <p:sldId id="687" r:id="rId9"/>
    <p:sldId id="688" r:id="rId10"/>
    <p:sldId id="685" r:id="rId1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lyn Ingalls" initials="JI" lastIdx="1" clrIdx="0">
    <p:extLst>
      <p:ext uri="{19B8F6BF-5375-455C-9EA6-DF929625EA0E}">
        <p15:presenceInfo xmlns:p15="http://schemas.microsoft.com/office/powerpoint/2012/main" userId="S-1-5-21-1202660629-1547161642-839522115-56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E6380"/>
    <a:srgbClr val="5F3D61"/>
    <a:srgbClr val="7A962B"/>
    <a:srgbClr val="7AA6B9"/>
    <a:srgbClr val="FDB81A"/>
    <a:srgbClr val="181717"/>
    <a:srgbClr val="B42E12"/>
    <a:srgbClr val="FDD46F"/>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82" autoAdjust="0"/>
    <p:restoredTop sz="53741" autoAdjust="0"/>
  </p:normalViewPr>
  <p:slideViewPr>
    <p:cSldViewPr snapToGrid="0">
      <p:cViewPr varScale="1">
        <p:scale>
          <a:sx n="65" d="100"/>
          <a:sy n="65" d="100"/>
        </p:scale>
        <p:origin x="290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2B7BDCE-6490-4230-A5F6-1BCC7A49F098}" type="datetimeFigureOut">
              <a:rPr lang="en-US" smtClean="0"/>
              <a:t>5/12/23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1D8ED13-D04F-4874-BDFA-12A710744C61}" type="slidenum">
              <a:rPr lang="en-US" smtClean="0"/>
              <a:t>‹#›</a:t>
            </a:fld>
            <a:endParaRPr lang="en-US"/>
          </a:p>
        </p:txBody>
      </p:sp>
    </p:spTree>
    <p:extLst>
      <p:ext uri="{BB962C8B-B14F-4D97-AF65-F5344CB8AC3E}">
        <p14:creationId xmlns:p14="http://schemas.microsoft.com/office/powerpoint/2010/main" val="3983389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Thank you, Andrew. Like Andrew said, my name is Jalyn Ingalls and I am policy analyst at the Colorado Health Institute. In addition to other behavioral health projects, I have spent the past year facilitating and co-authoring the Road to Wellness: A strategic framework to improve behavioral health in Denver. I have had the pleasure of working with many people across the city and county of Denver to pull together diverse voices and perspectives that informed this framework. </a:t>
            </a:r>
          </a:p>
          <a:p>
            <a:endParaRPr lang="en-US" dirty="0"/>
          </a:p>
          <a:p>
            <a:r>
              <a:rPr lang="en-US" dirty="0"/>
              <a:t>I want to spend my time with you today to bring a national and state issue down to the local level. We know that communities across Colorado have taken upon themselves to raise money to support behavioral health. I want to highlight one example of how a community is building on the momentum to address this pressing issue. </a:t>
            </a:r>
          </a:p>
          <a:p>
            <a:endParaRPr lang="en-US" dirty="0"/>
          </a:p>
          <a:p>
            <a:r>
              <a:rPr lang="en-US" dirty="0"/>
              <a:t>And as I do that, I am going to bring us back to Michele’s opening remarks from yesterday, and highlight the role of expertise and lived experience to create a product and a system that impacts change. </a:t>
            </a:r>
          </a:p>
          <a:p>
            <a:endParaRPr lang="en-US" dirty="0"/>
          </a:p>
        </p:txBody>
      </p:sp>
      <p:sp>
        <p:nvSpPr>
          <p:cNvPr id="4" name="Slide Number Placeholder 3"/>
          <p:cNvSpPr>
            <a:spLocks noGrp="1"/>
          </p:cNvSpPr>
          <p:nvPr>
            <p:ph type="sldNum" sz="quarter" idx="5"/>
          </p:nvPr>
        </p:nvSpPr>
        <p:spPr/>
        <p:txBody>
          <a:bodyPr/>
          <a:lstStyle/>
          <a:p>
            <a:fld id="{01D8ED13-D04F-4874-BDFA-12A710744C61}" type="slidenum">
              <a:rPr lang="en-US" smtClean="0"/>
              <a:t>1</a:t>
            </a:fld>
            <a:endParaRPr lang="en-US"/>
          </a:p>
        </p:txBody>
      </p:sp>
    </p:spTree>
    <p:extLst>
      <p:ext uri="{BB962C8B-B14F-4D97-AF65-F5344CB8AC3E}">
        <p14:creationId xmlns:p14="http://schemas.microsoft.com/office/powerpoint/2010/main" val="853210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49478">
              <a:defRPr/>
            </a:pPr>
            <a:r>
              <a:rPr lang="en-US" sz="1100" dirty="0"/>
              <a:t>Today, we have the honor of having two of our Steering Committee members in the audience to share insights from the group that guided this work . Rob Bremer is the Vice President of Network Strategy at Colorado Access, and Wes Williams is the Vice President and CIO at Mental Health Center of Denver. </a:t>
            </a:r>
          </a:p>
          <a:p>
            <a:pPr defTabSz="949478">
              <a:defRPr/>
            </a:pPr>
            <a:endParaRPr lang="en-US" sz="1100" dirty="0"/>
          </a:p>
          <a:p>
            <a:pPr defTabSz="949478">
              <a:defRPr/>
            </a:pPr>
            <a:r>
              <a:rPr lang="en-US" sz="1100" dirty="0"/>
              <a:t>I have asked Rob and Wes to join me on stage today to answer a few questions about his experience – and leave you with the inside scoop to the production of the Road to Wellness Framework. </a:t>
            </a:r>
          </a:p>
          <a:p>
            <a:pPr defTabSz="949478">
              <a:defRPr/>
            </a:pPr>
            <a:endParaRPr lang="en-US" sz="1100" dirty="0"/>
          </a:p>
          <a:p>
            <a:pPr defTabSz="949478">
              <a:defRPr/>
            </a:pPr>
            <a:r>
              <a:rPr lang="en-US" sz="1100" dirty="0"/>
              <a:t>Rob - thanks for joining us. </a:t>
            </a:r>
          </a:p>
          <a:p>
            <a:pPr marL="237369" indent="-237369" defTabSz="949478">
              <a:buFontTx/>
              <a:buAutoNum type="arabicPeriod"/>
              <a:defRPr/>
            </a:pPr>
            <a:r>
              <a:rPr lang="en-US" sz="1100" dirty="0"/>
              <a:t>I have talked a bit about the values we established as a group from the very beginning of the process. Tell us about your experience on the Steering Committee, and the role that values played in defining the direction of the Strategic Framework. </a:t>
            </a:r>
          </a:p>
          <a:p>
            <a:pPr marL="237369" indent="-237369" defTabSz="949478">
              <a:buFontTx/>
              <a:buAutoNum type="arabicPeriod"/>
              <a:defRPr/>
            </a:pPr>
            <a:endParaRPr lang="en-US" sz="1100" dirty="0"/>
          </a:p>
          <a:p>
            <a:pPr defTabSz="949478">
              <a:defRPr/>
            </a:pPr>
            <a:r>
              <a:rPr lang="en-US" sz="1100" dirty="0"/>
              <a:t>2. Can you share any lessons learned or insights for other communities considering this work? </a:t>
            </a:r>
          </a:p>
          <a:p>
            <a:pPr defTabSz="949478">
              <a:defRPr/>
            </a:pPr>
            <a:endParaRPr lang="en-US" sz="1100" dirty="0"/>
          </a:p>
          <a:p>
            <a:pPr defTabSz="949478">
              <a:defRPr/>
            </a:pPr>
            <a:r>
              <a:rPr lang="en-US" sz="1100" dirty="0"/>
              <a:t>3. One of the things we heard from participants is that we often know what to do to support people’s behavioral health, and that we just need to take action. What are your hopes for this framework moving forward – in your role at Colorado Access and MHCD? </a:t>
            </a:r>
          </a:p>
          <a:p>
            <a:pPr defTabSz="949478">
              <a:defRPr/>
            </a:pPr>
            <a:endParaRPr lang="en-US" sz="1100" dirty="0"/>
          </a:p>
          <a:p>
            <a:pPr defTabSz="949478">
              <a:defRPr/>
            </a:pPr>
            <a:r>
              <a:rPr lang="en-US" sz="1100" dirty="0"/>
              <a:t>The Mayor will be formally releasing this document in the next 4 to 6 week. As Michele comes up to close us out, I would like to offer her the opportunity to share her insights as well. </a:t>
            </a:r>
          </a:p>
          <a:p>
            <a:endParaRPr lang="en-US" dirty="0"/>
          </a:p>
        </p:txBody>
      </p:sp>
      <p:sp>
        <p:nvSpPr>
          <p:cNvPr id="4" name="Slide Number Placeholder 3"/>
          <p:cNvSpPr>
            <a:spLocks noGrp="1"/>
          </p:cNvSpPr>
          <p:nvPr>
            <p:ph type="sldNum" sz="quarter" idx="5"/>
          </p:nvPr>
        </p:nvSpPr>
        <p:spPr/>
        <p:txBody>
          <a:bodyPr/>
          <a:lstStyle/>
          <a:p>
            <a:fld id="{01D8ED13-D04F-4874-BDFA-12A710744C61}" type="slidenum">
              <a:rPr lang="en-US" smtClean="0"/>
              <a:t>10</a:t>
            </a:fld>
            <a:endParaRPr lang="en-US"/>
          </a:p>
        </p:txBody>
      </p:sp>
    </p:spTree>
    <p:extLst>
      <p:ext uri="{BB962C8B-B14F-4D97-AF65-F5344CB8AC3E}">
        <p14:creationId xmlns:p14="http://schemas.microsoft.com/office/powerpoint/2010/main" val="2560859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8027" indent="-178027" defTabSz="949478">
              <a:buFontTx/>
              <a:buChar char="-"/>
            </a:pPr>
            <a:r>
              <a:rPr lang="en-US" sz="1100" dirty="0"/>
              <a:t>I want to focus my time with you on the details of the framework, but there are two things you need to know as a level set. </a:t>
            </a:r>
          </a:p>
          <a:p>
            <a:pPr marL="178027" indent="-178027" defTabSz="949478">
              <a:buFontTx/>
              <a:buChar char="-"/>
            </a:pPr>
            <a:endParaRPr lang="en-US" sz="1100" dirty="0"/>
          </a:p>
          <a:p>
            <a:pPr marL="178027" indent="-178027" defTabSz="949478">
              <a:buFontTx/>
              <a:buChar char="-"/>
            </a:pPr>
            <a:r>
              <a:rPr lang="en-US" sz="1100" dirty="0"/>
              <a:t>[CLICK] First,  In October 2018, Mayor Hancock pulled together a body of people to help focus efforts and align the work of many partners across the community. His goal was not to create all net new efforts, but to build off of existing work that is underway to create a coordinated approach for addressing behavioral health. The Mayor recognized that there was a lot of expertise in Denver that could inform this work, and he gathered state and local experts as a part of his </a:t>
            </a:r>
            <a:r>
              <a:rPr lang="en-US" sz="1100" b="1" dirty="0"/>
              <a:t>behavioral health steering committee. </a:t>
            </a:r>
          </a:p>
          <a:p>
            <a:pPr marL="178027" indent="-178027" defTabSz="949478">
              <a:buFontTx/>
              <a:buChar char="-"/>
            </a:pPr>
            <a:endParaRPr lang="en-US" sz="1100" dirty="0"/>
          </a:p>
          <a:p>
            <a:pPr defTabSz="949478"/>
            <a:r>
              <a:rPr lang="en-US" sz="1100" dirty="0"/>
              <a:t> - and before I jump to my second point, I am curious: how many of you are from a community that has some sort of passed a behavioral health tax?  </a:t>
            </a:r>
          </a:p>
          <a:p>
            <a:pPr marL="178027" indent="-178027">
              <a:buFontTx/>
              <a:buChar char="-"/>
            </a:pPr>
            <a:endParaRPr lang="en-US" sz="1100" dirty="0"/>
          </a:p>
          <a:p>
            <a:pPr marL="178027" indent="-178027">
              <a:buFontTx/>
              <a:buChar char="-"/>
            </a:pPr>
            <a:r>
              <a:rPr lang="en-US" sz="1100" dirty="0"/>
              <a:t>[CLICK] As we kicked off this project, momentum was growing to support and address behavioral health through Caring 4 Denver. This initiative estimated to bring in 45 million dollars to address mental health and substance misuse in the city, and successfully passed in November. Caring 4 Denver and the Steering Committee have recognized the need to align – and we anticipate that there will be opportunities for both groups to ensure these initiatives are moving in the same direction. </a:t>
            </a:r>
          </a:p>
        </p:txBody>
      </p:sp>
      <p:sp>
        <p:nvSpPr>
          <p:cNvPr id="4" name="Slide Number Placeholder 3"/>
          <p:cNvSpPr>
            <a:spLocks noGrp="1"/>
          </p:cNvSpPr>
          <p:nvPr>
            <p:ph type="sldNum" sz="quarter" idx="5"/>
          </p:nvPr>
        </p:nvSpPr>
        <p:spPr/>
        <p:txBody>
          <a:bodyPr/>
          <a:lstStyle/>
          <a:p>
            <a:fld id="{01D8ED13-D04F-4874-BDFA-12A710744C61}" type="slidenum">
              <a:rPr lang="en-US" smtClean="0"/>
              <a:t>2</a:t>
            </a:fld>
            <a:endParaRPr lang="en-US"/>
          </a:p>
        </p:txBody>
      </p:sp>
    </p:spTree>
    <p:extLst>
      <p:ext uri="{BB962C8B-B14F-4D97-AF65-F5344CB8AC3E}">
        <p14:creationId xmlns:p14="http://schemas.microsoft.com/office/powerpoint/2010/main" val="2680780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100" dirty="0"/>
              <a:t>Now that you have a high level overview of the work, let’s jump into the specifics. The first thing the Steering Committee did was define a common understanding of behavioral health by adopting the World health organization’s definition. I will give you a few minutes to read: PAUSE for 5. This definition takes a holistic approach, and additionally I want to highlight two values that the group set during this defining conversation.  </a:t>
            </a:r>
          </a:p>
          <a:p>
            <a:endParaRPr lang="en-US" sz="1100" dirty="0"/>
          </a:p>
          <a:p>
            <a:pPr marL="237369" indent="-237369">
              <a:buAutoNum type="arabicPeriod"/>
            </a:pPr>
            <a:r>
              <a:rPr lang="en-US" sz="1100" dirty="0"/>
              <a:t>Everyone experiences behavioral health – just like at some point or another we all experience physical health issues. It is helpful to think of behavioral health on a continuum</a:t>
            </a:r>
          </a:p>
          <a:p>
            <a:pPr marL="703256" lvl="1" indent="-237369">
              <a:buAutoNum type="arabicPeriod"/>
            </a:pPr>
            <a:r>
              <a:rPr lang="en-US" sz="1100" dirty="0"/>
              <a:t>For example, on one end you have good or positive behavioral health. So for example, think about a time when you personally have experienced nature that is calming and relaxing, and maybe rejuvenated you. For me, this was enjoying time with family and playing basketball with my cousins over the holiday weekend. </a:t>
            </a:r>
          </a:p>
          <a:p>
            <a:pPr marL="703256" lvl="1" indent="-237369">
              <a:buAutoNum type="arabicPeriod"/>
            </a:pPr>
            <a:r>
              <a:rPr lang="en-US" sz="1100" dirty="0"/>
              <a:t>And then we have stressful times – can you imagine a stressful work week? How about the last week of April 2019 for the state legislators in the room? </a:t>
            </a:r>
          </a:p>
          <a:p>
            <a:pPr marL="703256" lvl="1" indent="-237369">
              <a:buAutoNum type="arabicPeriod"/>
            </a:pPr>
            <a:r>
              <a:rPr lang="en-US" sz="1100" dirty="0"/>
              <a:t>And then we have more severe behavioral health symptoms. This includes things like substance misuse and specific mental health conditions that require intensive services.</a:t>
            </a:r>
          </a:p>
          <a:p>
            <a:pPr marL="1169143" lvl="2" indent="-237369">
              <a:buAutoNum type="arabicPeriod"/>
            </a:pPr>
            <a:r>
              <a:rPr lang="en-US" sz="1100" dirty="0"/>
              <a:t>There are many of us in the room who know someone who is or has been addicted to substance and in need of intensive behavioral health treatment. We can imagine what this looks like. 	</a:t>
            </a:r>
          </a:p>
          <a:p>
            <a:pPr marL="237369" indent="-237369">
              <a:buAutoNum type="arabicPeriod"/>
            </a:pPr>
            <a:endParaRPr lang="en-US" sz="1100" dirty="0"/>
          </a:p>
          <a:p>
            <a:pPr marL="237369" indent="-237369">
              <a:buAutoNum type="arabicPeriod"/>
            </a:pPr>
            <a:r>
              <a:rPr lang="en-US" sz="1100" dirty="0"/>
              <a:t>Everyone has a role in addressing behavioral health. Behavioral health doesn’t happen some place else, it happens with everyone in our daily lives. Something that really resonated with me from Adam’s presentation yesterday evening is his hope that the services his sister received during her darkest days brought her some peace. This reminded me that the services and supports that people receive – that our systems and organizations work so hard to provide – are critically important.  </a:t>
            </a:r>
          </a:p>
          <a:p>
            <a:pPr marL="237369" indent="-237369">
              <a:buAutoNum type="arabicPeriod"/>
            </a:pPr>
            <a:endParaRPr lang="en-US" sz="1100" dirty="0"/>
          </a:p>
          <a:p>
            <a:pPr marL="237369" indent="-237369">
              <a:buAutoNum type="arabicPeriod"/>
            </a:pPr>
            <a:r>
              <a:rPr lang="en-US" sz="1100" dirty="0"/>
              <a:t>This is how the Steering Committee has conceptualized and understands behavioral health. </a:t>
            </a:r>
          </a:p>
        </p:txBody>
      </p:sp>
      <p:sp>
        <p:nvSpPr>
          <p:cNvPr id="4" name="Slide Number Placeholder 3"/>
          <p:cNvSpPr>
            <a:spLocks noGrp="1"/>
          </p:cNvSpPr>
          <p:nvPr>
            <p:ph type="sldNum" sz="quarter" idx="5"/>
          </p:nvPr>
        </p:nvSpPr>
        <p:spPr/>
        <p:txBody>
          <a:bodyPr/>
          <a:lstStyle/>
          <a:p>
            <a:fld id="{01D8ED13-D04F-4874-BDFA-12A710744C61}" type="slidenum">
              <a:rPr lang="en-US" smtClean="0"/>
              <a:t>3</a:t>
            </a:fld>
            <a:endParaRPr lang="en-US"/>
          </a:p>
        </p:txBody>
      </p:sp>
    </p:spTree>
    <p:extLst>
      <p:ext uri="{BB962C8B-B14F-4D97-AF65-F5344CB8AC3E}">
        <p14:creationId xmlns:p14="http://schemas.microsoft.com/office/powerpoint/2010/main" val="2076211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100" dirty="0"/>
              <a:t>We created this image to help map the process of the work, and I want to walk through it together. </a:t>
            </a:r>
          </a:p>
          <a:p>
            <a:r>
              <a:rPr lang="en-US" sz="1100" dirty="0"/>
              <a:t>- Vision – here we bring in that we are focused on everyone, and not just those who have a specific mental health condition. </a:t>
            </a:r>
          </a:p>
          <a:p>
            <a:r>
              <a:rPr lang="en-US" sz="1100" dirty="0"/>
              <a:t>-  [CLICK] The steering committee also identified these Core Beliefs, which are we believe we need to act early, that recovery is possible, we need to be culturally inclusive, be accountable, and be driven by community. </a:t>
            </a:r>
          </a:p>
          <a:p>
            <a:endParaRPr lang="en-US" sz="1100" dirty="0"/>
          </a:p>
          <a:p>
            <a:r>
              <a:rPr lang="en-US" sz="1100" dirty="0"/>
              <a:t>[CLICK] To accomplish this vision, the steering committee stood up four workgroups: community involvement and behavioral health literacy, promoting positive mental health, substance misuse, and behavioral health crisis response. In addition, we gathered input through community listening sessions across Denver. </a:t>
            </a:r>
          </a:p>
          <a:p>
            <a:endParaRPr lang="en-US" sz="1100" dirty="0"/>
          </a:p>
          <a:p>
            <a:r>
              <a:rPr lang="en-US" sz="1100" dirty="0"/>
              <a:t>As Michele mentioned – we need expertise combined with crowdsourcing- or personal and lived experience - and other layers of input to inform the system. As we tinker with it, it creates ripple effects across the system and we need people around the table who can speak from their experience to guide decision-making throughout the process. I am going to talk a bit more about that in a minute, but I was to ask: </a:t>
            </a:r>
          </a:p>
          <a:p>
            <a:endParaRPr lang="en-US" sz="1100" dirty="0"/>
          </a:p>
          <a:p>
            <a:r>
              <a:rPr lang="en-US" sz="1100" dirty="0"/>
              <a:t>AUDIENCE: How many of you were involved in this process at some level, or had a member of your organization participate? </a:t>
            </a:r>
          </a:p>
          <a:p>
            <a:r>
              <a:rPr lang="en-US" sz="1100" dirty="0"/>
              <a:t>- Transition to next slide</a:t>
            </a:r>
          </a:p>
        </p:txBody>
      </p:sp>
      <p:sp>
        <p:nvSpPr>
          <p:cNvPr id="4" name="Slide Number Placeholder 3"/>
          <p:cNvSpPr>
            <a:spLocks noGrp="1"/>
          </p:cNvSpPr>
          <p:nvPr>
            <p:ph type="sldNum" sz="quarter" idx="5"/>
          </p:nvPr>
        </p:nvSpPr>
        <p:spPr/>
        <p:txBody>
          <a:bodyPr/>
          <a:lstStyle/>
          <a:p>
            <a:fld id="{01D8ED13-D04F-4874-BDFA-12A710744C61}" type="slidenum">
              <a:rPr lang="en-US" smtClean="0"/>
              <a:pPr/>
              <a:t>4</a:t>
            </a:fld>
            <a:endParaRPr lang="en-US" dirty="0"/>
          </a:p>
        </p:txBody>
      </p:sp>
    </p:spTree>
    <p:extLst>
      <p:ext uri="{BB962C8B-B14F-4D97-AF65-F5344CB8AC3E}">
        <p14:creationId xmlns:p14="http://schemas.microsoft.com/office/powerpoint/2010/main" val="1066901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dirty="0"/>
              <a:t>..makes me excited to share with you the results of our report. </a:t>
            </a:r>
            <a:r>
              <a:rPr lang="en-US" dirty="0"/>
              <a:t>As I mentioned previously, we brought in layers of insight to create this framework. When we listened to Denver residents, we heard things like: CLICK THROUGH QUOTES</a:t>
            </a:r>
          </a:p>
          <a:p>
            <a:endParaRPr lang="en-US" dirty="0"/>
          </a:p>
          <a:p>
            <a:r>
              <a:rPr lang="en-US" dirty="0"/>
              <a:t>The challenge we face – and our opportunity – is to blend these ideas and voices. We want to create harmony, and as Jay Want eloquently said yesterday, this is not by denigrating expertise, but by the democratization of expertise</a:t>
            </a:r>
          </a:p>
          <a:p>
            <a:endParaRPr lang="en-US" dirty="0"/>
          </a:p>
          <a:p>
            <a:r>
              <a:rPr lang="en-US" dirty="0"/>
              <a:t>And when we put this into action, the end result is that we can all reach our common goal of creating a better system. </a:t>
            </a:r>
          </a:p>
          <a:p>
            <a:endParaRPr lang="en-US" dirty="0"/>
          </a:p>
          <a:p>
            <a:endParaRPr lang="en-US" dirty="0"/>
          </a:p>
        </p:txBody>
      </p:sp>
      <p:sp>
        <p:nvSpPr>
          <p:cNvPr id="4" name="Slide Number Placeholder 3"/>
          <p:cNvSpPr>
            <a:spLocks noGrp="1"/>
          </p:cNvSpPr>
          <p:nvPr>
            <p:ph type="sldNum" sz="quarter" idx="5"/>
          </p:nvPr>
        </p:nvSpPr>
        <p:spPr/>
        <p:txBody>
          <a:bodyPr/>
          <a:lstStyle/>
          <a:p>
            <a:fld id="{01D8ED13-D04F-4874-BDFA-12A710744C61}" type="slidenum">
              <a:rPr lang="en-US" smtClean="0"/>
              <a:t>5</a:t>
            </a:fld>
            <a:endParaRPr lang="en-US"/>
          </a:p>
        </p:txBody>
      </p:sp>
    </p:spTree>
    <p:extLst>
      <p:ext uri="{BB962C8B-B14F-4D97-AF65-F5344CB8AC3E}">
        <p14:creationId xmlns:p14="http://schemas.microsoft.com/office/powerpoint/2010/main" val="3487601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100" dirty="0"/>
              <a:t>And on that note, let’s jump into the 5 overarching goals the group identified – each with 6 to 8 specific recommendations for accomplishing the goal, and key metrics to monitor progress. These goals were crafted to create a space that captured work already underway, as well as space to advocate and push for more. If we accomplish these goals as a city, we will achieve our vision. </a:t>
            </a:r>
          </a:p>
          <a:p>
            <a:endParaRPr lang="en-US" sz="1100" dirty="0"/>
          </a:p>
          <a:p>
            <a:r>
              <a:rPr lang="en-US" sz="1100" dirty="0"/>
              <a:t>For Denver to experience good mental health: </a:t>
            </a:r>
          </a:p>
          <a:p>
            <a:r>
              <a:rPr lang="en-US" sz="1100" dirty="0"/>
              <a:t>- [CLICK] </a:t>
            </a:r>
            <a:r>
              <a:rPr lang="en-US" sz="1100" b="1" dirty="0"/>
              <a:t>communities must promote well-being. </a:t>
            </a:r>
          </a:p>
          <a:p>
            <a:r>
              <a:rPr lang="en-US" sz="1100" b="1" dirty="0"/>
              <a:t>1. Advocate </a:t>
            </a:r>
            <a:r>
              <a:rPr lang="en-US" sz="1100" dirty="0"/>
              <a:t>for policies that address social determinants of health. Think food insecurity; housing, paid family leave. </a:t>
            </a:r>
          </a:p>
          <a:p>
            <a:r>
              <a:rPr lang="en-US" sz="1100" b="1" dirty="0"/>
              <a:t>2. Move upstream </a:t>
            </a:r>
            <a:r>
              <a:rPr lang="en-US" sz="1100" dirty="0"/>
              <a:t>to provide support services for families, like home visitation, affordable child care  </a:t>
            </a:r>
          </a:p>
          <a:p>
            <a:r>
              <a:rPr lang="en-US" sz="1100" dirty="0"/>
              <a:t>3. This goal really focuses on preventing behavioral health concerns. </a:t>
            </a:r>
          </a:p>
          <a:p>
            <a:endParaRPr lang="en-US" sz="1100"/>
          </a:p>
          <a:p>
            <a:r>
              <a:rPr lang="en-US" sz="1100"/>
              <a:t>AUDIENCE</a:t>
            </a:r>
            <a:r>
              <a:rPr lang="en-US" sz="1100" dirty="0"/>
              <a:t>: Who can tell me what social policy Denver City Council just voted on recently? </a:t>
            </a:r>
          </a:p>
          <a:p>
            <a:pPr marL="474738" lvl="1"/>
            <a:endParaRPr lang="en-US" sz="1100" dirty="0"/>
          </a:p>
          <a:p>
            <a:pPr marL="474738" lvl="1"/>
            <a:r>
              <a:rPr lang="en-US" sz="1100" dirty="0"/>
              <a:t>MINUMUM WAGE INCREASE. </a:t>
            </a:r>
          </a:p>
          <a:p>
            <a:endParaRPr lang="en-US" sz="1100" dirty="0"/>
          </a:p>
        </p:txBody>
      </p:sp>
      <p:sp>
        <p:nvSpPr>
          <p:cNvPr id="4" name="Slide Number Placeholder 3"/>
          <p:cNvSpPr>
            <a:spLocks noGrp="1"/>
          </p:cNvSpPr>
          <p:nvPr>
            <p:ph type="sldNum" sz="quarter" idx="5"/>
          </p:nvPr>
        </p:nvSpPr>
        <p:spPr/>
        <p:txBody>
          <a:bodyPr/>
          <a:lstStyle/>
          <a:p>
            <a:fld id="{01D8ED13-D04F-4874-BDFA-12A710744C61}" type="slidenum">
              <a:rPr lang="en-US" smtClean="0"/>
              <a:pPr/>
              <a:t>6</a:t>
            </a:fld>
            <a:endParaRPr lang="en-US" dirty="0"/>
          </a:p>
        </p:txBody>
      </p:sp>
    </p:spTree>
    <p:extLst>
      <p:ext uri="{BB962C8B-B14F-4D97-AF65-F5344CB8AC3E}">
        <p14:creationId xmlns:p14="http://schemas.microsoft.com/office/powerpoint/2010/main" val="222769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Next, for Denver to experience well-being:</a:t>
            </a:r>
          </a:p>
          <a:p>
            <a:pPr marL="178027" indent="-178027">
              <a:buFontTx/>
              <a:buChar char="-"/>
            </a:pPr>
            <a:r>
              <a:rPr lang="en-US" sz="1100" dirty="0"/>
              <a:t>[CLICK] </a:t>
            </a:r>
            <a:r>
              <a:rPr lang="en-US" sz="1100" b="1" dirty="0"/>
              <a:t>residents must get the care they need and get it in a compassionate, integrated, and coordinated way. </a:t>
            </a:r>
            <a:r>
              <a:rPr lang="en-US" sz="1100" dirty="0"/>
              <a:t>  </a:t>
            </a:r>
          </a:p>
          <a:p>
            <a:pPr marL="652765" lvl="1" indent="-178027">
              <a:buFontTx/>
              <a:buChar char="-"/>
            </a:pPr>
            <a:r>
              <a:rPr lang="en-US" sz="1100" dirty="0"/>
              <a:t>While there are many elements need to reach this, I want to point out the role of peers. Peer support specialists, a person with lived experience in recovery who supports others, can be used to help build relationships with people who need support. Often we think of providing peers once a person has already received treatment services, but peers can be used at many stages of care to meet people where they are at, engage with services and resources, and provide support throughout the process.</a:t>
            </a:r>
          </a:p>
          <a:p>
            <a:endParaRPr lang="en-US" dirty="0"/>
          </a:p>
        </p:txBody>
      </p:sp>
      <p:sp>
        <p:nvSpPr>
          <p:cNvPr id="4" name="Slide Number Placeholder 3"/>
          <p:cNvSpPr>
            <a:spLocks noGrp="1"/>
          </p:cNvSpPr>
          <p:nvPr>
            <p:ph type="sldNum" sz="quarter" idx="5"/>
          </p:nvPr>
        </p:nvSpPr>
        <p:spPr/>
        <p:txBody>
          <a:bodyPr/>
          <a:lstStyle/>
          <a:p>
            <a:fld id="{01D8ED13-D04F-4874-BDFA-12A710744C61}" type="slidenum">
              <a:rPr lang="en-US" smtClean="0"/>
              <a:t>7</a:t>
            </a:fld>
            <a:endParaRPr lang="en-US"/>
          </a:p>
        </p:txBody>
      </p:sp>
    </p:spTree>
    <p:extLst>
      <p:ext uri="{BB962C8B-B14F-4D97-AF65-F5344CB8AC3E}">
        <p14:creationId xmlns:p14="http://schemas.microsoft.com/office/powerpoint/2010/main" val="1234123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And for Denver to experience well-being:</a:t>
            </a:r>
          </a:p>
          <a:p>
            <a:pPr marL="178027" indent="-178027">
              <a:buFontTx/>
              <a:buChar char="-"/>
            </a:pPr>
            <a:r>
              <a:rPr lang="en-US" sz="1100" dirty="0"/>
              <a:t>[CLICK] </a:t>
            </a:r>
            <a:r>
              <a:rPr lang="en-US" sz="1100" b="1" dirty="0"/>
              <a:t>our system must act early and manage crises in the appropriate setting. </a:t>
            </a:r>
            <a:r>
              <a:rPr lang="en-US" sz="1100" dirty="0"/>
              <a:t>  </a:t>
            </a:r>
          </a:p>
          <a:p>
            <a:pPr marL="652765" lvl="1" indent="-178027">
              <a:buFontTx/>
              <a:buChar char="-"/>
            </a:pPr>
            <a:r>
              <a:rPr lang="en-US" sz="1100" dirty="0"/>
              <a:t>This goal was primarily informed by the behavioral health crisis response workgroup, which brought together criminal justice, law enforcement, behavioral health providers, and first responders to discuss how we could better serve people in crisis. One of the approaches is to not just have behavioral health providers respond with law enforcement to crisis calls, but to create another arm of first response of just behavioral health providers who can access and respond to behavioral health crises with the appropriate services. </a:t>
            </a:r>
          </a:p>
          <a:p>
            <a:endParaRPr lang="en-US" dirty="0"/>
          </a:p>
        </p:txBody>
      </p:sp>
      <p:sp>
        <p:nvSpPr>
          <p:cNvPr id="4" name="Slide Number Placeholder 3"/>
          <p:cNvSpPr>
            <a:spLocks noGrp="1"/>
          </p:cNvSpPr>
          <p:nvPr>
            <p:ph type="sldNum" sz="quarter" idx="5"/>
          </p:nvPr>
        </p:nvSpPr>
        <p:spPr/>
        <p:txBody>
          <a:bodyPr/>
          <a:lstStyle/>
          <a:p>
            <a:fld id="{01D8ED13-D04F-4874-BDFA-12A710744C61}" type="slidenum">
              <a:rPr lang="en-US" smtClean="0"/>
              <a:t>8</a:t>
            </a:fld>
            <a:endParaRPr lang="en-US"/>
          </a:p>
        </p:txBody>
      </p:sp>
    </p:spTree>
    <p:extLst>
      <p:ext uri="{BB962C8B-B14F-4D97-AF65-F5344CB8AC3E}">
        <p14:creationId xmlns:p14="http://schemas.microsoft.com/office/powerpoint/2010/main" val="442202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And last but not least, for Denver to experience well-being: </a:t>
            </a:r>
          </a:p>
          <a:p>
            <a:r>
              <a:rPr lang="en-US" sz="1100" dirty="0"/>
              <a:t>- [CLICK] </a:t>
            </a:r>
            <a:r>
              <a:rPr lang="en-US" sz="1100" b="1" dirty="0"/>
              <a:t>our system needs to have the data needed to understand and improve behavioral health. </a:t>
            </a:r>
          </a:p>
          <a:p>
            <a:pPr marL="652765" lvl="1" indent="-178027">
              <a:buFontTx/>
              <a:buChar char="-"/>
            </a:pPr>
            <a:r>
              <a:rPr lang="en-US" sz="1100" dirty="0"/>
              <a:t>This recommendation was informed by a continued conversation around SUD and the need to better understand what services are needed, and what services are available in order to get people the appropriate level of care. </a:t>
            </a:r>
          </a:p>
          <a:p>
            <a:pPr marL="652765" lvl="1" indent="-178027">
              <a:buFontTx/>
              <a:buChar char="-"/>
            </a:pPr>
            <a:r>
              <a:rPr lang="en-US" sz="1100" dirty="0"/>
              <a:t>But in addition to having the data to inform the workforce, consumers need the opportunity to understand release of information, consent, and their privacy rights when it come to data sharing. </a:t>
            </a:r>
          </a:p>
          <a:p>
            <a:pPr marL="474738" lvl="1"/>
            <a:endParaRPr lang="en-US" sz="1100" dirty="0"/>
          </a:p>
          <a:p>
            <a:r>
              <a:rPr lang="en-US" sz="1100" dirty="0"/>
              <a:t>I want to pause. That was a lot of information, and yet only scratched the surface on the details included in the framework. But I what I really want you to remember from this is that these are the 5 goals identified by many stakeholders across the city. And if we can achieve these things, all Denver residents will have an opportunity to experience good behavioral health</a:t>
            </a:r>
            <a:endParaRPr lang="en-US" dirty="0"/>
          </a:p>
        </p:txBody>
      </p:sp>
      <p:sp>
        <p:nvSpPr>
          <p:cNvPr id="4" name="Slide Number Placeholder 3"/>
          <p:cNvSpPr>
            <a:spLocks noGrp="1"/>
          </p:cNvSpPr>
          <p:nvPr>
            <p:ph type="sldNum" sz="quarter" idx="5"/>
          </p:nvPr>
        </p:nvSpPr>
        <p:spPr/>
        <p:txBody>
          <a:bodyPr/>
          <a:lstStyle/>
          <a:p>
            <a:fld id="{01D8ED13-D04F-4874-BDFA-12A710744C61}" type="slidenum">
              <a:rPr lang="en-US" smtClean="0"/>
              <a:t>9</a:t>
            </a:fld>
            <a:endParaRPr lang="en-US"/>
          </a:p>
        </p:txBody>
      </p:sp>
    </p:spTree>
    <p:extLst>
      <p:ext uri="{BB962C8B-B14F-4D97-AF65-F5344CB8AC3E}">
        <p14:creationId xmlns:p14="http://schemas.microsoft.com/office/powerpoint/2010/main" val="37076282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7" name="Rectangle 6"/>
          <p:cNvSpPr/>
          <p:nvPr userDrawn="1"/>
        </p:nvSpPr>
        <p:spPr>
          <a:xfrm>
            <a:off x="-1" y="0"/>
            <a:ext cx="12192001" cy="6858000"/>
          </a:xfrm>
          <a:prstGeom prst="rect">
            <a:avLst/>
          </a:prstGeom>
          <a:solidFill>
            <a:srgbClr val="2E6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0" name="Picture 19"/>
          <p:cNvPicPr>
            <a:picLocks noChangeAspect="1"/>
          </p:cNvPicPr>
          <p:nvPr userDrawn="1"/>
        </p:nvPicPr>
        <p:blipFill rotWithShape="1">
          <a:blip r:embed="rId2">
            <a:extLst>
              <a:ext uri="{28A0092B-C50C-407E-A947-70E740481C1C}">
                <a14:useLocalDpi xmlns:a14="http://schemas.microsoft.com/office/drawing/2010/main" val="0"/>
              </a:ext>
            </a:extLst>
          </a:blip>
          <a:srcRect l="4104" r="16935"/>
          <a:stretch/>
        </p:blipFill>
        <p:spPr>
          <a:xfrm>
            <a:off x="-31261" y="1646637"/>
            <a:ext cx="12244103" cy="4056401"/>
          </a:xfrm>
          <a:prstGeom prst="rect">
            <a:avLst/>
          </a:prstGeom>
        </p:spPr>
      </p:pic>
      <p:sp>
        <p:nvSpPr>
          <p:cNvPr id="2" name="Title 1"/>
          <p:cNvSpPr>
            <a:spLocks noGrp="1"/>
          </p:cNvSpPr>
          <p:nvPr>
            <p:ph type="ctrTitle"/>
          </p:nvPr>
        </p:nvSpPr>
        <p:spPr>
          <a:xfrm>
            <a:off x="497580" y="395534"/>
            <a:ext cx="7484533" cy="1644283"/>
          </a:xfrm>
        </p:spPr>
        <p:txBody>
          <a:bodyPr anchor="b"/>
          <a:lstStyle>
            <a:lvl1pPr algn="l">
              <a:defRPr sz="6000">
                <a:solidFill>
                  <a:schemeClr val="bg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497581" y="2195270"/>
            <a:ext cx="5911036" cy="754183"/>
          </a:xfrm>
        </p:spPr>
        <p:txBody>
          <a:bodyPr/>
          <a:lstStyle>
            <a:lvl1pPr marL="0" indent="0" algn="l">
              <a:buNone/>
              <a:defRPr sz="2400" i="1">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Text Placeholder 9"/>
          <p:cNvSpPr>
            <a:spLocks noGrp="1"/>
          </p:cNvSpPr>
          <p:nvPr>
            <p:ph type="body" sz="quarter" idx="10" hasCustomPrompt="1"/>
          </p:nvPr>
        </p:nvSpPr>
        <p:spPr>
          <a:xfrm>
            <a:off x="5074790" y="4677203"/>
            <a:ext cx="6252300" cy="422031"/>
          </a:xfrm>
        </p:spPr>
        <p:txBody>
          <a:bodyPr>
            <a:normAutofit/>
          </a:bodyPr>
          <a:lstStyle>
            <a:lvl1pPr marL="0" indent="0" algn="r">
              <a:buFontTx/>
              <a:buNone/>
              <a:defRPr sz="2800" b="1">
                <a:solidFill>
                  <a:srgbClr val="FDB81A"/>
                </a:solidFill>
              </a:defRPr>
            </a:lvl1pPr>
          </a:lstStyle>
          <a:p>
            <a:pPr lvl="0"/>
            <a:r>
              <a:rPr lang="en-US" dirty="0"/>
              <a:t>Name Here</a:t>
            </a:r>
          </a:p>
        </p:txBody>
      </p:sp>
      <p:sp>
        <p:nvSpPr>
          <p:cNvPr id="12" name="Text Placeholder 11"/>
          <p:cNvSpPr>
            <a:spLocks noGrp="1"/>
          </p:cNvSpPr>
          <p:nvPr>
            <p:ph type="body" sz="quarter" idx="11" hasCustomPrompt="1"/>
          </p:nvPr>
        </p:nvSpPr>
        <p:spPr>
          <a:xfrm>
            <a:off x="5074790" y="5116009"/>
            <a:ext cx="6252137" cy="290284"/>
          </a:xfrm>
        </p:spPr>
        <p:txBody>
          <a:bodyPr>
            <a:normAutofit/>
          </a:bodyPr>
          <a:lstStyle>
            <a:lvl1pPr marL="0" indent="0" algn="r">
              <a:buFontTx/>
              <a:buNone/>
              <a:defRPr sz="2000" i="0" baseline="0">
                <a:solidFill>
                  <a:srgbClr val="FDB81A"/>
                </a:solidFill>
              </a:defRPr>
            </a:lvl1pPr>
          </a:lstStyle>
          <a:p>
            <a:pPr lvl="0"/>
            <a:r>
              <a:rPr lang="en-US" dirty="0"/>
              <a:t>Title Here</a:t>
            </a:r>
          </a:p>
        </p:txBody>
      </p:sp>
      <p:sp>
        <p:nvSpPr>
          <p:cNvPr id="14" name="Text Placeholder 13"/>
          <p:cNvSpPr>
            <a:spLocks noGrp="1"/>
          </p:cNvSpPr>
          <p:nvPr>
            <p:ph type="body" sz="quarter" idx="12" hasCustomPrompt="1"/>
          </p:nvPr>
        </p:nvSpPr>
        <p:spPr>
          <a:xfrm>
            <a:off x="5076410" y="5865153"/>
            <a:ext cx="6250517" cy="342880"/>
          </a:xfrm>
        </p:spPr>
        <p:txBody>
          <a:bodyPr>
            <a:noAutofit/>
          </a:bodyPr>
          <a:lstStyle>
            <a:lvl1pPr marL="0" indent="0" algn="r">
              <a:buFontTx/>
              <a:buNone/>
              <a:defRPr sz="2000" b="1">
                <a:solidFill>
                  <a:schemeClr val="bg1"/>
                </a:solidFill>
              </a:defRPr>
            </a:lvl1pPr>
          </a:lstStyle>
          <a:p>
            <a:pPr lvl="0"/>
            <a:r>
              <a:rPr lang="en-US" dirty="0"/>
              <a:t>Event Here</a:t>
            </a:r>
          </a:p>
        </p:txBody>
      </p:sp>
      <p:sp>
        <p:nvSpPr>
          <p:cNvPr id="18" name="Text Placeholder 17"/>
          <p:cNvSpPr>
            <a:spLocks noGrp="1"/>
          </p:cNvSpPr>
          <p:nvPr>
            <p:ph type="body" sz="quarter" idx="13" hasCustomPrompt="1"/>
          </p:nvPr>
        </p:nvSpPr>
        <p:spPr>
          <a:xfrm>
            <a:off x="5075767" y="6197605"/>
            <a:ext cx="6250517" cy="273050"/>
          </a:xfrm>
        </p:spPr>
        <p:txBody>
          <a:bodyPr>
            <a:noAutofit/>
          </a:bodyPr>
          <a:lstStyle>
            <a:lvl1pPr marL="0" indent="0" algn="r">
              <a:buFontTx/>
              <a:buNone/>
              <a:defRPr sz="1600" b="0">
                <a:solidFill>
                  <a:schemeClr val="bg1"/>
                </a:solidFill>
              </a:defRPr>
            </a:lvl1pPr>
          </a:lstStyle>
          <a:p>
            <a:pPr lvl="0"/>
            <a:r>
              <a:rPr lang="en-US" dirty="0"/>
              <a:t>Date Here</a:t>
            </a:r>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4691" y="5220678"/>
            <a:ext cx="2055811" cy="1200531"/>
          </a:xfrm>
          <a:prstGeom prst="rect">
            <a:avLst/>
          </a:prstGeom>
        </p:spPr>
      </p:pic>
    </p:spTree>
    <p:extLst>
      <p:ext uri="{BB962C8B-B14F-4D97-AF65-F5344CB8AC3E}">
        <p14:creationId xmlns:p14="http://schemas.microsoft.com/office/powerpoint/2010/main" val="317113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9" name="Title 1"/>
          <p:cNvSpPr>
            <a:spLocks noGrp="1"/>
          </p:cNvSpPr>
          <p:nvPr>
            <p:ph type="ctrTitle"/>
          </p:nvPr>
        </p:nvSpPr>
        <p:spPr>
          <a:xfrm>
            <a:off x="497580" y="395534"/>
            <a:ext cx="7484533" cy="1644283"/>
          </a:xfrm>
        </p:spPr>
        <p:txBody>
          <a:bodyPr anchor="b"/>
          <a:lstStyle>
            <a:lvl1pPr algn="l">
              <a:defRPr sz="6000">
                <a:solidFill>
                  <a:srgbClr val="2E6380"/>
                </a:solidFill>
                <a:latin typeface="+mn-lt"/>
              </a:defRPr>
            </a:lvl1pPr>
          </a:lstStyle>
          <a:p>
            <a:r>
              <a:rPr lang="en-US"/>
              <a:t>Click to edit Master title style</a:t>
            </a:r>
            <a:endParaRPr lang="en-US" dirty="0"/>
          </a:p>
        </p:txBody>
      </p:sp>
      <p:sp>
        <p:nvSpPr>
          <p:cNvPr id="10" name="Subtitle 2"/>
          <p:cNvSpPr>
            <a:spLocks noGrp="1"/>
          </p:cNvSpPr>
          <p:nvPr>
            <p:ph type="subTitle" idx="1"/>
          </p:nvPr>
        </p:nvSpPr>
        <p:spPr>
          <a:xfrm>
            <a:off x="497581" y="2195270"/>
            <a:ext cx="5911036" cy="754183"/>
          </a:xfrm>
        </p:spPr>
        <p:txBody>
          <a:bodyPr/>
          <a:lstStyle>
            <a:lvl1pPr marL="0" indent="0" algn="l">
              <a:buNone/>
              <a:defRPr sz="2400" i="1">
                <a:solidFill>
                  <a:srgbClr val="2E6380"/>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Text Placeholder 9"/>
          <p:cNvSpPr>
            <a:spLocks noGrp="1"/>
          </p:cNvSpPr>
          <p:nvPr>
            <p:ph type="body" sz="quarter" idx="10" hasCustomPrompt="1"/>
          </p:nvPr>
        </p:nvSpPr>
        <p:spPr>
          <a:xfrm>
            <a:off x="5074790" y="4615211"/>
            <a:ext cx="6252300" cy="422031"/>
          </a:xfrm>
        </p:spPr>
        <p:txBody>
          <a:bodyPr>
            <a:normAutofit/>
          </a:bodyPr>
          <a:lstStyle>
            <a:lvl1pPr marL="0" indent="0" algn="r">
              <a:buFontTx/>
              <a:buNone/>
              <a:defRPr sz="2800" b="1">
                <a:solidFill>
                  <a:srgbClr val="FDB81A"/>
                </a:solidFill>
              </a:defRPr>
            </a:lvl1pPr>
          </a:lstStyle>
          <a:p>
            <a:pPr lvl="0"/>
            <a:r>
              <a:rPr lang="en-US" dirty="0"/>
              <a:t>Name Here</a:t>
            </a:r>
          </a:p>
        </p:txBody>
      </p:sp>
      <p:sp>
        <p:nvSpPr>
          <p:cNvPr id="12" name="Text Placeholder 11"/>
          <p:cNvSpPr>
            <a:spLocks noGrp="1"/>
          </p:cNvSpPr>
          <p:nvPr>
            <p:ph type="body" sz="quarter" idx="11" hasCustomPrompt="1"/>
          </p:nvPr>
        </p:nvSpPr>
        <p:spPr>
          <a:xfrm>
            <a:off x="5074790" y="5116009"/>
            <a:ext cx="6252137" cy="290284"/>
          </a:xfrm>
        </p:spPr>
        <p:txBody>
          <a:bodyPr>
            <a:normAutofit/>
          </a:bodyPr>
          <a:lstStyle>
            <a:lvl1pPr marL="0" indent="0" algn="r">
              <a:buFontTx/>
              <a:buNone/>
              <a:defRPr sz="2000" i="0" baseline="0">
                <a:solidFill>
                  <a:srgbClr val="FDB81A"/>
                </a:solidFill>
              </a:defRPr>
            </a:lvl1pPr>
          </a:lstStyle>
          <a:p>
            <a:pPr lvl="0"/>
            <a:r>
              <a:rPr lang="en-US" dirty="0"/>
              <a:t>Title Here</a:t>
            </a:r>
          </a:p>
        </p:txBody>
      </p:sp>
      <p:sp>
        <p:nvSpPr>
          <p:cNvPr id="17" name="Rectangle 16"/>
          <p:cNvSpPr/>
          <p:nvPr userDrawn="1"/>
        </p:nvSpPr>
        <p:spPr>
          <a:xfrm>
            <a:off x="0" y="6184786"/>
            <a:ext cx="5720861" cy="6732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367" y="5177871"/>
            <a:ext cx="2142589" cy="1251207"/>
          </a:xfrm>
          <a:prstGeom prst="rect">
            <a:avLst/>
          </a:prstGeom>
        </p:spPr>
      </p:pic>
      <p:pic>
        <p:nvPicPr>
          <p:cNvPr id="19" name="Picture 18"/>
          <p:cNvPicPr>
            <a:picLocks noChangeAspect="1"/>
          </p:cNvPicPr>
          <p:nvPr userDrawn="1"/>
        </p:nvPicPr>
        <p:blipFill rotWithShape="1">
          <a:blip r:embed="rId3">
            <a:extLst>
              <a:ext uri="{28A0092B-C50C-407E-A947-70E740481C1C}">
                <a14:useLocalDpi xmlns:a14="http://schemas.microsoft.com/office/drawing/2010/main" val="0"/>
              </a:ext>
            </a:extLst>
          </a:blip>
          <a:srcRect l="7926" r="17592"/>
          <a:stretch/>
        </p:blipFill>
        <p:spPr>
          <a:xfrm>
            <a:off x="10421" y="1714900"/>
            <a:ext cx="12181580" cy="4278467"/>
          </a:xfrm>
          <a:prstGeom prst="rect">
            <a:avLst/>
          </a:prstGeom>
        </p:spPr>
      </p:pic>
      <p:sp>
        <p:nvSpPr>
          <p:cNvPr id="13" name="Text Placeholder 13"/>
          <p:cNvSpPr>
            <a:spLocks noGrp="1"/>
          </p:cNvSpPr>
          <p:nvPr>
            <p:ph type="body" sz="quarter" idx="12" hasCustomPrompt="1"/>
          </p:nvPr>
        </p:nvSpPr>
        <p:spPr>
          <a:xfrm>
            <a:off x="5076410" y="5841906"/>
            <a:ext cx="6250517" cy="342880"/>
          </a:xfrm>
        </p:spPr>
        <p:txBody>
          <a:bodyPr>
            <a:noAutofit/>
          </a:bodyPr>
          <a:lstStyle>
            <a:lvl1pPr marL="0" indent="0" algn="r">
              <a:buFontTx/>
              <a:buNone/>
              <a:defRPr sz="2000" b="1">
                <a:solidFill>
                  <a:srgbClr val="2E6380"/>
                </a:solidFill>
              </a:defRPr>
            </a:lvl1pPr>
          </a:lstStyle>
          <a:p>
            <a:pPr lvl="0"/>
            <a:r>
              <a:rPr lang="en-US" dirty="0"/>
              <a:t>Event Here</a:t>
            </a:r>
          </a:p>
        </p:txBody>
      </p:sp>
      <p:sp>
        <p:nvSpPr>
          <p:cNvPr id="14" name="Text Placeholder 17"/>
          <p:cNvSpPr>
            <a:spLocks noGrp="1"/>
          </p:cNvSpPr>
          <p:nvPr>
            <p:ph type="body" sz="quarter" idx="13" hasCustomPrompt="1"/>
          </p:nvPr>
        </p:nvSpPr>
        <p:spPr>
          <a:xfrm>
            <a:off x="5075767" y="6197605"/>
            <a:ext cx="6250517" cy="273050"/>
          </a:xfrm>
        </p:spPr>
        <p:txBody>
          <a:bodyPr>
            <a:noAutofit/>
          </a:bodyPr>
          <a:lstStyle>
            <a:lvl1pPr marL="0" indent="0" algn="r">
              <a:buFontTx/>
              <a:buNone/>
              <a:defRPr sz="1600" b="0">
                <a:solidFill>
                  <a:srgbClr val="2E6380"/>
                </a:solidFill>
              </a:defRPr>
            </a:lvl1pPr>
          </a:lstStyle>
          <a:p>
            <a:pPr lvl="0"/>
            <a:r>
              <a:rPr lang="en-US" dirty="0"/>
              <a:t>Date Here</a:t>
            </a:r>
          </a:p>
        </p:txBody>
      </p:sp>
    </p:spTree>
    <p:extLst>
      <p:ext uri="{BB962C8B-B14F-4D97-AF65-F5344CB8AC3E}">
        <p14:creationId xmlns:p14="http://schemas.microsoft.com/office/powerpoint/2010/main" val="414357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32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282D193-E2BE-4A66-8C8A-40C0D87BADFE}" type="slidenum">
              <a:rPr lang="en-US" smtClean="0"/>
              <a:t>‹#›</a:t>
            </a:fld>
            <a:endParaRPr lang="en-US"/>
          </a:p>
        </p:txBody>
      </p:sp>
    </p:spTree>
    <p:extLst>
      <p:ext uri="{BB962C8B-B14F-4D97-AF65-F5344CB8AC3E}">
        <p14:creationId xmlns:p14="http://schemas.microsoft.com/office/powerpoint/2010/main" val="1056399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5" name="Rectangle 4"/>
          <p:cNvSpPr/>
          <p:nvPr userDrawn="1"/>
        </p:nvSpPr>
        <p:spPr>
          <a:xfrm>
            <a:off x="-1" y="5181600"/>
            <a:ext cx="12192001" cy="1676400"/>
          </a:xfrm>
          <a:prstGeom prst="rect">
            <a:avLst/>
          </a:prstGeom>
          <a:solidFill>
            <a:srgbClr val="2E6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52307" y="5504793"/>
            <a:ext cx="5481180" cy="627417"/>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53267" y="6272333"/>
            <a:ext cx="5497944" cy="196639"/>
          </a:xfrm>
          <a:prstGeom prst="rect">
            <a:avLst/>
          </a:prstGeom>
        </p:spPr>
      </p:pic>
      <p:sp>
        <p:nvSpPr>
          <p:cNvPr id="13" name="Text Placeholder 12"/>
          <p:cNvSpPr>
            <a:spLocks noGrp="1"/>
          </p:cNvSpPr>
          <p:nvPr>
            <p:ph type="body" sz="quarter" idx="10" hasCustomPrompt="1"/>
          </p:nvPr>
        </p:nvSpPr>
        <p:spPr>
          <a:xfrm>
            <a:off x="239438" y="5361354"/>
            <a:ext cx="5549636" cy="437670"/>
          </a:xfrm>
        </p:spPr>
        <p:txBody>
          <a:bodyPr>
            <a:noAutofit/>
          </a:bodyPr>
          <a:lstStyle>
            <a:lvl1pPr marL="0" indent="0" algn="ctr">
              <a:buFontTx/>
              <a:buNone/>
              <a:defRPr sz="3600" b="1">
                <a:solidFill>
                  <a:srgbClr val="FDB81A"/>
                </a:solidFill>
              </a:defRPr>
            </a:lvl1pPr>
          </a:lstStyle>
          <a:p>
            <a:pPr lvl="0"/>
            <a:r>
              <a:rPr lang="en-US" dirty="0"/>
              <a:t>Name here</a:t>
            </a:r>
          </a:p>
        </p:txBody>
      </p:sp>
      <p:sp>
        <p:nvSpPr>
          <p:cNvPr id="15" name="Text Placeholder 14"/>
          <p:cNvSpPr>
            <a:spLocks noGrp="1"/>
          </p:cNvSpPr>
          <p:nvPr>
            <p:ph type="body" sz="quarter" idx="11" hasCustomPrompt="1"/>
          </p:nvPr>
        </p:nvSpPr>
        <p:spPr>
          <a:xfrm>
            <a:off x="239438" y="6269264"/>
            <a:ext cx="3960029" cy="305281"/>
          </a:xfrm>
        </p:spPr>
        <p:txBody>
          <a:bodyPr>
            <a:noAutofit/>
          </a:bodyPr>
          <a:lstStyle>
            <a:lvl1pPr marL="0" indent="0" algn="l">
              <a:buFontTx/>
              <a:buNone/>
              <a:defRPr sz="1200">
                <a:solidFill>
                  <a:schemeClr val="bg1"/>
                </a:solidFill>
              </a:defRPr>
            </a:lvl1pPr>
            <a:lvl2pPr marL="457200" indent="0">
              <a:buFontTx/>
              <a:buNone/>
              <a:defRPr sz="2400">
                <a:solidFill>
                  <a:schemeClr val="bg1"/>
                </a:solidFill>
              </a:defRPr>
            </a:lvl2pPr>
            <a:lvl3pPr marL="914400" indent="0">
              <a:buFontTx/>
              <a:buNone/>
              <a:defRPr sz="2400">
                <a:solidFill>
                  <a:schemeClr val="bg1"/>
                </a:solidFill>
              </a:defRPr>
            </a:lvl3pPr>
            <a:lvl4pPr marL="1371600" indent="0">
              <a:buFontTx/>
              <a:buNone/>
              <a:defRPr sz="2400">
                <a:solidFill>
                  <a:schemeClr val="bg1"/>
                </a:solidFill>
              </a:defRPr>
            </a:lvl4pPr>
            <a:lvl5pPr marL="1828800" indent="0">
              <a:buFontTx/>
              <a:buNone/>
              <a:defRPr sz="2400">
                <a:solidFill>
                  <a:schemeClr val="bg1"/>
                </a:solidFill>
              </a:defRPr>
            </a:lvl5pPr>
          </a:lstStyle>
          <a:p>
            <a:pPr lvl="0"/>
            <a:r>
              <a:rPr lang="en-US" dirty="0"/>
              <a:t>####@coloradohealthinstitute.org</a:t>
            </a:r>
          </a:p>
        </p:txBody>
      </p:sp>
      <p:sp>
        <p:nvSpPr>
          <p:cNvPr id="17" name="Text Placeholder 16"/>
          <p:cNvSpPr>
            <a:spLocks noGrp="1"/>
          </p:cNvSpPr>
          <p:nvPr>
            <p:ph type="body" sz="quarter" idx="12" hasCustomPrompt="1"/>
          </p:nvPr>
        </p:nvSpPr>
        <p:spPr>
          <a:xfrm>
            <a:off x="4376617" y="6269263"/>
            <a:ext cx="1412553" cy="310050"/>
          </a:xfrm>
        </p:spPr>
        <p:txBody>
          <a:bodyPr>
            <a:noAutofit/>
          </a:bodyPr>
          <a:lstStyle>
            <a:lvl1pPr marL="0" indent="0" algn="r">
              <a:buFontTx/>
              <a:buNone/>
              <a:defRPr sz="1200">
                <a:solidFill>
                  <a:schemeClr val="bg1"/>
                </a:solidFill>
              </a:defRPr>
            </a:lvl1pPr>
            <a:lvl2pPr marL="457200" indent="0">
              <a:buFontTx/>
              <a:buNone/>
              <a:defRPr sz="1600">
                <a:solidFill>
                  <a:schemeClr val="bg1"/>
                </a:solidFill>
              </a:defRPr>
            </a:lvl2pPr>
            <a:lvl3pPr marL="914400" indent="0">
              <a:buFontTx/>
              <a:buNone/>
              <a:defRPr sz="1600">
                <a:solidFill>
                  <a:schemeClr val="bg1"/>
                </a:solidFill>
              </a:defRPr>
            </a:lvl3pPr>
            <a:lvl4pPr marL="1371600" indent="0">
              <a:buFontTx/>
              <a:buNone/>
              <a:defRPr sz="1600">
                <a:solidFill>
                  <a:schemeClr val="bg1"/>
                </a:solidFill>
              </a:defRPr>
            </a:lvl4pPr>
            <a:lvl5pPr marL="1828800" indent="0">
              <a:buFontTx/>
              <a:buNone/>
              <a:defRPr sz="1600">
                <a:solidFill>
                  <a:schemeClr val="bg1"/>
                </a:solidFill>
              </a:defRPr>
            </a:lvl5pPr>
          </a:lstStyle>
          <a:p>
            <a:pPr lvl="0"/>
            <a:r>
              <a:rPr lang="en-US" dirty="0"/>
              <a:t>720.382.####</a:t>
            </a:r>
          </a:p>
        </p:txBody>
      </p:sp>
      <p:sp>
        <p:nvSpPr>
          <p:cNvPr id="19" name="Text Placeholder 18"/>
          <p:cNvSpPr>
            <a:spLocks noGrp="1"/>
          </p:cNvSpPr>
          <p:nvPr>
            <p:ph type="body" sz="quarter" idx="13" hasCustomPrompt="1"/>
          </p:nvPr>
        </p:nvSpPr>
        <p:spPr>
          <a:xfrm>
            <a:off x="238603" y="5853935"/>
            <a:ext cx="5550568" cy="332981"/>
          </a:xfrm>
        </p:spPr>
        <p:txBody>
          <a:bodyPr>
            <a:noAutofit/>
          </a:bodyPr>
          <a:lstStyle>
            <a:lvl1pPr marL="0" indent="0" algn="ctr">
              <a:buFontTx/>
              <a:buNone/>
              <a:defRPr sz="2000">
                <a:solidFill>
                  <a:schemeClr val="bg1"/>
                </a:solidFill>
              </a:defRPr>
            </a:lvl1pPr>
            <a:lvl2pPr marL="457200" indent="0">
              <a:buFontTx/>
              <a:buNone/>
              <a:defRPr sz="1800">
                <a:solidFill>
                  <a:schemeClr val="bg1"/>
                </a:solidFill>
              </a:defRPr>
            </a:lvl2pPr>
            <a:lvl3pPr marL="914400" indent="0">
              <a:buFontTx/>
              <a:buNone/>
              <a:defRPr sz="1800">
                <a:solidFill>
                  <a:schemeClr val="bg1"/>
                </a:solidFill>
              </a:defRPr>
            </a:lvl3pPr>
            <a:lvl4pPr marL="1371600" indent="0">
              <a:buFontTx/>
              <a:buNone/>
              <a:defRPr sz="1800">
                <a:solidFill>
                  <a:schemeClr val="bg1"/>
                </a:solidFill>
              </a:defRPr>
            </a:lvl4pPr>
            <a:lvl5pPr marL="1828800" indent="0">
              <a:buFontTx/>
              <a:buNone/>
              <a:defRPr sz="1800">
                <a:solidFill>
                  <a:schemeClr val="bg1"/>
                </a:solidFill>
              </a:defRPr>
            </a:lvl5pPr>
          </a:lstStyle>
          <a:p>
            <a:pPr lvl="0"/>
            <a:r>
              <a:rPr lang="en-US" dirty="0"/>
              <a:t>@######</a:t>
            </a:r>
          </a:p>
        </p:txBody>
      </p:sp>
      <p:sp>
        <p:nvSpPr>
          <p:cNvPr id="23" name="Picture Placeholder 22"/>
          <p:cNvSpPr>
            <a:spLocks noGrp="1"/>
          </p:cNvSpPr>
          <p:nvPr>
            <p:ph type="pic" sz="quarter" idx="14"/>
          </p:nvPr>
        </p:nvSpPr>
        <p:spPr>
          <a:xfrm>
            <a:off x="0" y="0"/>
            <a:ext cx="12192000" cy="5181600"/>
          </a:xfrm>
        </p:spPr>
        <p:txBody>
          <a:bodyPr/>
          <a:lstStyle/>
          <a:p>
            <a:r>
              <a:rPr lang="en-US"/>
              <a:t>Click icon to add picture</a:t>
            </a:r>
          </a:p>
        </p:txBody>
      </p:sp>
    </p:spTree>
    <p:extLst>
      <p:ext uri="{BB962C8B-B14F-4D97-AF65-F5344CB8AC3E}">
        <p14:creationId xmlns:p14="http://schemas.microsoft.com/office/powerpoint/2010/main" val="1108851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nsition Slide 1">
    <p:spTree>
      <p:nvGrpSpPr>
        <p:cNvPr id="1" name=""/>
        <p:cNvGrpSpPr/>
        <p:nvPr/>
      </p:nvGrpSpPr>
      <p:grpSpPr>
        <a:xfrm>
          <a:off x="0" y="0"/>
          <a:ext cx="0" cy="0"/>
          <a:chOff x="0" y="0"/>
          <a:chExt cx="0" cy="0"/>
        </a:xfrm>
      </p:grpSpPr>
      <p:sp>
        <p:nvSpPr>
          <p:cNvPr id="8" name="Rectangle 7"/>
          <p:cNvSpPr/>
          <p:nvPr userDrawn="1"/>
        </p:nvSpPr>
        <p:spPr>
          <a:xfrm>
            <a:off x="-1" y="0"/>
            <a:ext cx="12192001" cy="6858000"/>
          </a:xfrm>
          <a:prstGeom prst="rect">
            <a:avLst/>
          </a:prstGeom>
          <a:solidFill>
            <a:srgbClr val="2E6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itle 1"/>
          <p:cNvSpPr>
            <a:spLocks noGrp="1"/>
          </p:cNvSpPr>
          <p:nvPr>
            <p:ph type="ctrTitle"/>
          </p:nvPr>
        </p:nvSpPr>
        <p:spPr>
          <a:xfrm>
            <a:off x="524931" y="5158343"/>
            <a:ext cx="11142133" cy="729882"/>
          </a:xfrm>
        </p:spPr>
        <p:txBody>
          <a:bodyPr anchor="b"/>
          <a:lstStyle>
            <a:lvl1pPr algn="r">
              <a:defRPr sz="4400">
                <a:solidFill>
                  <a:schemeClr val="bg1"/>
                </a:solidFill>
                <a:latin typeface="+mn-lt"/>
              </a:defRPr>
            </a:lvl1pPr>
          </a:lstStyle>
          <a:p>
            <a:r>
              <a:rPr lang="en-US"/>
              <a:t>Click to edit Master title style</a:t>
            </a:r>
            <a:endParaRPr lang="en-US" dirty="0"/>
          </a:p>
        </p:txBody>
      </p:sp>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l="4104" r="16935"/>
          <a:stretch/>
        </p:blipFill>
        <p:spPr>
          <a:xfrm>
            <a:off x="-26053" y="491674"/>
            <a:ext cx="12244103" cy="4056401"/>
          </a:xfrm>
          <a:prstGeom prst="rect">
            <a:avLst/>
          </a:prstGeom>
        </p:spPr>
      </p:pic>
    </p:spTree>
    <p:extLst>
      <p:ext uri="{BB962C8B-B14F-4D97-AF65-F5344CB8AC3E}">
        <p14:creationId xmlns:p14="http://schemas.microsoft.com/office/powerpoint/2010/main" val="1412125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 Slide 2">
    <p:spTree>
      <p:nvGrpSpPr>
        <p:cNvPr id="1" name=""/>
        <p:cNvGrpSpPr/>
        <p:nvPr/>
      </p:nvGrpSpPr>
      <p:grpSpPr>
        <a:xfrm>
          <a:off x="0" y="0"/>
          <a:ext cx="0" cy="0"/>
          <a:chOff x="0" y="0"/>
          <a:chExt cx="0" cy="0"/>
        </a:xfrm>
      </p:grpSpPr>
      <p:sp>
        <p:nvSpPr>
          <p:cNvPr id="12" name="Rectangle 11"/>
          <p:cNvSpPr/>
          <p:nvPr userDrawn="1"/>
        </p:nvSpPr>
        <p:spPr>
          <a:xfrm>
            <a:off x="0" y="6184786"/>
            <a:ext cx="5720861" cy="6732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l="7926" r="17592"/>
          <a:stretch/>
        </p:blipFill>
        <p:spPr>
          <a:xfrm>
            <a:off x="1" y="425362"/>
            <a:ext cx="12181580" cy="4278467"/>
          </a:xfrm>
          <a:prstGeom prst="rect">
            <a:avLst/>
          </a:prstGeom>
        </p:spPr>
      </p:pic>
      <p:sp>
        <p:nvSpPr>
          <p:cNvPr id="8" name="Title 1"/>
          <p:cNvSpPr>
            <a:spLocks noGrp="1"/>
          </p:cNvSpPr>
          <p:nvPr>
            <p:ph type="ctrTitle"/>
          </p:nvPr>
        </p:nvSpPr>
        <p:spPr>
          <a:xfrm>
            <a:off x="759394" y="5304087"/>
            <a:ext cx="10933723" cy="675175"/>
          </a:xfrm>
        </p:spPr>
        <p:txBody>
          <a:bodyPr anchor="b">
            <a:normAutofit/>
          </a:bodyPr>
          <a:lstStyle>
            <a:lvl1pPr algn="r">
              <a:defRPr sz="4400">
                <a:solidFill>
                  <a:srgbClr val="2E6380"/>
                </a:solidFill>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327969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8" cstate="print">
            <a:extLst>
              <a:ext uri="{28A0092B-C50C-407E-A947-70E740481C1C}">
                <a14:useLocalDpi xmlns:a14="http://schemas.microsoft.com/office/drawing/2010/main" val="0"/>
              </a:ext>
            </a:extLst>
          </a:blip>
          <a:srcRect l="555"/>
          <a:stretch/>
        </p:blipFill>
        <p:spPr>
          <a:xfrm>
            <a:off x="7556" y="-34007"/>
            <a:ext cx="12184443" cy="6892007"/>
          </a:xfrm>
          <a:prstGeom prst="rect">
            <a:avLst/>
          </a:prstGeom>
        </p:spPr>
      </p:pic>
      <p:sp>
        <p:nvSpPr>
          <p:cNvPr id="2" name="Title Placeholder 1"/>
          <p:cNvSpPr>
            <a:spLocks noGrp="1"/>
          </p:cNvSpPr>
          <p:nvPr>
            <p:ph type="title"/>
          </p:nvPr>
        </p:nvSpPr>
        <p:spPr>
          <a:xfrm>
            <a:off x="838200" y="365127"/>
            <a:ext cx="10515600" cy="68995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406769"/>
            <a:ext cx="10515600" cy="477019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7673676"/>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7" r:id="rId4"/>
    <p:sldLayoutId id="2147483668" r:id="rId5"/>
    <p:sldLayoutId id="2147483669" r:id="rId6"/>
  </p:sldLayoutIdLst>
  <p:txStyles>
    <p:titleStyle>
      <a:lvl1pPr algn="l" defTabSz="914400" rtl="0" eaLnBrk="1" latinLnBrk="0" hangingPunct="1">
        <a:lnSpc>
          <a:spcPct val="90000"/>
        </a:lnSpc>
        <a:spcBef>
          <a:spcPct val="0"/>
        </a:spcBef>
        <a:buNone/>
        <a:defRPr sz="3600" b="1" kern="1200">
          <a:solidFill>
            <a:srgbClr val="2E6380"/>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FDB81A"/>
        </a:buClr>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rgbClr val="FDB81A"/>
        </a:buClr>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rgbClr val="FDB81A"/>
        </a:buClr>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rgbClr val="FDB81A"/>
        </a:buClr>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rgbClr val="FDB81A"/>
        </a:buClr>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normAutofit fontScale="92500" lnSpcReduction="10000"/>
          </a:bodyPr>
          <a:lstStyle/>
          <a:p>
            <a:endParaRPr lang="en-US"/>
          </a:p>
        </p:txBody>
      </p:sp>
      <p:sp>
        <p:nvSpPr>
          <p:cNvPr id="9" name="Text Placeholder 8"/>
          <p:cNvSpPr>
            <a:spLocks noGrp="1"/>
          </p:cNvSpPr>
          <p:nvPr>
            <p:ph type="body" sz="quarter" idx="11"/>
          </p:nvPr>
        </p:nvSpPr>
        <p:spPr/>
        <p:txBody>
          <a:bodyPr>
            <a:normAutofit fontScale="85000" lnSpcReduction="20000"/>
          </a:bodyPr>
          <a:lstStyle/>
          <a:p>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8502"/>
            <a:ext cx="12259683" cy="6896502"/>
          </a:xfrm>
          <a:prstGeom prst="rect">
            <a:avLst/>
          </a:prstGeom>
        </p:spPr>
      </p:pic>
    </p:spTree>
    <p:extLst>
      <p:ext uri="{BB962C8B-B14F-4D97-AF65-F5344CB8AC3E}">
        <p14:creationId xmlns:p14="http://schemas.microsoft.com/office/powerpoint/2010/main" val="4106802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67377"/>
            <a:ext cx="12311013" cy="6925377"/>
          </a:xfrm>
          <a:prstGeom prst="rect">
            <a:avLst/>
          </a:prstGeom>
        </p:spPr>
      </p:pic>
      <p:sp>
        <p:nvSpPr>
          <p:cNvPr id="3" name="Content Placeholder 2">
            <a:extLst>
              <a:ext uri="{FF2B5EF4-FFF2-40B4-BE49-F238E27FC236}">
                <a16:creationId xmlns:a16="http://schemas.microsoft.com/office/drawing/2014/main" id="{441601FF-767B-46C7-B987-42E7A4F88351}"/>
              </a:ext>
            </a:extLst>
          </p:cNvPr>
          <p:cNvSpPr>
            <a:spLocks noGrp="1"/>
          </p:cNvSpPr>
          <p:nvPr>
            <p:ph idx="1"/>
          </p:nvPr>
        </p:nvSpPr>
        <p:spPr>
          <a:xfrm>
            <a:off x="709546" y="1081916"/>
            <a:ext cx="5774356" cy="2347084"/>
          </a:xfrm>
        </p:spPr>
        <p:txBody>
          <a:bodyPr>
            <a:normAutofit/>
          </a:bodyPr>
          <a:lstStyle/>
          <a:p>
            <a:pPr marL="0" indent="0">
              <a:buNone/>
            </a:pPr>
            <a:r>
              <a:rPr lang="en-US" sz="4400" b="1" dirty="0">
                <a:solidFill>
                  <a:schemeClr val="bg1"/>
                </a:solidFill>
              </a:rPr>
              <a:t>Steering Committee Member Rob Bremer, </a:t>
            </a:r>
            <a:br>
              <a:rPr lang="en-US" sz="4400" b="1" dirty="0">
                <a:solidFill>
                  <a:schemeClr val="bg1"/>
                </a:solidFill>
              </a:rPr>
            </a:br>
            <a:r>
              <a:rPr lang="en-US" sz="3600" i="1" dirty="0">
                <a:solidFill>
                  <a:schemeClr val="bg1"/>
                </a:solidFill>
              </a:rPr>
              <a:t>Vice President of Network Strategy, Colorado Access</a:t>
            </a:r>
          </a:p>
        </p:txBody>
      </p:sp>
      <p:sp>
        <p:nvSpPr>
          <p:cNvPr id="4" name="Content Placeholder 2">
            <a:extLst>
              <a:ext uri="{FF2B5EF4-FFF2-40B4-BE49-F238E27FC236}">
                <a16:creationId xmlns:a16="http://schemas.microsoft.com/office/drawing/2014/main" id="{50D6BE94-59CF-4E60-B79D-3544ECC90D2A}"/>
              </a:ext>
            </a:extLst>
          </p:cNvPr>
          <p:cNvSpPr txBox="1">
            <a:spLocks/>
          </p:cNvSpPr>
          <p:nvPr/>
        </p:nvSpPr>
        <p:spPr>
          <a:xfrm>
            <a:off x="709546" y="3969958"/>
            <a:ext cx="7365508" cy="23470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DB81A"/>
              </a:buClr>
              <a:buFont typeface="Arial" panose="020B0604020202020204" pitchFamily="34" charset="0"/>
              <a:buChar char="•"/>
              <a:defRPr sz="32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rgbClr val="FDB81A"/>
              </a:buClr>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rgbClr val="FDB81A"/>
              </a:buClr>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rgbClr val="FDB81A"/>
              </a:buClr>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rgbClr val="FDB81A"/>
              </a:buClr>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chemeClr val="bg1"/>
                </a:solidFill>
              </a:rPr>
              <a:t>Steering Committee</a:t>
            </a:r>
            <a:br>
              <a:rPr lang="en-US" sz="4400" b="1" dirty="0">
                <a:solidFill>
                  <a:schemeClr val="bg1"/>
                </a:solidFill>
              </a:rPr>
            </a:br>
            <a:r>
              <a:rPr lang="en-US" sz="4400" b="1" dirty="0">
                <a:solidFill>
                  <a:schemeClr val="bg1"/>
                </a:solidFill>
              </a:rPr>
              <a:t>Member Wes Williams, </a:t>
            </a:r>
            <a:br>
              <a:rPr lang="en-US" sz="4400" b="1" i="1" dirty="0">
                <a:solidFill>
                  <a:schemeClr val="bg1"/>
                </a:solidFill>
              </a:rPr>
            </a:br>
            <a:r>
              <a:rPr lang="en-US" i="1" dirty="0">
                <a:solidFill>
                  <a:srgbClr val="FFFFFF"/>
                </a:solidFill>
              </a:rPr>
              <a:t>Vice President and Chief Information Officer, Mental Health Center of Denver</a:t>
            </a:r>
          </a:p>
        </p:txBody>
      </p:sp>
    </p:spTree>
    <p:extLst>
      <p:ext uri="{BB962C8B-B14F-4D97-AF65-F5344CB8AC3E}">
        <p14:creationId xmlns:p14="http://schemas.microsoft.com/office/powerpoint/2010/main" val="3515877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5577" y="986943"/>
            <a:ext cx="4910074" cy="2131641"/>
          </a:xfrm>
        </p:spPr>
        <p:txBody>
          <a:bodyPr>
            <a:noAutofit/>
          </a:bodyPr>
          <a:lstStyle/>
          <a:p>
            <a:pPr>
              <a:spcAft>
                <a:spcPts val="1200"/>
              </a:spcAft>
            </a:pPr>
            <a:r>
              <a:rPr lang="en-US" sz="3600" dirty="0"/>
              <a:t>Mayor Hancock convened a Steering Committee of about 20 state and local experts</a:t>
            </a:r>
          </a:p>
        </p:txBody>
      </p:sp>
      <p:pic>
        <p:nvPicPr>
          <p:cNvPr id="9" name="Picture 8">
            <a:extLst>
              <a:ext uri="{FF2B5EF4-FFF2-40B4-BE49-F238E27FC236}">
                <a16:creationId xmlns:a16="http://schemas.microsoft.com/office/drawing/2014/main" id="{8EF5645E-D63C-4454-BF26-4BAF2D7F710A}"/>
              </a:ext>
            </a:extLst>
          </p:cNvPr>
          <p:cNvPicPr>
            <a:picLocks noChangeAspect="1"/>
          </p:cNvPicPr>
          <p:nvPr/>
        </p:nvPicPr>
        <p:blipFill rotWithShape="1">
          <a:blip r:embed="rId3"/>
          <a:srcRect b="15261"/>
          <a:stretch/>
        </p:blipFill>
        <p:spPr>
          <a:xfrm rot="299871">
            <a:off x="5970142" y="430257"/>
            <a:ext cx="4751965" cy="5592739"/>
          </a:xfrm>
          <a:prstGeom prst="rect">
            <a:avLst/>
          </a:prstGeom>
          <a:effectLst>
            <a:outerShdw blurRad="50800" dist="38100" dir="2700000" algn="tl" rotWithShape="0">
              <a:prstClr val="black">
                <a:alpha val="40000"/>
              </a:prstClr>
            </a:outerShdw>
          </a:effectLst>
        </p:spPr>
      </p:pic>
      <p:sp>
        <p:nvSpPr>
          <p:cNvPr id="6" name="Content Placeholder 2">
            <a:extLst>
              <a:ext uri="{FF2B5EF4-FFF2-40B4-BE49-F238E27FC236}">
                <a16:creationId xmlns:a16="http://schemas.microsoft.com/office/drawing/2014/main" id="{7A509BF3-538F-4A93-BF02-D36A3F146A57}"/>
              </a:ext>
            </a:extLst>
          </p:cNvPr>
          <p:cNvSpPr txBox="1">
            <a:spLocks/>
          </p:cNvSpPr>
          <p:nvPr/>
        </p:nvSpPr>
        <p:spPr>
          <a:xfrm>
            <a:off x="595577" y="3746287"/>
            <a:ext cx="4640567" cy="16368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DB81A"/>
              </a:buClr>
              <a:buFont typeface="Arial" panose="020B0604020202020204" pitchFamily="34" charset="0"/>
              <a:buChar char="•"/>
              <a:defRPr sz="32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rgbClr val="FDB81A"/>
              </a:buClr>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rgbClr val="FDB81A"/>
              </a:buClr>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rgbClr val="FDB81A"/>
              </a:buClr>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rgbClr val="FDB81A"/>
              </a:buClr>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US" sz="3600" dirty="0"/>
              <a:t>Aligned with other initiatives, including Caring 4 Denver</a:t>
            </a:r>
          </a:p>
        </p:txBody>
      </p:sp>
    </p:spTree>
    <p:extLst>
      <p:ext uri="{BB962C8B-B14F-4D97-AF65-F5344CB8AC3E}">
        <p14:creationId xmlns:p14="http://schemas.microsoft.com/office/powerpoint/2010/main" val="147168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04303"/>
            <a:ext cx="12192000" cy="8158555"/>
          </a:xfrm>
          <a:prstGeom prst="rect">
            <a:avLst/>
          </a:prstGeom>
        </p:spPr>
      </p:pic>
      <p:sp>
        <p:nvSpPr>
          <p:cNvPr id="5" name="Rectangle 4"/>
          <p:cNvSpPr/>
          <p:nvPr/>
        </p:nvSpPr>
        <p:spPr>
          <a:xfrm>
            <a:off x="1463038" y="914400"/>
            <a:ext cx="8845617" cy="4687503"/>
          </a:xfrm>
          <a:prstGeom prst="rect">
            <a:avLst/>
          </a:prstGeom>
          <a:solidFill>
            <a:srgbClr val="FFFFFF">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14B06E-B167-4820-B795-57F85411A2CD}"/>
              </a:ext>
            </a:extLst>
          </p:cNvPr>
          <p:cNvSpPr>
            <a:spLocks noGrp="1"/>
          </p:cNvSpPr>
          <p:nvPr>
            <p:ph type="title"/>
          </p:nvPr>
        </p:nvSpPr>
        <p:spPr>
          <a:xfrm>
            <a:off x="875898" y="1210063"/>
            <a:ext cx="10019898" cy="689951"/>
          </a:xfrm>
        </p:spPr>
        <p:txBody>
          <a:bodyPr>
            <a:noAutofit/>
          </a:bodyPr>
          <a:lstStyle/>
          <a:p>
            <a:pPr algn="ctr"/>
            <a:r>
              <a:rPr lang="en-US" sz="4800" dirty="0"/>
              <a:t>Behavioral Health Is …</a:t>
            </a:r>
          </a:p>
        </p:txBody>
      </p:sp>
      <p:sp>
        <p:nvSpPr>
          <p:cNvPr id="3" name="Content Placeholder 2">
            <a:extLst>
              <a:ext uri="{FF2B5EF4-FFF2-40B4-BE49-F238E27FC236}">
                <a16:creationId xmlns:a16="http://schemas.microsoft.com/office/drawing/2014/main" id="{C8F41384-7441-47A2-8D0E-DD7B5EC73BE1}"/>
              </a:ext>
            </a:extLst>
          </p:cNvPr>
          <p:cNvSpPr>
            <a:spLocks noGrp="1"/>
          </p:cNvSpPr>
          <p:nvPr>
            <p:ph idx="1"/>
          </p:nvPr>
        </p:nvSpPr>
        <p:spPr>
          <a:xfrm>
            <a:off x="1824387" y="1993910"/>
            <a:ext cx="8122920" cy="4770194"/>
          </a:xfrm>
        </p:spPr>
        <p:txBody>
          <a:bodyPr/>
          <a:lstStyle/>
          <a:p>
            <a:pPr marL="0" indent="0" algn="ctr">
              <a:buNone/>
            </a:pPr>
            <a:r>
              <a:rPr lang="en-US" sz="4000" dirty="0"/>
              <a:t>a state of well-being in which every individual realizes his or her own potential, can cope with the normal stresses of life, can work productively and fruitfully, and is able to make a contribution to her or his community.</a:t>
            </a:r>
          </a:p>
          <a:p>
            <a:pPr marL="0" indent="0">
              <a:buNone/>
            </a:pPr>
            <a:endParaRPr lang="en-US" dirty="0"/>
          </a:p>
        </p:txBody>
      </p:sp>
    </p:spTree>
    <p:extLst>
      <p:ext uri="{BB962C8B-B14F-4D97-AF65-F5344CB8AC3E}">
        <p14:creationId xmlns:p14="http://schemas.microsoft.com/office/powerpoint/2010/main" val="132088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6E2638-A584-43D4-9301-86A1F5847103}"/>
              </a:ext>
            </a:extLst>
          </p:cNvPr>
          <p:cNvPicPr>
            <a:picLocks noChangeAspect="1"/>
          </p:cNvPicPr>
          <p:nvPr/>
        </p:nvPicPr>
        <p:blipFill rotWithShape="1">
          <a:blip r:embed="rId3"/>
          <a:srcRect b="69199"/>
          <a:stretch/>
        </p:blipFill>
        <p:spPr>
          <a:xfrm>
            <a:off x="2554580" y="328423"/>
            <a:ext cx="7181269" cy="1783712"/>
          </a:xfrm>
          <a:prstGeom prst="rect">
            <a:avLst/>
          </a:prstGeom>
        </p:spPr>
      </p:pic>
      <p:pic>
        <p:nvPicPr>
          <p:cNvPr id="5" name="Picture 4">
            <a:extLst>
              <a:ext uri="{FF2B5EF4-FFF2-40B4-BE49-F238E27FC236}">
                <a16:creationId xmlns:a16="http://schemas.microsoft.com/office/drawing/2014/main" id="{5BCEF9C1-F1D4-4E14-B798-9BBD01A45AA0}"/>
              </a:ext>
            </a:extLst>
          </p:cNvPr>
          <p:cNvPicPr>
            <a:picLocks noChangeAspect="1"/>
          </p:cNvPicPr>
          <p:nvPr/>
        </p:nvPicPr>
        <p:blipFill rotWithShape="1">
          <a:blip r:embed="rId3"/>
          <a:srcRect t="30356" b="46293"/>
          <a:stretch/>
        </p:blipFill>
        <p:spPr>
          <a:xfrm>
            <a:off x="2554580" y="2086377"/>
            <a:ext cx="7181269" cy="1352282"/>
          </a:xfrm>
          <a:prstGeom prst="rect">
            <a:avLst/>
          </a:prstGeom>
        </p:spPr>
      </p:pic>
      <p:pic>
        <p:nvPicPr>
          <p:cNvPr id="6" name="Picture 5">
            <a:extLst>
              <a:ext uri="{FF2B5EF4-FFF2-40B4-BE49-F238E27FC236}">
                <a16:creationId xmlns:a16="http://schemas.microsoft.com/office/drawing/2014/main" id="{0D2F7EFF-4FEE-4FAC-9C66-0B6BFA663527}"/>
              </a:ext>
            </a:extLst>
          </p:cNvPr>
          <p:cNvPicPr>
            <a:picLocks noChangeAspect="1"/>
          </p:cNvPicPr>
          <p:nvPr/>
        </p:nvPicPr>
        <p:blipFill rotWithShape="1">
          <a:blip r:embed="rId3"/>
          <a:srcRect t="54818" b="-4189"/>
          <a:stretch/>
        </p:blipFill>
        <p:spPr>
          <a:xfrm>
            <a:off x="2554580" y="3503053"/>
            <a:ext cx="7181269" cy="2859109"/>
          </a:xfrm>
          <a:prstGeom prst="rect">
            <a:avLst/>
          </a:prstGeom>
        </p:spPr>
      </p:pic>
    </p:spTree>
    <p:extLst>
      <p:ext uri="{BB962C8B-B14F-4D97-AF65-F5344CB8AC3E}">
        <p14:creationId xmlns:p14="http://schemas.microsoft.com/office/powerpoint/2010/main" val="267850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FD25D-DF73-4AF5-9B79-B3D308EE0C75}"/>
              </a:ext>
            </a:extLst>
          </p:cNvPr>
          <p:cNvSpPr>
            <a:spLocks noGrp="1"/>
          </p:cNvSpPr>
          <p:nvPr>
            <p:ph type="title"/>
          </p:nvPr>
        </p:nvSpPr>
        <p:spPr>
          <a:xfrm>
            <a:off x="495299" y="334453"/>
            <a:ext cx="7886700" cy="689951"/>
          </a:xfrm>
        </p:spPr>
        <p:txBody>
          <a:bodyPr/>
          <a:lstStyle/>
          <a:p>
            <a:r>
              <a:rPr lang="en-US" dirty="0"/>
              <a:t>Bringing in Community Voices</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63958" b="54130"/>
          <a:stretch/>
        </p:blipFill>
        <p:spPr>
          <a:xfrm>
            <a:off x="352266" y="1300906"/>
            <a:ext cx="1368142" cy="1296600"/>
          </a:xfrm>
          <a:prstGeom prst="rect">
            <a:avLst/>
          </a:prstGeom>
        </p:spPr>
      </p:pic>
      <p:sp>
        <p:nvSpPr>
          <p:cNvPr id="10" name="Rectangle 9">
            <a:extLst>
              <a:ext uri="{FF2B5EF4-FFF2-40B4-BE49-F238E27FC236}">
                <a16:creationId xmlns:a16="http://schemas.microsoft.com/office/drawing/2014/main" id="{D92F04B8-401E-49B2-B07C-714D6C4B03AA}"/>
              </a:ext>
            </a:extLst>
          </p:cNvPr>
          <p:cNvSpPr/>
          <p:nvPr/>
        </p:nvSpPr>
        <p:spPr>
          <a:xfrm>
            <a:off x="839619" y="2077737"/>
            <a:ext cx="4274066" cy="3046988"/>
          </a:xfrm>
          <a:prstGeom prst="rect">
            <a:avLst/>
          </a:prstGeom>
        </p:spPr>
        <p:txBody>
          <a:bodyPr wrap="square">
            <a:spAutoFit/>
          </a:bodyPr>
          <a:lstStyle/>
          <a:p>
            <a:r>
              <a:rPr lang="en-US" sz="2400" i="1" dirty="0"/>
              <a:t>Half the people I work with are desperately trying to find services…The other half are trying to get out [recovery]. There is a disconnect in the system – so many people desperately needing care while others desperately want out.”</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64659" t="23495" r="-701" b="30635"/>
          <a:stretch/>
        </p:blipFill>
        <p:spPr>
          <a:xfrm>
            <a:off x="5352557" y="2900064"/>
            <a:ext cx="1368142" cy="1296600"/>
          </a:xfrm>
          <a:prstGeom prst="rect">
            <a:avLst/>
          </a:prstGeom>
        </p:spPr>
      </p:pic>
      <p:sp>
        <p:nvSpPr>
          <p:cNvPr id="8" name="Rectangle 7">
            <a:extLst>
              <a:ext uri="{FF2B5EF4-FFF2-40B4-BE49-F238E27FC236}">
                <a16:creationId xmlns:a16="http://schemas.microsoft.com/office/drawing/2014/main" id="{3FF73BB7-53C4-4FA9-BD5D-4882E20CE921}"/>
              </a:ext>
            </a:extLst>
          </p:cNvPr>
          <p:cNvSpPr/>
          <p:nvPr/>
        </p:nvSpPr>
        <p:spPr>
          <a:xfrm>
            <a:off x="5857135" y="3764000"/>
            <a:ext cx="5049728" cy="2308324"/>
          </a:xfrm>
          <a:prstGeom prst="rect">
            <a:avLst/>
          </a:prstGeom>
        </p:spPr>
        <p:txBody>
          <a:bodyPr wrap="square">
            <a:spAutoFit/>
          </a:bodyPr>
          <a:lstStyle/>
          <a:p>
            <a:r>
              <a:rPr lang="en-US" sz="2400" i="1" dirty="0"/>
              <a:t>You develop these behavioral health issues when you don’t have coping skills. I don’t think it hurts to help kids even as young as pre-K learn how to cope. I think some schools work on this, but I think that would go a long way.”</a:t>
            </a: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28146" t="55163" r="35812" b="-1033"/>
          <a:stretch/>
        </p:blipFill>
        <p:spPr>
          <a:xfrm>
            <a:off x="6850228" y="977451"/>
            <a:ext cx="1368142" cy="1296600"/>
          </a:xfrm>
          <a:prstGeom prst="rect">
            <a:avLst/>
          </a:prstGeom>
        </p:spPr>
      </p:pic>
      <p:sp>
        <p:nvSpPr>
          <p:cNvPr id="3" name="TextBox 2">
            <a:extLst>
              <a:ext uri="{FF2B5EF4-FFF2-40B4-BE49-F238E27FC236}">
                <a16:creationId xmlns:a16="http://schemas.microsoft.com/office/drawing/2014/main" id="{1D6C5A07-3FD3-4908-9EEE-E07721DA4D8F}"/>
              </a:ext>
            </a:extLst>
          </p:cNvPr>
          <p:cNvSpPr txBox="1"/>
          <p:nvPr/>
        </p:nvSpPr>
        <p:spPr>
          <a:xfrm>
            <a:off x="7614696" y="1699735"/>
            <a:ext cx="4032986" cy="1200329"/>
          </a:xfrm>
          <a:prstGeom prst="rect">
            <a:avLst/>
          </a:prstGeom>
          <a:noFill/>
        </p:spPr>
        <p:txBody>
          <a:bodyPr wrap="square" rtlCol="0">
            <a:spAutoFit/>
          </a:bodyPr>
          <a:lstStyle/>
          <a:p>
            <a:r>
              <a:rPr lang="en-US" sz="2400" i="1" dirty="0"/>
              <a:t>Everything everybody has said is true. We know what to do, we just need to do something.” </a:t>
            </a:r>
          </a:p>
        </p:txBody>
      </p:sp>
    </p:spTree>
    <p:extLst>
      <p:ext uri="{BB962C8B-B14F-4D97-AF65-F5344CB8AC3E}">
        <p14:creationId xmlns:p14="http://schemas.microsoft.com/office/powerpoint/2010/main" val="2623789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8CC57-1A17-4FBC-9652-2C1022687824}"/>
              </a:ext>
            </a:extLst>
          </p:cNvPr>
          <p:cNvSpPr>
            <a:spLocks noGrp="1"/>
          </p:cNvSpPr>
          <p:nvPr>
            <p:ph type="title"/>
          </p:nvPr>
        </p:nvSpPr>
        <p:spPr>
          <a:xfrm>
            <a:off x="741947" y="226970"/>
            <a:ext cx="10515600" cy="689951"/>
          </a:xfrm>
        </p:spPr>
        <p:txBody>
          <a:bodyPr>
            <a:normAutofit/>
          </a:bodyPr>
          <a:lstStyle/>
          <a:p>
            <a:r>
              <a:rPr lang="en-US" dirty="0"/>
              <a:t>Goals for Denver</a:t>
            </a:r>
          </a:p>
        </p:txBody>
      </p:sp>
      <p:sp>
        <p:nvSpPr>
          <p:cNvPr id="12" name="Oval 11"/>
          <p:cNvSpPr/>
          <p:nvPr/>
        </p:nvSpPr>
        <p:spPr>
          <a:xfrm>
            <a:off x="1874738" y="1070491"/>
            <a:ext cx="539882" cy="539882"/>
          </a:xfrm>
          <a:prstGeom prst="ellipse">
            <a:avLst/>
          </a:prstGeom>
          <a:solidFill>
            <a:srgbClr val="FDB8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949984" y="1067556"/>
            <a:ext cx="630990" cy="523220"/>
          </a:xfrm>
          <a:prstGeom prst="rect">
            <a:avLst/>
          </a:prstGeom>
          <a:noFill/>
        </p:spPr>
        <p:txBody>
          <a:bodyPr wrap="square" rtlCol="0">
            <a:spAutoFit/>
          </a:bodyPr>
          <a:lstStyle/>
          <a:p>
            <a:r>
              <a:rPr lang="en-US" sz="2800" b="1" dirty="0">
                <a:solidFill>
                  <a:schemeClr val="bg1"/>
                </a:solidFill>
              </a:rPr>
              <a:t>1</a:t>
            </a:r>
          </a:p>
        </p:txBody>
      </p:sp>
      <p:sp>
        <p:nvSpPr>
          <p:cNvPr id="6" name="Rectangle 5">
            <a:extLst>
              <a:ext uri="{FF2B5EF4-FFF2-40B4-BE49-F238E27FC236}">
                <a16:creationId xmlns:a16="http://schemas.microsoft.com/office/drawing/2014/main" id="{282DC159-C34B-4F63-8365-70951097EDB6}"/>
              </a:ext>
            </a:extLst>
          </p:cNvPr>
          <p:cNvSpPr/>
          <p:nvPr/>
        </p:nvSpPr>
        <p:spPr>
          <a:xfrm>
            <a:off x="2281381" y="1225132"/>
            <a:ext cx="7154167" cy="689951"/>
          </a:xfrm>
          <a:prstGeom prst="rect">
            <a:avLst/>
          </a:prstGeom>
          <a:solidFill>
            <a:srgbClr val="2E6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Myriad Pro" panose="020B0503030403020204" pitchFamily="34" charset="0"/>
              </a:rPr>
              <a:t>Our communities promote well-being. </a:t>
            </a:r>
          </a:p>
        </p:txBody>
      </p:sp>
    </p:spTree>
    <p:extLst>
      <p:ext uri="{BB962C8B-B14F-4D97-AF65-F5344CB8AC3E}">
        <p14:creationId xmlns:p14="http://schemas.microsoft.com/office/powerpoint/2010/main" val="46497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D498CC57-1A17-4FBC-9652-2C1022687824}"/>
              </a:ext>
            </a:extLst>
          </p:cNvPr>
          <p:cNvSpPr>
            <a:spLocks noGrp="1"/>
          </p:cNvSpPr>
          <p:nvPr>
            <p:ph type="title"/>
          </p:nvPr>
        </p:nvSpPr>
        <p:spPr>
          <a:xfrm>
            <a:off x="741947" y="226970"/>
            <a:ext cx="10515600" cy="689951"/>
          </a:xfrm>
        </p:spPr>
        <p:txBody>
          <a:bodyPr>
            <a:normAutofit/>
          </a:bodyPr>
          <a:lstStyle/>
          <a:p>
            <a:r>
              <a:rPr lang="en-US" dirty="0"/>
              <a:t>Goals for Denver</a:t>
            </a:r>
          </a:p>
        </p:txBody>
      </p:sp>
      <p:sp>
        <p:nvSpPr>
          <p:cNvPr id="21" name="Oval 20"/>
          <p:cNvSpPr/>
          <p:nvPr/>
        </p:nvSpPr>
        <p:spPr>
          <a:xfrm>
            <a:off x="1874738" y="1070491"/>
            <a:ext cx="539882" cy="539882"/>
          </a:xfrm>
          <a:prstGeom prst="ellipse">
            <a:avLst/>
          </a:prstGeom>
          <a:solidFill>
            <a:srgbClr val="FDB8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949984" y="1067556"/>
            <a:ext cx="630990" cy="523220"/>
          </a:xfrm>
          <a:prstGeom prst="rect">
            <a:avLst/>
          </a:prstGeom>
          <a:noFill/>
        </p:spPr>
        <p:txBody>
          <a:bodyPr wrap="square" rtlCol="0">
            <a:spAutoFit/>
          </a:bodyPr>
          <a:lstStyle/>
          <a:p>
            <a:r>
              <a:rPr lang="en-US" sz="2800" b="1" dirty="0">
                <a:solidFill>
                  <a:schemeClr val="bg1"/>
                </a:solidFill>
              </a:rPr>
              <a:t>1</a:t>
            </a:r>
          </a:p>
        </p:txBody>
      </p:sp>
      <p:sp>
        <p:nvSpPr>
          <p:cNvPr id="23" name="Oval 22"/>
          <p:cNvSpPr/>
          <p:nvPr/>
        </p:nvSpPr>
        <p:spPr>
          <a:xfrm>
            <a:off x="1870545" y="1993339"/>
            <a:ext cx="539882" cy="539882"/>
          </a:xfrm>
          <a:prstGeom prst="ellipse">
            <a:avLst/>
          </a:prstGeom>
          <a:solidFill>
            <a:srgbClr val="FDB8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945791" y="1990404"/>
            <a:ext cx="630990" cy="523220"/>
          </a:xfrm>
          <a:prstGeom prst="rect">
            <a:avLst/>
          </a:prstGeom>
          <a:noFill/>
        </p:spPr>
        <p:txBody>
          <a:bodyPr wrap="square" rtlCol="0">
            <a:spAutoFit/>
          </a:bodyPr>
          <a:lstStyle/>
          <a:p>
            <a:r>
              <a:rPr lang="en-US" sz="2800" b="1" dirty="0">
                <a:solidFill>
                  <a:schemeClr val="bg1"/>
                </a:solidFill>
              </a:rPr>
              <a:t>2</a:t>
            </a:r>
          </a:p>
        </p:txBody>
      </p:sp>
      <p:sp>
        <p:nvSpPr>
          <p:cNvPr id="25" name="Oval 24"/>
          <p:cNvSpPr/>
          <p:nvPr/>
        </p:nvSpPr>
        <p:spPr>
          <a:xfrm>
            <a:off x="1870545" y="2962578"/>
            <a:ext cx="539882" cy="539882"/>
          </a:xfrm>
          <a:prstGeom prst="ellipse">
            <a:avLst/>
          </a:prstGeom>
          <a:solidFill>
            <a:srgbClr val="FDB8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945791" y="2959643"/>
            <a:ext cx="630990" cy="523220"/>
          </a:xfrm>
          <a:prstGeom prst="rect">
            <a:avLst/>
          </a:prstGeom>
          <a:noFill/>
        </p:spPr>
        <p:txBody>
          <a:bodyPr wrap="square" rtlCol="0">
            <a:spAutoFit/>
          </a:bodyPr>
          <a:lstStyle/>
          <a:p>
            <a:r>
              <a:rPr lang="en-US" sz="2800" b="1" dirty="0">
                <a:solidFill>
                  <a:schemeClr val="bg1"/>
                </a:solidFill>
              </a:rPr>
              <a:t>3</a:t>
            </a:r>
          </a:p>
        </p:txBody>
      </p:sp>
      <p:sp>
        <p:nvSpPr>
          <p:cNvPr id="32" name="Rectangle 31">
            <a:extLst>
              <a:ext uri="{FF2B5EF4-FFF2-40B4-BE49-F238E27FC236}">
                <a16:creationId xmlns:a16="http://schemas.microsoft.com/office/drawing/2014/main" id="{282DC159-C34B-4F63-8365-70951097EDB6}"/>
              </a:ext>
            </a:extLst>
          </p:cNvPr>
          <p:cNvSpPr/>
          <p:nvPr/>
        </p:nvSpPr>
        <p:spPr>
          <a:xfrm>
            <a:off x="2281381" y="1225132"/>
            <a:ext cx="7154167" cy="689951"/>
          </a:xfrm>
          <a:prstGeom prst="rect">
            <a:avLst/>
          </a:prstGeom>
          <a:solidFill>
            <a:srgbClr val="2E6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Myriad Pro" panose="020B0503030403020204" pitchFamily="34" charset="0"/>
              </a:rPr>
              <a:t>Our communities promote well-being. </a:t>
            </a:r>
          </a:p>
        </p:txBody>
      </p:sp>
      <p:sp>
        <p:nvSpPr>
          <p:cNvPr id="33" name="Rectangle 32">
            <a:extLst>
              <a:ext uri="{FF2B5EF4-FFF2-40B4-BE49-F238E27FC236}">
                <a16:creationId xmlns:a16="http://schemas.microsoft.com/office/drawing/2014/main" id="{5565EF5B-4635-4E07-AE07-945266741AE8}"/>
              </a:ext>
            </a:extLst>
          </p:cNvPr>
          <p:cNvSpPr/>
          <p:nvPr/>
        </p:nvSpPr>
        <p:spPr>
          <a:xfrm>
            <a:off x="2277188" y="2148004"/>
            <a:ext cx="7154167" cy="708927"/>
          </a:xfrm>
          <a:prstGeom prst="rect">
            <a:avLst/>
          </a:prstGeom>
          <a:solidFill>
            <a:srgbClr val="7AA6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Myriad Pro" panose="020B0503030403020204" pitchFamily="34" charset="0"/>
              </a:rPr>
              <a:t>When we seek care, we get the care we need. </a:t>
            </a:r>
          </a:p>
        </p:txBody>
      </p:sp>
      <p:sp>
        <p:nvSpPr>
          <p:cNvPr id="34" name="Rectangle 33">
            <a:extLst>
              <a:ext uri="{FF2B5EF4-FFF2-40B4-BE49-F238E27FC236}">
                <a16:creationId xmlns:a16="http://schemas.microsoft.com/office/drawing/2014/main" id="{7FABFBA5-9DE6-461B-B4E7-EF56B7660A6D}"/>
              </a:ext>
            </a:extLst>
          </p:cNvPr>
          <p:cNvSpPr/>
          <p:nvPr/>
        </p:nvSpPr>
        <p:spPr>
          <a:xfrm>
            <a:off x="2281381" y="3085509"/>
            <a:ext cx="7154167" cy="853284"/>
          </a:xfrm>
          <a:prstGeom prst="rect">
            <a:avLst/>
          </a:prstGeom>
          <a:solidFill>
            <a:srgbClr val="2E6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900"/>
              </a:lnSpc>
            </a:pPr>
            <a:r>
              <a:rPr lang="en-US" sz="2800" dirty="0">
                <a:latin typeface="Myriad Pro" panose="020B0503030403020204" pitchFamily="34" charset="0"/>
              </a:rPr>
              <a:t>We have access to compassionate, integrated, coordinated care. </a:t>
            </a:r>
          </a:p>
        </p:txBody>
      </p:sp>
    </p:spTree>
    <p:extLst>
      <p:ext uri="{BB962C8B-B14F-4D97-AF65-F5344CB8AC3E}">
        <p14:creationId xmlns:p14="http://schemas.microsoft.com/office/powerpoint/2010/main" val="713110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animBg="1"/>
      <p:bldP spid="26" grpId="0"/>
      <p:bldP spid="33" grpId="0" animBg="1"/>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498CC57-1A17-4FBC-9652-2C1022687824}"/>
              </a:ext>
            </a:extLst>
          </p:cNvPr>
          <p:cNvSpPr>
            <a:spLocks noGrp="1"/>
          </p:cNvSpPr>
          <p:nvPr>
            <p:ph type="title"/>
          </p:nvPr>
        </p:nvSpPr>
        <p:spPr>
          <a:xfrm>
            <a:off x="741947" y="226970"/>
            <a:ext cx="10515600" cy="689951"/>
          </a:xfrm>
        </p:spPr>
        <p:txBody>
          <a:bodyPr>
            <a:normAutofit/>
          </a:bodyPr>
          <a:lstStyle/>
          <a:p>
            <a:r>
              <a:rPr lang="en-US" dirty="0"/>
              <a:t>Goals for Denver</a:t>
            </a:r>
          </a:p>
        </p:txBody>
      </p:sp>
      <p:sp>
        <p:nvSpPr>
          <p:cNvPr id="5" name="Oval 4"/>
          <p:cNvSpPr/>
          <p:nvPr/>
        </p:nvSpPr>
        <p:spPr>
          <a:xfrm>
            <a:off x="1874738" y="1070491"/>
            <a:ext cx="539882" cy="539882"/>
          </a:xfrm>
          <a:prstGeom prst="ellipse">
            <a:avLst/>
          </a:prstGeom>
          <a:solidFill>
            <a:srgbClr val="FDB8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49984" y="1067556"/>
            <a:ext cx="630990" cy="523220"/>
          </a:xfrm>
          <a:prstGeom prst="rect">
            <a:avLst/>
          </a:prstGeom>
          <a:noFill/>
        </p:spPr>
        <p:txBody>
          <a:bodyPr wrap="square" rtlCol="0">
            <a:spAutoFit/>
          </a:bodyPr>
          <a:lstStyle/>
          <a:p>
            <a:r>
              <a:rPr lang="en-US" sz="2800" b="1" dirty="0">
                <a:solidFill>
                  <a:schemeClr val="bg1"/>
                </a:solidFill>
              </a:rPr>
              <a:t>1</a:t>
            </a:r>
          </a:p>
        </p:txBody>
      </p:sp>
      <p:sp>
        <p:nvSpPr>
          <p:cNvPr id="7" name="Oval 6"/>
          <p:cNvSpPr/>
          <p:nvPr/>
        </p:nvSpPr>
        <p:spPr>
          <a:xfrm>
            <a:off x="1870545" y="1993339"/>
            <a:ext cx="539882" cy="539882"/>
          </a:xfrm>
          <a:prstGeom prst="ellipse">
            <a:avLst/>
          </a:prstGeom>
          <a:solidFill>
            <a:srgbClr val="FDB8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945791" y="1990404"/>
            <a:ext cx="630990" cy="523220"/>
          </a:xfrm>
          <a:prstGeom prst="rect">
            <a:avLst/>
          </a:prstGeom>
          <a:noFill/>
        </p:spPr>
        <p:txBody>
          <a:bodyPr wrap="square" rtlCol="0">
            <a:spAutoFit/>
          </a:bodyPr>
          <a:lstStyle/>
          <a:p>
            <a:r>
              <a:rPr lang="en-US" sz="2800" b="1" dirty="0">
                <a:solidFill>
                  <a:schemeClr val="bg1"/>
                </a:solidFill>
              </a:rPr>
              <a:t>2</a:t>
            </a:r>
          </a:p>
        </p:txBody>
      </p:sp>
      <p:sp>
        <p:nvSpPr>
          <p:cNvPr id="9" name="Oval 8"/>
          <p:cNvSpPr/>
          <p:nvPr/>
        </p:nvSpPr>
        <p:spPr>
          <a:xfrm>
            <a:off x="1870545" y="2962578"/>
            <a:ext cx="539882" cy="539882"/>
          </a:xfrm>
          <a:prstGeom prst="ellipse">
            <a:avLst/>
          </a:prstGeom>
          <a:solidFill>
            <a:srgbClr val="FDB8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945791" y="2959643"/>
            <a:ext cx="630990" cy="523220"/>
          </a:xfrm>
          <a:prstGeom prst="rect">
            <a:avLst/>
          </a:prstGeom>
          <a:noFill/>
        </p:spPr>
        <p:txBody>
          <a:bodyPr wrap="square" rtlCol="0">
            <a:spAutoFit/>
          </a:bodyPr>
          <a:lstStyle/>
          <a:p>
            <a:r>
              <a:rPr lang="en-US" sz="2800" b="1" dirty="0">
                <a:solidFill>
                  <a:schemeClr val="bg1"/>
                </a:solidFill>
              </a:rPr>
              <a:t>3</a:t>
            </a:r>
          </a:p>
        </p:txBody>
      </p:sp>
      <p:sp>
        <p:nvSpPr>
          <p:cNvPr id="11" name="Oval 10"/>
          <p:cNvSpPr/>
          <p:nvPr/>
        </p:nvSpPr>
        <p:spPr>
          <a:xfrm>
            <a:off x="1886447" y="4022960"/>
            <a:ext cx="539882" cy="539882"/>
          </a:xfrm>
          <a:prstGeom prst="ellipse">
            <a:avLst/>
          </a:prstGeom>
          <a:solidFill>
            <a:srgbClr val="FDB8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961693" y="4020025"/>
            <a:ext cx="630990" cy="523220"/>
          </a:xfrm>
          <a:prstGeom prst="rect">
            <a:avLst/>
          </a:prstGeom>
          <a:noFill/>
        </p:spPr>
        <p:txBody>
          <a:bodyPr wrap="square" rtlCol="0">
            <a:spAutoFit/>
          </a:bodyPr>
          <a:lstStyle/>
          <a:p>
            <a:r>
              <a:rPr lang="en-US" sz="2800" b="1" dirty="0">
                <a:solidFill>
                  <a:schemeClr val="bg1"/>
                </a:solidFill>
              </a:rPr>
              <a:t>4</a:t>
            </a:r>
          </a:p>
        </p:txBody>
      </p:sp>
      <p:sp>
        <p:nvSpPr>
          <p:cNvPr id="15" name="Rectangle 14">
            <a:extLst>
              <a:ext uri="{FF2B5EF4-FFF2-40B4-BE49-F238E27FC236}">
                <a16:creationId xmlns:a16="http://schemas.microsoft.com/office/drawing/2014/main" id="{643DA23A-94AE-4620-A309-1C22F866D664}"/>
              </a:ext>
            </a:extLst>
          </p:cNvPr>
          <p:cNvSpPr/>
          <p:nvPr/>
        </p:nvSpPr>
        <p:spPr>
          <a:xfrm>
            <a:off x="2277188" y="4151608"/>
            <a:ext cx="7154167" cy="853284"/>
          </a:xfrm>
          <a:prstGeom prst="rect">
            <a:avLst/>
          </a:prstGeom>
          <a:solidFill>
            <a:srgbClr val="7AA6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900"/>
              </a:lnSpc>
            </a:pPr>
            <a:r>
              <a:rPr lang="en-US" sz="2800" dirty="0">
                <a:latin typeface="Myriad Pro" panose="020B0503030403020204" pitchFamily="34" charset="0"/>
              </a:rPr>
              <a:t>We act early and manage crises in the appropriate setting. </a:t>
            </a:r>
          </a:p>
        </p:txBody>
      </p:sp>
      <p:sp>
        <p:nvSpPr>
          <p:cNvPr id="16" name="Rectangle 15">
            <a:extLst>
              <a:ext uri="{FF2B5EF4-FFF2-40B4-BE49-F238E27FC236}">
                <a16:creationId xmlns:a16="http://schemas.microsoft.com/office/drawing/2014/main" id="{282DC159-C34B-4F63-8365-70951097EDB6}"/>
              </a:ext>
            </a:extLst>
          </p:cNvPr>
          <p:cNvSpPr/>
          <p:nvPr/>
        </p:nvSpPr>
        <p:spPr>
          <a:xfrm>
            <a:off x="2281381" y="1225132"/>
            <a:ext cx="7154167" cy="689951"/>
          </a:xfrm>
          <a:prstGeom prst="rect">
            <a:avLst/>
          </a:prstGeom>
          <a:solidFill>
            <a:srgbClr val="2E6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Myriad Pro" panose="020B0503030403020204" pitchFamily="34" charset="0"/>
              </a:rPr>
              <a:t>Our communities promote well-being. </a:t>
            </a:r>
          </a:p>
        </p:txBody>
      </p:sp>
      <p:sp>
        <p:nvSpPr>
          <p:cNvPr id="17" name="Rectangle 16">
            <a:extLst>
              <a:ext uri="{FF2B5EF4-FFF2-40B4-BE49-F238E27FC236}">
                <a16:creationId xmlns:a16="http://schemas.microsoft.com/office/drawing/2014/main" id="{5565EF5B-4635-4E07-AE07-945266741AE8}"/>
              </a:ext>
            </a:extLst>
          </p:cNvPr>
          <p:cNvSpPr/>
          <p:nvPr/>
        </p:nvSpPr>
        <p:spPr>
          <a:xfrm>
            <a:off x="2277188" y="2148004"/>
            <a:ext cx="7154167" cy="708927"/>
          </a:xfrm>
          <a:prstGeom prst="rect">
            <a:avLst/>
          </a:prstGeom>
          <a:solidFill>
            <a:srgbClr val="7AA6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Myriad Pro" panose="020B0503030403020204" pitchFamily="34" charset="0"/>
              </a:rPr>
              <a:t>When we seek care, we get the care we need. </a:t>
            </a:r>
          </a:p>
        </p:txBody>
      </p:sp>
      <p:sp>
        <p:nvSpPr>
          <p:cNvPr id="18" name="Rectangle 17">
            <a:extLst>
              <a:ext uri="{FF2B5EF4-FFF2-40B4-BE49-F238E27FC236}">
                <a16:creationId xmlns:a16="http://schemas.microsoft.com/office/drawing/2014/main" id="{7FABFBA5-9DE6-461B-B4E7-EF56B7660A6D}"/>
              </a:ext>
            </a:extLst>
          </p:cNvPr>
          <p:cNvSpPr/>
          <p:nvPr/>
        </p:nvSpPr>
        <p:spPr>
          <a:xfrm>
            <a:off x="2281381" y="3085509"/>
            <a:ext cx="7154167" cy="853284"/>
          </a:xfrm>
          <a:prstGeom prst="rect">
            <a:avLst/>
          </a:prstGeom>
          <a:solidFill>
            <a:srgbClr val="2E6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900"/>
              </a:lnSpc>
            </a:pPr>
            <a:r>
              <a:rPr lang="en-US" sz="2800" dirty="0">
                <a:latin typeface="Myriad Pro" panose="020B0503030403020204" pitchFamily="34" charset="0"/>
              </a:rPr>
              <a:t>We have access to compassionate, integrated, coordinated care. </a:t>
            </a:r>
          </a:p>
        </p:txBody>
      </p:sp>
    </p:spTree>
    <p:extLst>
      <p:ext uri="{BB962C8B-B14F-4D97-AF65-F5344CB8AC3E}">
        <p14:creationId xmlns:p14="http://schemas.microsoft.com/office/powerpoint/2010/main" val="359701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498CC57-1A17-4FBC-9652-2C1022687824}"/>
              </a:ext>
            </a:extLst>
          </p:cNvPr>
          <p:cNvSpPr>
            <a:spLocks noGrp="1"/>
          </p:cNvSpPr>
          <p:nvPr>
            <p:ph type="title"/>
          </p:nvPr>
        </p:nvSpPr>
        <p:spPr>
          <a:xfrm>
            <a:off x="741947" y="226970"/>
            <a:ext cx="10515600" cy="689951"/>
          </a:xfrm>
        </p:spPr>
        <p:txBody>
          <a:bodyPr>
            <a:normAutofit/>
          </a:bodyPr>
          <a:lstStyle/>
          <a:p>
            <a:r>
              <a:rPr lang="en-US" dirty="0"/>
              <a:t>Goals for Denver</a:t>
            </a:r>
          </a:p>
        </p:txBody>
      </p:sp>
      <p:sp>
        <p:nvSpPr>
          <p:cNvPr id="5" name="Oval 4"/>
          <p:cNvSpPr/>
          <p:nvPr/>
        </p:nvSpPr>
        <p:spPr>
          <a:xfrm>
            <a:off x="1874738" y="1070491"/>
            <a:ext cx="539882" cy="539882"/>
          </a:xfrm>
          <a:prstGeom prst="ellipse">
            <a:avLst/>
          </a:prstGeom>
          <a:solidFill>
            <a:srgbClr val="FDB8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49984" y="1067556"/>
            <a:ext cx="630990" cy="523220"/>
          </a:xfrm>
          <a:prstGeom prst="rect">
            <a:avLst/>
          </a:prstGeom>
          <a:noFill/>
        </p:spPr>
        <p:txBody>
          <a:bodyPr wrap="square" rtlCol="0">
            <a:spAutoFit/>
          </a:bodyPr>
          <a:lstStyle/>
          <a:p>
            <a:r>
              <a:rPr lang="en-US" sz="2800" b="1" dirty="0">
                <a:solidFill>
                  <a:schemeClr val="bg1"/>
                </a:solidFill>
              </a:rPr>
              <a:t>1</a:t>
            </a:r>
          </a:p>
        </p:txBody>
      </p:sp>
      <p:sp>
        <p:nvSpPr>
          <p:cNvPr id="7" name="Oval 6"/>
          <p:cNvSpPr/>
          <p:nvPr/>
        </p:nvSpPr>
        <p:spPr>
          <a:xfrm>
            <a:off x="1870545" y="1993339"/>
            <a:ext cx="539882" cy="539882"/>
          </a:xfrm>
          <a:prstGeom prst="ellipse">
            <a:avLst/>
          </a:prstGeom>
          <a:solidFill>
            <a:srgbClr val="FDB8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945791" y="1990404"/>
            <a:ext cx="630990" cy="523220"/>
          </a:xfrm>
          <a:prstGeom prst="rect">
            <a:avLst/>
          </a:prstGeom>
          <a:noFill/>
        </p:spPr>
        <p:txBody>
          <a:bodyPr wrap="square" rtlCol="0">
            <a:spAutoFit/>
          </a:bodyPr>
          <a:lstStyle/>
          <a:p>
            <a:r>
              <a:rPr lang="en-US" sz="2800" b="1" dirty="0">
                <a:solidFill>
                  <a:schemeClr val="bg1"/>
                </a:solidFill>
              </a:rPr>
              <a:t>2</a:t>
            </a:r>
          </a:p>
        </p:txBody>
      </p:sp>
      <p:sp>
        <p:nvSpPr>
          <p:cNvPr id="9" name="Oval 8"/>
          <p:cNvSpPr/>
          <p:nvPr/>
        </p:nvSpPr>
        <p:spPr>
          <a:xfrm>
            <a:off x="1870545" y="2962578"/>
            <a:ext cx="539882" cy="539882"/>
          </a:xfrm>
          <a:prstGeom prst="ellipse">
            <a:avLst/>
          </a:prstGeom>
          <a:solidFill>
            <a:srgbClr val="FDB8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945791" y="2959643"/>
            <a:ext cx="630990" cy="523220"/>
          </a:xfrm>
          <a:prstGeom prst="rect">
            <a:avLst/>
          </a:prstGeom>
          <a:noFill/>
        </p:spPr>
        <p:txBody>
          <a:bodyPr wrap="square" rtlCol="0">
            <a:spAutoFit/>
          </a:bodyPr>
          <a:lstStyle/>
          <a:p>
            <a:r>
              <a:rPr lang="en-US" sz="2800" b="1" dirty="0">
                <a:solidFill>
                  <a:schemeClr val="bg1"/>
                </a:solidFill>
              </a:rPr>
              <a:t>3</a:t>
            </a:r>
          </a:p>
        </p:txBody>
      </p:sp>
      <p:sp>
        <p:nvSpPr>
          <p:cNvPr id="11" name="Oval 10"/>
          <p:cNvSpPr/>
          <p:nvPr/>
        </p:nvSpPr>
        <p:spPr>
          <a:xfrm>
            <a:off x="1886447" y="4022960"/>
            <a:ext cx="539882" cy="539882"/>
          </a:xfrm>
          <a:prstGeom prst="ellipse">
            <a:avLst/>
          </a:prstGeom>
          <a:solidFill>
            <a:srgbClr val="FDB8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961693" y="4020025"/>
            <a:ext cx="630990" cy="523220"/>
          </a:xfrm>
          <a:prstGeom prst="rect">
            <a:avLst/>
          </a:prstGeom>
          <a:noFill/>
        </p:spPr>
        <p:txBody>
          <a:bodyPr wrap="square" rtlCol="0">
            <a:spAutoFit/>
          </a:bodyPr>
          <a:lstStyle/>
          <a:p>
            <a:r>
              <a:rPr lang="en-US" sz="2800" b="1" dirty="0">
                <a:solidFill>
                  <a:schemeClr val="bg1"/>
                </a:solidFill>
              </a:rPr>
              <a:t>4</a:t>
            </a:r>
          </a:p>
        </p:txBody>
      </p:sp>
      <p:sp>
        <p:nvSpPr>
          <p:cNvPr id="13" name="Oval 12"/>
          <p:cNvSpPr/>
          <p:nvPr/>
        </p:nvSpPr>
        <p:spPr>
          <a:xfrm>
            <a:off x="1874811" y="5058452"/>
            <a:ext cx="539882" cy="539882"/>
          </a:xfrm>
          <a:prstGeom prst="ellipse">
            <a:avLst/>
          </a:prstGeom>
          <a:solidFill>
            <a:srgbClr val="FDB8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950057" y="5055517"/>
            <a:ext cx="630990" cy="523220"/>
          </a:xfrm>
          <a:prstGeom prst="rect">
            <a:avLst/>
          </a:prstGeom>
          <a:noFill/>
        </p:spPr>
        <p:txBody>
          <a:bodyPr wrap="square" rtlCol="0">
            <a:spAutoFit/>
          </a:bodyPr>
          <a:lstStyle/>
          <a:p>
            <a:r>
              <a:rPr lang="en-US" sz="2800" b="1" dirty="0">
                <a:solidFill>
                  <a:schemeClr val="bg1"/>
                </a:solidFill>
              </a:rPr>
              <a:t>5</a:t>
            </a:r>
          </a:p>
        </p:txBody>
      </p:sp>
      <p:sp>
        <p:nvSpPr>
          <p:cNvPr id="15" name="Rectangle 14">
            <a:extLst>
              <a:ext uri="{FF2B5EF4-FFF2-40B4-BE49-F238E27FC236}">
                <a16:creationId xmlns:a16="http://schemas.microsoft.com/office/drawing/2014/main" id="{643DA23A-94AE-4620-A309-1C22F866D664}"/>
              </a:ext>
            </a:extLst>
          </p:cNvPr>
          <p:cNvSpPr/>
          <p:nvPr/>
        </p:nvSpPr>
        <p:spPr>
          <a:xfrm>
            <a:off x="2277188" y="4151608"/>
            <a:ext cx="7154167" cy="853284"/>
          </a:xfrm>
          <a:prstGeom prst="rect">
            <a:avLst/>
          </a:prstGeom>
          <a:solidFill>
            <a:srgbClr val="7AA6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900"/>
              </a:lnSpc>
            </a:pPr>
            <a:r>
              <a:rPr lang="en-US" sz="2800" dirty="0">
                <a:latin typeface="Myriad Pro" panose="020B0503030403020204" pitchFamily="34" charset="0"/>
              </a:rPr>
              <a:t>We act early and manage crises in the appropriate setting. </a:t>
            </a:r>
          </a:p>
        </p:txBody>
      </p:sp>
      <p:sp>
        <p:nvSpPr>
          <p:cNvPr id="16" name="Rectangle 15">
            <a:extLst>
              <a:ext uri="{FF2B5EF4-FFF2-40B4-BE49-F238E27FC236}">
                <a16:creationId xmlns:a16="http://schemas.microsoft.com/office/drawing/2014/main" id="{282DC159-C34B-4F63-8365-70951097EDB6}"/>
              </a:ext>
            </a:extLst>
          </p:cNvPr>
          <p:cNvSpPr/>
          <p:nvPr/>
        </p:nvSpPr>
        <p:spPr>
          <a:xfrm>
            <a:off x="2281381" y="1225132"/>
            <a:ext cx="7154167" cy="689951"/>
          </a:xfrm>
          <a:prstGeom prst="rect">
            <a:avLst/>
          </a:prstGeom>
          <a:solidFill>
            <a:srgbClr val="2E6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Myriad Pro" panose="020B0503030403020204" pitchFamily="34" charset="0"/>
              </a:rPr>
              <a:t>Our communities promote well-being. </a:t>
            </a:r>
          </a:p>
        </p:txBody>
      </p:sp>
      <p:sp>
        <p:nvSpPr>
          <p:cNvPr id="17" name="Rectangle 16">
            <a:extLst>
              <a:ext uri="{FF2B5EF4-FFF2-40B4-BE49-F238E27FC236}">
                <a16:creationId xmlns:a16="http://schemas.microsoft.com/office/drawing/2014/main" id="{5565EF5B-4635-4E07-AE07-945266741AE8}"/>
              </a:ext>
            </a:extLst>
          </p:cNvPr>
          <p:cNvSpPr/>
          <p:nvPr/>
        </p:nvSpPr>
        <p:spPr>
          <a:xfrm>
            <a:off x="2277188" y="2148004"/>
            <a:ext cx="7154167" cy="708927"/>
          </a:xfrm>
          <a:prstGeom prst="rect">
            <a:avLst/>
          </a:prstGeom>
          <a:solidFill>
            <a:srgbClr val="7AA6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Myriad Pro" panose="020B0503030403020204" pitchFamily="34" charset="0"/>
              </a:rPr>
              <a:t>When we seek care, we get the care we need. </a:t>
            </a:r>
          </a:p>
        </p:txBody>
      </p:sp>
      <p:sp>
        <p:nvSpPr>
          <p:cNvPr id="18" name="Rectangle 17">
            <a:extLst>
              <a:ext uri="{FF2B5EF4-FFF2-40B4-BE49-F238E27FC236}">
                <a16:creationId xmlns:a16="http://schemas.microsoft.com/office/drawing/2014/main" id="{7FABFBA5-9DE6-461B-B4E7-EF56B7660A6D}"/>
              </a:ext>
            </a:extLst>
          </p:cNvPr>
          <p:cNvSpPr/>
          <p:nvPr/>
        </p:nvSpPr>
        <p:spPr>
          <a:xfrm>
            <a:off x="2281381" y="3085509"/>
            <a:ext cx="7154167" cy="853284"/>
          </a:xfrm>
          <a:prstGeom prst="rect">
            <a:avLst/>
          </a:prstGeom>
          <a:solidFill>
            <a:srgbClr val="2E6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900"/>
              </a:lnSpc>
            </a:pPr>
            <a:r>
              <a:rPr lang="en-US" sz="2800" dirty="0">
                <a:latin typeface="Myriad Pro" panose="020B0503030403020204" pitchFamily="34" charset="0"/>
              </a:rPr>
              <a:t>We have access to compassionate, integrated, coordinated care. </a:t>
            </a:r>
          </a:p>
        </p:txBody>
      </p:sp>
      <p:sp>
        <p:nvSpPr>
          <p:cNvPr id="19" name="Rectangle 18">
            <a:extLst>
              <a:ext uri="{FF2B5EF4-FFF2-40B4-BE49-F238E27FC236}">
                <a16:creationId xmlns:a16="http://schemas.microsoft.com/office/drawing/2014/main" id="{21D78404-3AA8-4AE1-B400-E670650E10F2}"/>
              </a:ext>
            </a:extLst>
          </p:cNvPr>
          <p:cNvSpPr/>
          <p:nvPr/>
        </p:nvSpPr>
        <p:spPr>
          <a:xfrm>
            <a:off x="2281381" y="5202720"/>
            <a:ext cx="7154167" cy="853284"/>
          </a:xfrm>
          <a:prstGeom prst="rect">
            <a:avLst/>
          </a:prstGeom>
          <a:solidFill>
            <a:srgbClr val="2E6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900"/>
              </a:lnSpc>
            </a:pPr>
            <a:r>
              <a:rPr lang="en-US" sz="2800" dirty="0">
                <a:latin typeface="Myriad Pro" panose="020B0503030403020204" pitchFamily="34" charset="0"/>
              </a:rPr>
              <a:t>We have the data to understand and improve behavioral health. </a:t>
            </a:r>
          </a:p>
        </p:txBody>
      </p:sp>
    </p:spTree>
    <p:extLst>
      <p:ext uri="{BB962C8B-B14F-4D97-AF65-F5344CB8AC3E}">
        <p14:creationId xmlns:p14="http://schemas.microsoft.com/office/powerpoint/2010/main" val="3684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9"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7 CHI PPT Template  -  Read-Only" id="{B23A9418-99FF-418A-BDFC-615585901A74}" vid="{B86E5F9A-F5CA-4CD1-80BD-BA41981354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2017 CHI PPT Template</Template>
  <TotalTime>1205</TotalTime>
  <Words>2366</Words>
  <Application>Microsoft Macintosh PowerPoint</Application>
  <PresentationFormat>Widescreen</PresentationFormat>
  <Paragraphs>123</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Myriad Pro</vt:lpstr>
      <vt:lpstr>Office Theme</vt:lpstr>
      <vt:lpstr>PowerPoint Presentation</vt:lpstr>
      <vt:lpstr>PowerPoint Presentation</vt:lpstr>
      <vt:lpstr>Behavioral Health Is …</vt:lpstr>
      <vt:lpstr>PowerPoint Presentation</vt:lpstr>
      <vt:lpstr>Bringing in Community Voices</vt:lpstr>
      <vt:lpstr>Goals for Denver</vt:lpstr>
      <vt:lpstr>Goals for Denver</vt:lpstr>
      <vt:lpstr>Goals for Denver</vt:lpstr>
      <vt:lpstr>Goals for Denver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Jalyn Ingalls</dc:creator>
  <cp:lastModifiedBy>Joe Hanel</cp:lastModifiedBy>
  <cp:revision>84</cp:revision>
  <cp:lastPrinted>2019-12-06T03:45:33Z</cp:lastPrinted>
  <dcterms:created xsi:type="dcterms:W3CDTF">2019-11-12T22:29:59Z</dcterms:created>
  <dcterms:modified xsi:type="dcterms:W3CDTF">2023-05-13T02:17:48Z</dcterms:modified>
</cp:coreProperties>
</file>