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7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2" r:id="rId4"/>
    <p:sldId id="343" r:id="rId5"/>
    <p:sldId id="345" r:id="rId6"/>
    <p:sldId id="346" r:id="rId7"/>
    <p:sldId id="344" r:id="rId8"/>
    <p:sldId id="351" r:id="rId9"/>
    <p:sldId id="347" r:id="rId10"/>
    <p:sldId id="348" r:id="rId11"/>
    <p:sldId id="349" r:id="rId12"/>
    <p:sldId id="350" r:id="rId13"/>
    <p:sldId id="352" r:id="rId14"/>
    <p:sldId id="340" r:id="rId15"/>
    <p:sldId id="323" r:id="rId16"/>
    <p:sldId id="333" r:id="rId17"/>
    <p:sldId id="341" r:id="rId18"/>
    <p:sldId id="334" r:id="rId19"/>
    <p:sldId id="321" r:id="rId20"/>
    <p:sldId id="322" r:id="rId21"/>
    <p:sldId id="335" r:id="rId22"/>
    <p:sldId id="332" r:id="rId23"/>
    <p:sldId id="337" r:id="rId24"/>
    <p:sldId id="320" r:id="rId25"/>
    <p:sldId id="327" r:id="rId26"/>
    <p:sldId id="338" r:id="rId27"/>
    <p:sldId id="314" r:id="rId28"/>
    <p:sldId id="329" r:id="rId29"/>
    <p:sldId id="336" r:id="rId30"/>
    <p:sldId id="31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817C00"/>
    <a:srgbClr val="3B6E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2081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2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D8CEC-737D-4F86-A72E-5EA22600617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01D77-1ED1-4AD7-BE07-7D64A2F482A5}">
      <dgm:prSet phldrT="[Text]"/>
      <dgm:spPr/>
      <dgm:t>
        <a:bodyPr/>
        <a:lstStyle/>
        <a:p>
          <a:r>
            <a:rPr lang="en-US" baseline="0" dirty="0">
              <a:solidFill>
                <a:srgbClr val="3B6E8F"/>
              </a:solidFill>
            </a:rPr>
            <a:t>Multidisciplinary Care Team</a:t>
          </a:r>
        </a:p>
      </dgm:t>
    </dgm:pt>
    <dgm:pt modelId="{CB829179-B00C-49BE-BC8C-AFA4BE3340EC}" type="parTrans" cxnId="{E7D246C0-2CA6-4E66-A802-A5E71BE5F66C}">
      <dgm:prSet/>
      <dgm:spPr/>
      <dgm:t>
        <a:bodyPr/>
        <a:lstStyle/>
        <a:p>
          <a:endParaRPr lang="en-US"/>
        </a:p>
      </dgm:t>
    </dgm:pt>
    <dgm:pt modelId="{139AA7FA-FC92-48E9-BE8A-E0407DA8324A}" type="sibTrans" cxnId="{E7D246C0-2CA6-4E66-A802-A5E71BE5F66C}">
      <dgm:prSet/>
      <dgm:spPr/>
      <dgm:t>
        <a:bodyPr/>
        <a:lstStyle/>
        <a:p>
          <a:endParaRPr lang="en-US"/>
        </a:p>
      </dgm:t>
    </dgm:pt>
    <dgm:pt modelId="{72FDC277-0218-4754-A468-26F37055A088}">
      <dgm:prSet phldrT="[Text]" custT="1"/>
      <dgm:spPr/>
      <dgm:t>
        <a:bodyPr/>
        <a:lstStyle/>
        <a:p>
          <a:r>
            <a:rPr lang="en-US" sz="1240" dirty="0">
              <a:solidFill>
                <a:srgbClr val="3B6E8F"/>
              </a:solidFill>
            </a:rPr>
            <a:t>Coordinated </a:t>
          </a:r>
          <a:r>
            <a:rPr lang="en-US" sz="1240" baseline="0" dirty="0">
              <a:solidFill>
                <a:srgbClr val="3B6E8F"/>
              </a:solidFill>
            </a:rPr>
            <a:t>care</a:t>
          </a:r>
          <a:r>
            <a:rPr lang="en-US" sz="1240" dirty="0">
              <a:solidFill>
                <a:srgbClr val="3B6E8F"/>
              </a:solidFill>
            </a:rPr>
            <a:t> across providers and specialties</a:t>
          </a:r>
        </a:p>
      </dgm:t>
    </dgm:pt>
    <dgm:pt modelId="{71436FFF-4D9B-46C3-A3E9-82C603FB2B9E}" type="parTrans" cxnId="{CFDB36DF-2BEA-4CD6-BE51-C2EC0767D770}">
      <dgm:prSet/>
      <dgm:spPr/>
      <dgm:t>
        <a:bodyPr/>
        <a:lstStyle/>
        <a:p>
          <a:endParaRPr lang="en-US"/>
        </a:p>
      </dgm:t>
    </dgm:pt>
    <dgm:pt modelId="{8A5F1830-B9A4-4F27-B7D0-BB212B95B64D}" type="sibTrans" cxnId="{CFDB36DF-2BEA-4CD6-BE51-C2EC0767D770}">
      <dgm:prSet/>
      <dgm:spPr/>
      <dgm:t>
        <a:bodyPr/>
        <a:lstStyle/>
        <a:p>
          <a:endParaRPr lang="en-US"/>
        </a:p>
      </dgm:t>
    </dgm:pt>
    <dgm:pt modelId="{4C41B486-23B7-42CA-AC3A-73EAF7CB0087}">
      <dgm:prSet phldrT="[Text]" custT="1"/>
      <dgm:spPr/>
      <dgm:t>
        <a:bodyPr/>
        <a:lstStyle/>
        <a:p>
          <a:r>
            <a:rPr lang="en-US" sz="1400" b="1" i="0" baseline="0" dirty="0">
              <a:solidFill>
                <a:srgbClr val="3B6E8F"/>
              </a:solidFill>
            </a:rPr>
            <a:t>Patient</a:t>
          </a:r>
        </a:p>
      </dgm:t>
    </dgm:pt>
    <dgm:pt modelId="{B6B47C16-AB43-490A-B432-557DF7297E4D}" type="parTrans" cxnId="{2E9ACF0B-7E09-4DEB-9D45-BB86F535279B}">
      <dgm:prSet/>
      <dgm:spPr/>
      <dgm:t>
        <a:bodyPr/>
        <a:lstStyle/>
        <a:p>
          <a:endParaRPr lang="en-US"/>
        </a:p>
      </dgm:t>
    </dgm:pt>
    <dgm:pt modelId="{51D2A43D-327D-4340-B810-A8FF21C9658C}" type="sibTrans" cxnId="{2E9ACF0B-7E09-4DEB-9D45-BB86F535279B}">
      <dgm:prSet/>
      <dgm:spPr/>
      <dgm:t>
        <a:bodyPr/>
        <a:lstStyle/>
        <a:p>
          <a:endParaRPr lang="en-US"/>
        </a:p>
      </dgm:t>
    </dgm:pt>
    <dgm:pt modelId="{8F4B2D96-761F-4946-916B-3F28A2D4D384}">
      <dgm:prSet phldrT="[Text]"/>
      <dgm:spPr/>
      <dgm:t>
        <a:bodyPr/>
        <a:lstStyle/>
        <a:p>
          <a:r>
            <a:rPr lang="en-US" dirty="0">
              <a:solidFill>
                <a:srgbClr val="3B6E8F"/>
              </a:solidFill>
            </a:rPr>
            <a:t>Emphasis on </a:t>
          </a:r>
          <a:r>
            <a:rPr lang="en-US" baseline="0" dirty="0">
              <a:solidFill>
                <a:srgbClr val="3B6E8F"/>
              </a:solidFill>
            </a:rPr>
            <a:t>prevention</a:t>
          </a:r>
          <a:r>
            <a:rPr lang="en-US" dirty="0">
              <a:solidFill>
                <a:srgbClr val="3B6E8F"/>
              </a:solidFill>
            </a:rPr>
            <a:t> primary care </a:t>
          </a:r>
          <a:r>
            <a:rPr lang="en-US" dirty="0" smtClean="0">
              <a:solidFill>
                <a:srgbClr val="3B6E8F"/>
              </a:solidFill>
            </a:rPr>
            <a:t>education</a:t>
          </a:r>
          <a:endParaRPr lang="en-US" dirty="0">
            <a:solidFill>
              <a:srgbClr val="3B6E8F"/>
            </a:solidFill>
          </a:endParaRPr>
        </a:p>
      </dgm:t>
    </dgm:pt>
    <dgm:pt modelId="{79339715-FEB6-426A-B29C-7EE26D7011E6}" type="parTrans" cxnId="{7FC364EC-223D-44F1-A48E-BBE2C48B56A0}">
      <dgm:prSet/>
      <dgm:spPr/>
      <dgm:t>
        <a:bodyPr/>
        <a:lstStyle/>
        <a:p>
          <a:endParaRPr lang="en-US"/>
        </a:p>
      </dgm:t>
    </dgm:pt>
    <dgm:pt modelId="{07D96FE9-BA41-4E6E-8834-F3233E10D8AB}" type="sibTrans" cxnId="{7FC364EC-223D-44F1-A48E-BBE2C48B56A0}">
      <dgm:prSet/>
      <dgm:spPr/>
      <dgm:t>
        <a:bodyPr/>
        <a:lstStyle/>
        <a:p>
          <a:endParaRPr lang="en-US"/>
        </a:p>
      </dgm:t>
    </dgm:pt>
    <dgm:pt modelId="{B5DDC8E8-E769-49EE-BCEE-AB6AB8020DA4}" type="pres">
      <dgm:prSet presAssocID="{86CD8CEC-737D-4F86-A72E-5EA22600617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76591-A500-4FCD-9FAD-CAE995042FF4}" type="pres">
      <dgm:prSet presAssocID="{86CD8CEC-737D-4F86-A72E-5EA22600617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51AAE-54FA-461A-9744-FEBC816395E8}" type="pres">
      <dgm:prSet presAssocID="{86CD8CEC-737D-4F86-A72E-5EA22600617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70C70-772B-49E1-A187-24DD484D9038}" type="pres">
      <dgm:prSet presAssocID="{86CD8CEC-737D-4F86-A72E-5EA22600617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A2C0-5B0D-4473-9800-E9FEFE0292B3}" type="pres">
      <dgm:prSet presAssocID="{86CD8CEC-737D-4F86-A72E-5EA22600617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851BC-E118-416A-BB74-7846484DD6BF}" type="presOf" srcId="{EBE01D77-1ED1-4AD7-BE07-7D64A2F482A5}" destId="{35E76591-A500-4FCD-9FAD-CAE995042FF4}" srcOrd="0" destOrd="0" presId="urn:microsoft.com/office/officeart/2005/8/layout/pyramid4"/>
    <dgm:cxn modelId="{A88094E0-A53C-47CE-AFD6-1981540C6D91}" type="presOf" srcId="{8F4B2D96-761F-4946-916B-3F28A2D4D384}" destId="{B2D8A2C0-5B0D-4473-9800-E9FEFE0292B3}" srcOrd="0" destOrd="0" presId="urn:microsoft.com/office/officeart/2005/8/layout/pyramid4"/>
    <dgm:cxn modelId="{CFDB36DF-2BEA-4CD6-BE51-C2EC0767D770}" srcId="{86CD8CEC-737D-4F86-A72E-5EA226006175}" destId="{72FDC277-0218-4754-A468-26F37055A088}" srcOrd="1" destOrd="0" parTransId="{71436FFF-4D9B-46C3-A3E9-82C603FB2B9E}" sibTransId="{8A5F1830-B9A4-4F27-B7D0-BB212B95B64D}"/>
    <dgm:cxn modelId="{76DAD068-75A7-40C6-801D-1A1215B2492B}" type="presOf" srcId="{72FDC277-0218-4754-A468-26F37055A088}" destId="{1BC51AAE-54FA-461A-9744-FEBC816395E8}" srcOrd="0" destOrd="0" presId="urn:microsoft.com/office/officeart/2005/8/layout/pyramid4"/>
    <dgm:cxn modelId="{7FC364EC-223D-44F1-A48E-BBE2C48B56A0}" srcId="{86CD8CEC-737D-4F86-A72E-5EA226006175}" destId="{8F4B2D96-761F-4946-916B-3F28A2D4D384}" srcOrd="3" destOrd="0" parTransId="{79339715-FEB6-426A-B29C-7EE26D7011E6}" sibTransId="{07D96FE9-BA41-4E6E-8834-F3233E10D8AB}"/>
    <dgm:cxn modelId="{2E9ACF0B-7E09-4DEB-9D45-BB86F535279B}" srcId="{86CD8CEC-737D-4F86-A72E-5EA226006175}" destId="{4C41B486-23B7-42CA-AC3A-73EAF7CB0087}" srcOrd="2" destOrd="0" parTransId="{B6B47C16-AB43-490A-B432-557DF7297E4D}" sibTransId="{51D2A43D-327D-4340-B810-A8FF21C9658C}"/>
    <dgm:cxn modelId="{E7D246C0-2CA6-4E66-A802-A5E71BE5F66C}" srcId="{86CD8CEC-737D-4F86-A72E-5EA226006175}" destId="{EBE01D77-1ED1-4AD7-BE07-7D64A2F482A5}" srcOrd="0" destOrd="0" parTransId="{CB829179-B00C-49BE-BC8C-AFA4BE3340EC}" sibTransId="{139AA7FA-FC92-48E9-BE8A-E0407DA8324A}"/>
    <dgm:cxn modelId="{BF39F40B-D6F9-4491-B016-90A064163B5A}" type="presOf" srcId="{86CD8CEC-737D-4F86-A72E-5EA226006175}" destId="{B5DDC8E8-E769-49EE-BCEE-AB6AB8020DA4}" srcOrd="0" destOrd="0" presId="urn:microsoft.com/office/officeart/2005/8/layout/pyramid4"/>
    <dgm:cxn modelId="{4E6CAF05-6FA8-47B6-9C1B-0BCD845BE20F}" type="presOf" srcId="{4C41B486-23B7-42CA-AC3A-73EAF7CB0087}" destId="{10E70C70-772B-49E1-A187-24DD484D9038}" srcOrd="0" destOrd="0" presId="urn:microsoft.com/office/officeart/2005/8/layout/pyramid4"/>
    <dgm:cxn modelId="{E34636AF-3842-4880-900B-5D148A3967B9}" type="presParOf" srcId="{B5DDC8E8-E769-49EE-BCEE-AB6AB8020DA4}" destId="{35E76591-A500-4FCD-9FAD-CAE995042FF4}" srcOrd="0" destOrd="0" presId="urn:microsoft.com/office/officeart/2005/8/layout/pyramid4"/>
    <dgm:cxn modelId="{A95EAE02-3779-4579-B58E-0B9DF363EC78}" type="presParOf" srcId="{B5DDC8E8-E769-49EE-BCEE-AB6AB8020DA4}" destId="{1BC51AAE-54FA-461A-9744-FEBC816395E8}" srcOrd="1" destOrd="0" presId="urn:microsoft.com/office/officeart/2005/8/layout/pyramid4"/>
    <dgm:cxn modelId="{829C8793-02AA-4BAC-9CD3-4F4FB0C753FC}" type="presParOf" srcId="{B5DDC8E8-E769-49EE-BCEE-AB6AB8020DA4}" destId="{10E70C70-772B-49E1-A187-24DD484D9038}" srcOrd="2" destOrd="0" presId="urn:microsoft.com/office/officeart/2005/8/layout/pyramid4"/>
    <dgm:cxn modelId="{84AF407C-A033-4B9A-9F0F-922A7FE03F85}" type="presParOf" srcId="{B5DDC8E8-E769-49EE-BCEE-AB6AB8020DA4}" destId="{B2D8A2C0-5B0D-4473-9800-E9FEFE0292B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D8CEC-737D-4F86-A72E-5EA22600617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01D77-1ED1-4AD7-BE07-7D64A2F482A5}">
      <dgm:prSet phldrT="[Text]"/>
      <dgm:spPr/>
      <dgm:t>
        <a:bodyPr/>
        <a:lstStyle/>
        <a:p>
          <a:r>
            <a:rPr lang="en-US" baseline="0" dirty="0">
              <a:solidFill>
                <a:srgbClr val="3B6E8F"/>
              </a:solidFill>
            </a:rPr>
            <a:t>Multidisciplinary Care Team</a:t>
          </a:r>
        </a:p>
      </dgm:t>
    </dgm:pt>
    <dgm:pt modelId="{CB829179-B00C-49BE-BC8C-AFA4BE3340EC}" type="parTrans" cxnId="{E7D246C0-2CA6-4E66-A802-A5E71BE5F66C}">
      <dgm:prSet/>
      <dgm:spPr/>
      <dgm:t>
        <a:bodyPr/>
        <a:lstStyle/>
        <a:p>
          <a:endParaRPr lang="en-US"/>
        </a:p>
      </dgm:t>
    </dgm:pt>
    <dgm:pt modelId="{139AA7FA-FC92-48E9-BE8A-E0407DA8324A}" type="sibTrans" cxnId="{E7D246C0-2CA6-4E66-A802-A5E71BE5F66C}">
      <dgm:prSet/>
      <dgm:spPr/>
      <dgm:t>
        <a:bodyPr/>
        <a:lstStyle/>
        <a:p>
          <a:endParaRPr lang="en-US"/>
        </a:p>
      </dgm:t>
    </dgm:pt>
    <dgm:pt modelId="{72FDC277-0218-4754-A468-26F37055A088}">
      <dgm:prSet phldrT="[Text]" custT="1"/>
      <dgm:spPr/>
      <dgm:t>
        <a:bodyPr/>
        <a:lstStyle/>
        <a:p>
          <a:r>
            <a:rPr lang="en-US" sz="1240" dirty="0">
              <a:solidFill>
                <a:srgbClr val="3B6E8F"/>
              </a:solidFill>
            </a:rPr>
            <a:t>Coordinated </a:t>
          </a:r>
          <a:r>
            <a:rPr lang="en-US" sz="1240" baseline="0" dirty="0">
              <a:solidFill>
                <a:srgbClr val="3B6E8F"/>
              </a:solidFill>
            </a:rPr>
            <a:t>care</a:t>
          </a:r>
          <a:r>
            <a:rPr lang="en-US" sz="1240" dirty="0">
              <a:solidFill>
                <a:srgbClr val="3B6E8F"/>
              </a:solidFill>
            </a:rPr>
            <a:t> across providers and specialties</a:t>
          </a:r>
        </a:p>
      </dgm:t>
    </dgm:pt>
    <dgm:pt modelId="{71436FFF-4D9B-46C3-A3E9-82C603FB2B9E}" type="parTrans" cxnId="{CFDB36DF-2BEA-4CD6-BE51-C2EC0767D770}">
      <dgm:prSet/>
      <dgm:spPr/>
      <dgm:t>
        <a:bodyPr/>
        <a:lstStyle/>
        <a:p>
          <a:endParaRPr lang="en-US"/>
        </a:p>
      </dgm:t>
    </dgm:pt>
    <dgm:pt modelId="{8A5F1830-B9A4-4F27-B7D0-BB212B95B64D}" type="sibTrans" cxnId="{CFDB36DF-2BEA-4CD6-BE51-C2EC0767D770}">
      <dgm:prSet/>
      <dgm:spPr/>
      <dgm:t>
        <a:bodyPr/>
        <a:lstStyle/>
        <a:p>
          <a:endParaRPr lang="en-US"/>
        </a:p>
      </dgm:t>
    </dgm:pt>
    <dgm:pt modelId="{4C41B486-23B7-42CA-AC3A-73EAF7CB0087}">
      <dgm:prSet phldrT="[Text]" custT="1"/>
      <dgm:spPr/>
      <dgm:t>
        <a:bodyPr/>
        <a:lstStyle/>
        <a:p>
          <a:r>
            <a:rPr lang="en-US" sz="1400" b="1" i="0" baseline="0" dirty="0">
              <a:solidFill>
                <a:srgbClr val="3B6E8F"/>
              </a:solidFill>
            </a:rPr>
            <a:t>Patient</a:t>
          </a:r>
        </a:p>
      </dgm:t>
    </dgm:pt>
    <dgm:pt modelId="{B6B47C16-AB43-490A-B432-557DF7297E4D}" type="parTrans" cxnId="{2E9ACF0B-7E09-4DEB-9D45-BB86F535279B}">
      <dgm:prSet/>
      <dgm:spPr/>
      <dgm:t>
        <a:bodyPr/>
        <a:lstStyle/>
        <a:p>
          <a:endParaRPr lang="en-US"/>
        </a:p>
      </dgm:t>
    </dgm:pt>
    <dgm:pt modelId="{51D2A43D-327D-4340-B810-A8FF21C9658C}" type="sibTrans" cxnId="{2E9ACF0B-7E09-4DEB-9D45-BB86F535279B}">
      <dgm:prSet/>
      <dgm:spPr/>
      <dgm:t>
        <a:bodyPr/>
        <a:lstStyle/>
        <a:p>
          <a:endParaRPr lang="en-US"/>
        </a:p>
      </dgm:t>
    </dgm:pt>
    <dgm:pt modelId="{8F4B2D96-761F-4946-916B-3F28A2D4D384}">
      <dgm:prSet phldrT="[Text]"/>
      <dgm:spPr/>
      <dgm:t>
        <a:bodyPr/>
        <a:lstStyle/>
        <a:p>
          <a:r>
            <a:rPr lang="en-US" dirty="0">
              <a:solidFill>
                <a:srgbClr val="3B6E8F"/>
              </a:solidFill>
            </a:rPr>
            <a:t>Emphasis on </a:t>
          </a:r>
          <a:r>
            <a:rPr lang="en-US" baseline="0" dirty="0">
              <a:solidFill>
                <a:srgbClr val="3B6E8F"/>
              </a:solidFill>
            </a:rPr>
            <a:t>prevention</a:t>
          </a:r>
          <a:r>
            <a:rPr lang="en-US" dirty="0">
              <a:solidFill>
                <a:srgbClr val="3B6E8F"/>
              </a:solidFill>
            </a:rPr>
            <a:t> primary care </a:t>
          </a:r>
          <a:r>
            <a:rPr lang="en-US" dirty="0" smtClean="0">
              <a:solidFill>
                <a:srgbClr val="3B6E8F"/>
              </a:solidFill>
            </a:rPr>
            <a:t>education</a:t>
          </a:r>
          <a:endParaRPr lang="en-US" dirty="0">
            <a:solidFill>
              <a:srgbClr val="3B6E8F"/>
            </a:solidFill>
          </a:endParaRPr>
        </a:p>
      </dgm:t>
    </dgm:pt>
    <dgm:pt modelId="{79339715-FEB6-426A-B29C-7EE26D7011E6}" type="parTrans" cxnId="{7FC364EC-223D-44F1-A48E-BBE2C48B56A0}">
      <dgm:prSet/>
      <dgm:spPr/>
      <dgm:t>
        <a:bodyPr/>
        <a:lstStyle/>
        <a:p>
          <a:endParaRPr lang="en-US"/>
        </a:p>
      </dgm:t>
    </dgm:pt>
    <dgm:pt modelId="{07D96FE9-BA41-4E6E-8834-F3233E10D8AB}" type="sibTrans" cxnId="{7FC364EC-223D-44F1-A48E-BBE2C48B56A0}">
      <dgm:prSet/>
      <dgm:spPr/>
      <dgm:t>
        <a:bodyPr/>
        <a:lstStyle/>
        <a:p>
          <a:endParaRPr lang="en-US"/>
        </a:p>
      </dgm:t>
    </dgm:pt>
    <dgm:pt modelId="{B5DDC8E8-E769-49EE-BCEE-AB6AB8020DA4}" type="pres">
      <dgm:prSet presAssocID="{86CD8CEC-737D-4F86-A72E-5EA22600617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76591-A500-4FCD-9FAD-CAE995042FF4}" type="pres">
      <dgm:prSet presAssocID="{86CD8CEC-737D-4F86-A72E-5EA22600617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51AAE-54FA-461A-9744-FEBC816395E8}" type="pres">
      <dgm:prSet presAssocID="{86CD8CEC-737D-4F86-A72E-5EA22600617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70C70-772B-49E1-A187-24DD484D9038}" type="pres">
      <dgm:prSet presAssocID="{86CD8CEC-737D-4F86-A72E-5EA22600617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A2C0-5B0D-4473-9800-E9FEFE0292B3}" type="pres">
      <dgm:prSet presAssocID="{86CD8CEC-737D-4F86-A72E-5EA22600617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5FAF1-76E7-495B-A6EF-9D42C86A4792}" type="presOf" srcId="{4C41B486-23B7-42CA-AC3A-73EAF7CB0087}" destId="{10E70C70-772B-49E1-A187-24DD484D9038}" srcOrd="0" destOrd="0" presId="urn:microsoft.com/office/officeart/2005/8/layout/pyramid4"/>
    <dgm:cxn modelId="{9683BD09-E566-4736-BE51-0C86FB929932}" type="presOf" srcId="{8F4B2D96-761F-4946-916B-3F28A2D4D384}" destId="{B2D8A2C0-5B0D-4473-9800-E9FEFE0292B3}" srcOrd="0" destOrd="0" presId="urn:microsoft.com/office/officeart/2005/8/layout/pyramid4"/>
    <dgm:cxn modelId="{CFDB36DF-2BEA-4CD6-BE51-C2EC0767D770}" srcId="{86CD8CEC-737D-4F86-A72E-5EA226006175}" destId="{72FDC277-0218-4754-A468-26F37055A088}" srcOrd="1" destOrd="0" parTransId="{71436FFF-4D9B-46C3-A3E9-82C603FB2B9E}" sibTransId="{8A5F1830-B9A4-4F27-B7D0-BB212B95B64D}"/>
    <dgm:cxn modelId="{7FC364EC-223D-44F1-A48E-BBE2C48B56A0}" srcId="{86CD8CEC-737D-4F86-A72E-5EA226006175}" destId="{8F4B2D96-761F-4946-916B-3F28A2D4D384}" srcOrd="3" destOrd="0" parTransId="{79339715-FEB6-426A-B29C-7EE26D7011E6}" sibTransId="{07D96FE9-BA41-4E6E-8834-F3233E10D8AB}"/>
    <dgm:cxn modelId="{2E9ACF0B-7E09-4DEB-9D45-BB86F535279B}" srcId="{86CD8CEC-737D-4F86-A72E-5EA226006175}" destId="{4C41B486-23B7-42CA-AC3A-73EAF7CB0087}" srcOrd="2" destOrd="0" parTransId="{B6B47C16-AB43-490A-B432-557DF7297E4D}" sibTransId="{51D2A43D-327D-4340-B810-A8FF21C9658C}"/>
    <dgm:cxn modelId="{30EAFF54-CB1A-47F3-B793-56D5BCF92019}" type="presOf" srcId="{72FDC277-0218-4754-A468-26F37055A088}" destId="{1BC51AAE-54FA-461A-9744-FEBC816395E8}" srcOrd="0" destOrd="0" presId="urn:microsoft.com/office/officeart/2005/8/layout/pyramid4"/>
    <dgm:cxn modelId="{E7D246C0-2CA6-4E66-A802-A5E71BE5F66C}" srcId="{86CD8CEC-737D-4F86-A72E-5EA226006175}" destId="{EBE01D77-1ED1-4AD7-BE07-7D64A2F482A5}" srcOrd="0" destOrd="0" parTransId="{CB829179-B00C-49BE-BC8C-AFA4BE3340EC}" sibTransId="{139AA7FA-FC92-48E9-BE8A-E0407DA8324A}"/>
    <dgm:cxn modelId="{3CB9CCF1-6919-4744-8DD6-C3CEFCBC0ED2}" type="presOf" srcId="{86CD8CEC-737D-4F86-A72E-5EA226006175}" destId="{B5DDC8E8-E769-49EE-BCEE-AB6AB8020DA4}" srcOrd="0" destOrd="0" presId="urn:microsoft.com/office/officeart/2005/8/layout/pyramid4"/>
    <dgm:cxn modelId="{FBBE1886-AEC7-4D4D-B3AD-B77CC7D757BD}" type="presOf" srcId="{EBE01D77-1ED1-4AD7-BE07-7D64A2F482A5}" destId="{35E76591-A500-4FCD-9FAD-CAE995042FF4}" srcOrd="0" destOrd="0" presId="urn:microsoft.com/office/officeart/2005/8/layout/pyramid4"/>
    <dgm:cxn modelId="{C735C607-999C-47A2-8ACC-C3E564F5C313}" type="presParOf" srcId="{B5DDC8E8-E769-49EE-BCEE-AB6AB8020DA4}" destId="{35E76591-A500-4FCD-9FAD-CAE995042FF4}" srcOrd="0" destOrd="0" presId="urn:microsoft.com/office/officeart/2005/8/layout/pyramid4"/>
    <dgm:cxn modelId="{149D1B94-D8E7-45FD-917B-B4A95294680F}" type="presParOf" srcId="{B5DDC8E8-E769-49EE-BCEE-AB6AB8020DA4}" destId="{1BC51AAE-54FA-461A-9744-FEBC816395E8}" srcOrd="1" destOrd="0" presId="urn:microsoft.com/office/officeart/2005/8/layout/pyramid4"/>
    <dgm:cxn modelId="{83C11C99-C3AD-4288-A2AB-D11BFD424D90}" type="presParOf" srcId="{B5DDC8E8-E769-49EE-BCEE-AB6AB8020DA4}" destId="{10E70C70-772B-49E1-A187-24DD484D9038}" srcOrd="2" destOrd="0" presId="urn:microsoft.com/office/officeart/2005/8/layout/pyramid4"/>
    <dgm:cxn modelId="{B41EE0CA-15CD-4474-AD5A-FB0E853C3A0D}" type="presParOf" srcId="{B5DDC8E8-E769-49EE-BCEE-AB6AB8020DA4}" destId="{B2D8A2C0-5B0D-4473-9800-E9FEFE0292B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F0DD-4ED4-4BC7-9AC4-C551D7B8D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2344E-B7C2-41DF-AFBC-2D561C083C27}">
      <dgm:prSet phldrT="[Text]" custT="1"/>
      <dgm:spPr/>
      <dgm:t>
        <a:bodyPr/>
        <a:lstStyle/>
        <a:p>
          <a:r>
            <a:rPr lang="en-US" sz="3200" b="1" dirty="0" smtClean="0"/>
            <a:t>What is Bundled Payment?</a:t>
          </a:r>
        </a:p>
        <a:p>
          <a:r>
            <a:rPr lang="en-US" sz="3200" dirty="0" smtClean="0"/>
            <a:t>Fixed amount to providers for a specific </a:t>
          </a:r>
          <a:br>
            <a:rPr lang="en-US" sz="3200" dirty="0" smtClean="0"/>
          </a:br>
          <a:r>
            <a:rPr lang="en-US" sz="3200" i="1" dirty="0" smtClean="0"/>
            <a:t>episode of care</a:t>
          </a:r>
          <a:endParaRPr lang="en-US" sz="3200" i="1" dirty="0"/>
        </a:p>
      </dgm:t>
    </dgm:pt>
    <dgm:pt modelId="{87D12B38-3EFF-485D-82F4-C4F95C5B4542}" type="parTrans" cxnId="{D210B803-A850-4F47-88D6-45A65137754E}">
      <dgm:prSet/>
      <dgm:spPr/>
      <dgm:t>
        <a:bodyPr/>
        <a:lstStyle/>
        <a:p>
          <a:endParaRPr lang="en-US"/>
        </a:p>
      </dgm:t>
    </dgm:pt>
    <dgm:pt modelId="{611B26C4-FCF5-4462-86F9-7DD84216E4D4}" type="sibTrans" cxnId="{D210B803-A850-4F47-88D6-45A65137754E}">
      <dgm:prSet/>
      <dgm:spPr/>
      <dgm:t>
        <a:bodyPr/>
        <a:lstStyle/>
        <a:p>
          <a:endParaRPr lang="en-US"/>
        </a:p>
      </dgm:t>
    </dgm:pt>
    <dgm:pt modelId="{2B0D4EE3-7D89-4827-8AC6-D0298DAB1DD4}">
      <dgm:prSet phldrT="[Text]" custT="1"/>
      <dgm:spPr/>
      <dgm:t>
        <a:bodyPr/>
        <a:lstStyle/>
        <a:p>
          <a:r>
            <a:rPr lang="en-US" sz="3200" b="1" dirty="0" smtClean="0"/>
            <a:t>What is Global Payment?</a:t>
          </a:r>
        </a:p>
        <a:p>
          <a:r>
            <a:rPr lang="en-US" sz="3200" dirty="0" smtClean="0"/>
            <a:t>Single, risk-adjusted payment to a </a:t>
          </a:r>
          <a:br>
            <a:rPr lang="en-US" sz="3200" dirty="0" smtClean="0"/>
          </a:br>
          <a:r>
            <a:rPr lang="en-US" sz="3200" dirty="0" smtClean="0"/>
            <a:t>responsible provider for patient’s care </a:t>
          </a:r>
          <a:br>
            <a:rPr lang="en-US" sz="3200" dirty="0" smtClean="0"/>
          </a:br>
          <a:r>
            <a:rPr lang="en-US" sz="3200" i="1" dirty="0" smtClean="0"/>
            <a:t>over fixed period of time</a:t>
          </a:r>
          <a:r>
            <a:rPr lang="en-US" sz="2800" dirty="0" smtClean="0"/>
            <a:t>  </a:t>
          </a:r>
        </a:p>
      </dgm:t>
    </dgm:pt>
    <dgm:pt modelId="{2A89C29B-08EB-4940-A44A-739FC747E1D1}" type="parTrans" cxnId="{FDBBEF7D-AA0F-458C-8F35-3EC392376699}">
      <dgm:prSet/>
      <dgm:spPr/>
      <dgm:t>
        <a:bodyPr/>
        <a:lstStyle/>
        <a:p>
          <a:endParaRPr lang="en-US"/>
        </a:p>
      </dgm:t>
    </dgm:pt>
    <dgm:pt modelId="{A558DA6A-C11D-493D-A8D3-89F6201510A0}" type="sibTrans" cxnId="{FDBBEF7D-AA0F-458C-8F35-3EC392376699}">
      <dgm:prSet/>
      <dgm:spPr/>
      <dgm:t>
        <a:bodyPr/>
        <a:lstStyle/>
        <a:p>
          <a:endParaRPr lang="en-US"/>
        </a:p>
      </dgm:t>
    </dgm:pt>
    <dgm:pt modelId="{AA180AEB-172F-4DF2-A256-1837D1297208}">
      <dgm:prSet phldrT="[Text]"/>
      <dgm:spPr/>
      <dgm:t>
        <a:bodyPr/>
        <a:lstStyle/>
        <a:p>
          <a:endParaRPr lang="en-US" dirty="0"/>
        </a:p>
      </dgm:t>
    </dgm:pt>
    <dgm:pt modelId="{2F478312-E600-4DE2-8B52-78D5A412EEC5}" type="parTrans" cxnId="{28B22685-293C-43EC-9C31-A8C1A206CFB4}">
      <dgm:prSet/>
      <dgm:spPr/>
      <dgm:t>
        <a:bodyPr/>
        <a:lstStyle/>
        <a:p>
          <a:endParaRPr lang="en-US"/>
        </a:p>
      </dgm:t>
    </dgm:pt>
    <dgm:pt modelId="{99B803F9-0BD1-4405-8FEB-8E82EDA548DC}" type="sibTrans" cxnId="{28B22685-293C-43EC-9C31-A8C1A206CFB4}">
      <dgm:prSet/>
      <dgm:spPr/>
      <dgm:t>
        <a:bodyPr/>
        <a:lstStyle/>
        <a:p>
          <a:endParaRPr lang="en-US"/>
        </a:p>
      </dgm:t>
    </dgm:pt>
    <dgm:pt modelId="{54381475-35CA-41F6-A2C7-9C5521251A95}" type="pres">
      <dgm:prSet presAssocID="{43A8F0DD-4ED4-4BC7-9AC4-C551D7B8DA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78867-3251-4FF9-803F-6E7BE90D3CAC}" type="pres">
      <dgm:prSet presAssocID="{7062344E-B7C2-41DF-AFBC-2D561C083C27}" presName="parentText" presStyleLbl="node1" presStyleIdx="0" presStyleCnt="2" custLinFactY="-95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2F52-9482-4A4D-8B29-8E326A1C964B}" type="pres">
      <dgm:prSet presAssocID="{611B26C4-FCF5-4462-86F9-7DD84216E4D4}" presName="spacer" presStyleCnt="0"/>
      <dgm:spPr/>
      <dgm:t>
        <a:bodyPr/>
        <a:lstStyle/>
        <a:p>
          <a:endParaRPr lang="en-US"/>
        </a:p>
      </dgm:t>
    </dgm:pt>
    <dgm:pt modelId="{8F687153-E5E1-4324-B6CB-50976E0CACA7}" type="pres">
      <dgm:prSet presAssocID="{2B0D4EE3-7D89-4827-8AC6-D0298DAB1DD4}" presName="parentText" presStyleLbl="node1" presStyleIdx="1" presStyleCnt="2" custLinFactNeighborX="-2804" custLinFactNeighborY="129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1FD2F-02F8-4205-89D5-E7B9C60D4FA8}" type="pres">
      <dgm:prSet presAssocID="{2B0D4EE3-7D89-4827-8AC6-D0298DAB1D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22685-293C-43EC-9C31-A8C1A206CFB4}" srcId="{2B0D4EE3-7D89-4827-8AC6-D0298DAB1DD4}" destId="{AA180AEB-172F-4DF2-A256-1837D1297208}" srcOrd="0" destOrd="0" parTransId="{2F478312-E600-4DE2-8B52-78D5A412EEC5}" sibTransId="{99B803F9-0BD1-4405-8FEB-8E82EDA548DC}"/>
    <dgm:cxn modelId="{AF0AAF90-2AC4-4B7D-9A0E-C59373B67ECE}" type="presOf" srcId="{7062344E-B7C2-41DF-AFBC-2D561C083C27}" destId="{FBA78867-3251-4FF9-803F-6E7BE90D3CAC}" srcOrd="0" destOrd="0" presId="urn:microsoft.com/office/officeart/2005/8/layout/vList2"/>
    <dgm:cxn modelId="{95D993C4-E9E3-4D7F-A812-8A94E84595AE}" type="presOf" srcId="{AA180AEB-172F-4DF2-A256-1837D1297208}" destId="{4C01FD2F-02F8-4205-89D5-E7B9C60D4FA8}" srcOrd="0" destOrd="0" presId="urn:microsoft.com/office/officeart/2005/8/layout/vList2"/>
    <dgm:cxn modelId="{FD3CC6EE-9B2C-43D3-8338-EACBEEB14D66}" type="presOf" srcId="{2B0D4EE3-7D89-4827-8AC6-D0298DAB1DD4}" destId="{8F687153-E5E1-4324-B6CB-50976E0CACA7}" srcOrd="0" destOrd="0" presId="urn:microsoft.com/office/officeart/2005/8/layout/vList2"/>
    <dgm:cxn modelId="{FDBBEF7D-AA0F-458C-8F35-3EC392376699}" srcId="{43A8F0DD-4ED4-4BC7-9AC4-C551D7B8DA85}" destId="{2B0D4EE3-7D89-4827-8AC6-D0298DAB1DD4}" srcOrd="1" destOrd="0" parTransId="{2A89C29B-08EB-4940-A44A-739FC747E1D1}" sibTransId="{A558DA6A-C11D-493D-A8D3-89F6201510A0}"/>
    <dgm:cxn modelId="{D210B803-A850-4F47-88D6-45A65137754E}" srcId="{43A8F0DD-4ED4-4BC7-9AC4-C551D7B8DA85}" destId="{7062344E-B7C2-41DF-AFBC-2D561C083C27}" srcOrd="0" destOrd="0" parTransId="{87D12B38-3EFF-485D-82F4-C4F95C5B4542}" sibTransId="{611B26C4-FCF5-4462-86F9-7DD84216E4D4}"/>
    <dgm:cxn modelId="{72407302-5635-49CF-8A35-61F9A87F2064}" type="presOf" srcId="{43A8F0DD-4ED4-4BC7-9AC4-C551D7B8DA85}" destId="{54381475-35CA-41F6-A2C7-9C5521251A95}" srcOrd="0" destOrd="0" presId="urn:microsoft.com/office/officeart/2005/8/layout/vList2"/>
    <dgm:cxn modelId="{AA6F351D-B96A-4460-95C7-42AE242DFE14}" type="presParOf" srcId="{54381475-35CA-41F6-A2C7-9C5521251A95}" destId="{FBA78867-3251-4FF9-803F-6E7BE90D3CAC}" srcOrd="0" destOrd="0" presId="urn:microsoft.com/office/officeart/2005/8/layout/vList2"/>
    <dgm:cxn modelId="{BD9DBB4E-4682-4512-A149-0C6A0A2F68F8}" type="presParOf" srcId="{54381475-35CA-41F6-A2C7-9C5521251A95}" destId="{D6022F52-9482-4A4D-8B29-8E326A1C964B}" srcOrd="1" destOrd="0" presId="urn:microsoft.com/office/officeart/2005/8/layout/vList2"/>
    <dgm:cxn modelId="{65ECB732-726F-4D2F-804A-07E7DC5D1E47}" type="presParOf" srcId="{54381475-35CA-41F6-A2C7-9C5521251A95}" destId="{8F687153-E5E1-4324-B6CB-50976E0CACA7}" srcOrd="2" destOrd="0" presId="urn:microsoft.com/office/officeart/2005/8/layout/vList2"/>
    <dgm:cxn modelId="{651C6E68-E0CC-4062-9748-0495BBB5B5F0}" type="presParOf" srcId="{54381475-35CA-41F6-A2C7-9C5521251A95}" destId="{4C01FD2F-02F8-4205-89D5-E7B9C60D4F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361E-BAA0-4B7D-B656-3B9F068597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20262-D601-418C-A617-5ED0D2501BA9}">
      <dgm:prSet phldrT="[Text]"/>
      <dgm:spPr/>
      <dgm:t>
        <a:bodyPr/>
        <a:lstStyle/>
        <a:p>
          <a:r>
            <a:rPr lang="en-US" dirty="0" smtClean="0"/>
            <a:t>HIT Horizon</a:t>
          </a:r>
          <a:endParaRPr lang="en-US" dirty="0"/>
        </a:p>
      </dgm:t>
    </dgm:pt>
    <dgm:pt modelId="{368CABEA-BF4C-4254-8A7E-C5258D0AC3B9}" type="parTrans" cxnId="{1D268477-C948-4B61-BCAB-FFE6DAA3CE7B}">
      <dgm:prSet/>
      <dgm:spPr/>
      <dgm:t>
        <a:bodyPr/>
        <a:lstStyle/>
        <a:p>
          <a:endParaRPr lang="en-US"/>
        </a:p>
      </dgm:t>
    </dgm:pt>
    <dgm:pt modelId="{7192A5F8-5413-4FB7-A3A0-12E87FF196AB}" type="sibTrans" cxnId="{1D268477-C948-4B61-BCAB-FFE6DAA3CE7B}">
      <dgm:prSet/>
      <dgm:spPr/>
      <dgm:t>
        <a:bodyPr/>
        <a:lstStyle/>
        <a:p>
          <a:endParaRPr lang="en-US"/>
        </a:p>
      </dgm:t>
    </dgm:pt>
    <dgm:pt modelId="{91ACBF4B-97DF-4260-A8E2-F3CD879E1ED2}">
      <dgm:prSet phldrT="[Text]"/>
      <dgm:spPr/>
      <dgm:t>
        <a:bodyPr/>
        <a:lstStyle/>
        <a:p>
          <a:r>
            <a:rPr lang="en-US" dirty="0" smtClean="0"/>
            <a:t>Health Information Exchange</a:t>
          </a:r>
          <a:endParaRPr lang="en-US" dirty="0"/>
        </a:p>
      </dgm:t>
    </dgm:pt>
    <dgm:pt modelId="{F43FE61B-669A-424F-9162-9297DBD3DA46}" type="parTrans" cxnId="{F497F89F-5065-480E-8C58-5547E7ADC711}">
      <dgm:prSet/>
      <dgm:spPr/>
      <dgm:t>
        <a:bodyPr/>
        <a:lstStyle/>
        <a:p>
          <a:endParaRPr lang="en-US"/>
        </a:p>
      </dgm:t>
    </dgm:pt>
    <dgm:pt modelId="{E1AEA1E5-369D-4B1A-B10E-D3111B993AD3}" type="sibTrans" cxnId="{F497F89F-5065-480E-8C58-5547E7ADC711}">
      <dgm:prSet/>
      <dgm:spPr/>
      <dgm:t>
        <a:bodyPr/>
        <a:lstStyle/>
        <a:p>
          <a:endParaRPr lang="en-US"/>
        </a:p>
      </dgm:t>
    </dgm:pt>
    <dgm:pt modelId="{99FD9310-3DB4-408B-BE9D-4CBD5DC2FF01}">
      <dgm:prSet phldrT="[Text]"/>
      <dgm:spPr/>
      <dgm:t>
        <a:bodyPr/>
        <a:lstStyle/>
        <a:p>
          <a:r>
            <a:rPr lang="en-US" dirty="0" smtClean="0"/>
            <a:t>All Payer Claims Database</a:t>
          </a:r>
          <a:endParaRPr lang="en-US" dirty="0"/>
        </a:p>
      </dgm:t>
    </dgm:pt>
    <dgm:pt modelId="{BE9577C5-C89E-409A-9BE1-F992846C1392}" type="parTrans" cxnId="{D773CCD1-BE75-4C0A-8BAC-A95E8784D701}">
      <dgm:prSet/>
      <dgm:spPr/>
      <dgm:t>
        <a:bodyPr/>
        <a:lstStyle/>
        <a:p>
          <a:endParaRPr lang="en-US"/>
        </a:p>
      </dgm:t>
    </dgm:pt>
    <dgm:pt modelId="{5A197B26-2DFA-41E4-B42E-2F774929444F}" type="sibTrans" cxnId="{D773CCD1-BE75-4C0A-8BAC-A95E8784D701}">
      <dgm:prSet/>
      <dgm:spPr/>
      <dgm:t>
        <a:bodyPr/>
        <a:lstStyle/>
        <a:p>
          <a:endParaRPr lang="en-US"/>
        </a:p>
      </dgm:t>
    </dgm:pt>
    <dgm:pt modelId="{77CD3178-26EF-489C-B7F1-3C1D6D3BFF40}">
      <dgm:prSet phldrT="[Text]"/>
      <dgm:spPr/>
      <dgm:t>
        <a:bodyPr/>
        <a:lstStyle/>
        <a:p>
          <a:r>
            <a:rPr lang="en-US" dirty="0" smtClean="0"/>
            <a:t>Meaningful Use</a:t>
          </a:r>
          <a:endParaRPr lang="en-US" dirty="0"/>
        </a:p>
      </dgm:t>
    </dgm:pt>
    <dgm:pt modelId="{0552E3CA-4593-4A61-8A2D-A86BE8D099D2}" type="sibTrans" cxnId="{1813943E-74EF-4F82-BF15-F36E2D6B3907}">
      <dgm:prSet/>
      <dgm:spPr/>
      <dgm:t>
        <a:bodyPr/>
        <a:lstStyle/>
        <a:p>
          <a:endParaRPr lang="en-US"/>
        </a:p>
      </dgm:t>
    </dgm:pt>
    <dgm:pt modelId="{59C1F6C3-6ED7-41AB-90FB-24DD030A236B}" type="parTrans" cxnId="{1813943E-74EF-4F82-BF15-F36E2D6B3907}">
      <dgm:prSet/>
      <dgm:spPr/>
      <dgm:t>
        <a:bodyPr/>
        <a:lstStyle/>
        <a:p>
          <a:endParaRPr lang="en-US"/>
        </a:p>
      </dgm:t>
    </dgm:pt>
    <dgm:pt modelId="{336BB50F-BBC8-45F6-A822-B8876F940FA1}" type="pres">
      <dgm:prSet presAssocID="{D44C361E-BAA0-4B7D-B656-3B9F068597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B52ED-A50D-4556-AB35-C9910702B390}" type="pres">
      <dgm:prSet presAssocID="{54A20262-D601-418C-A617-5ED0D2501BA9}" presName="roof" presStyleLbl="dkBgShp" presStyleIdx="0" presStyleCnt="2" custLinFactNeighborX="5051" custLinFactNeighborY="-11905"/>
      <dgm:spPr/>
      <dgm:t>
        <a:bodyPr/>
        <a:lstStyle/>
        <a:p>
          <a:endParaRPr lang="en-US"/>
        </a:p>
      </dgm:t>
    </dgm:pt>
    <dgm:pt modelId="{84D7DAEE-99FA-44CF-89DE-83AD4EDECF3B}" type="pres">
      <dgm:prSet presAssocID="{54A20262-D601-418C-A617-5ED0D2501BA9}" presName="pillars" presStyleCnt="0"/>
      <dgm:spPr/>
    </dgm:pt>
    <dgm:pt modelId="{A6ECFAB0-EDDA-4029-93C2-7564CB765926}" type="pres">
      <dgm:prSet presAssocID="{54A20262-D601-418C-A617-5ED0D2501B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2CE9-6296-4015-8B8F-0CF94681220A}" type="pres">
      <dgm:prSet presAssocID="{77CD3178-26EF-489C-B7F1-3C1D6D3BFF4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8AF10-21B7-426A-9EDA-31454EF81527}" type="pres">
      <dgm:prSet presAssocID="{99FD9310-3DB4-408B-BE9D-4CBD5DC2FF0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52685-3BC8-4205-930E-3A4A91A47A10}" type="pres">
      <dgm:prSet presAssocID="{54A20262-D601-418C-A617-5ED0D2501BA9}" presName="base" presStyleLbl="dkBgShp" presStyleIdx="1" presStyleCnt="2"/>
      <dgm:spPr/>
    </dgm:pt>
  </dgm:ptLst>
  <dgm:cxnLst>
    <dgm:cxn modelId="{FC479756-1801-4DC5-AA8E-AF28EF209014}" type="presOf" srcId="{54A20262-D601-418C-A617-5ED0D2501BA9}" destId="{329B52ED-A50D-4556-AB35-C9910702B390}" srcOrd="0" destOrd="0" presId="urn:microsoft.com/office/officeart/2005/8/layout/hList3"/>
    <dgm:cxn modelId="{D773CCD1-BE75-4C0A-8BAC-A95E8784D701}" srcId="{54A20262-D601-418C-A617-5ED0D2501BA9}" destId="{99FD9310-3DB4-408B-BE9D-4CBD5DC2FF01}" srcOrd="2" destOrd="0" parTransId="{BE9577C5-C89E-409A-9BE1-F992846C1392}" sibTransId="{5A197B26-2DFA-41E4-B42E-2F774929444F}"/>
    <dgm:cxn modelId="{22B330CC-947E-4953-BB4A-D0297BD550C6}" type="presOf" srcId="{91ACBF4B-97DF-4260-A8E2-F3CD879E1ED2}" destId="{A6ECFAB0-EDDA-4029-93C2-7564CB765926}" srcOrd="0" destOrd="0" presId="urn:microsoft.com/office/officeart/2005/8/layout/hList3"/>
    <dgm:cxn modelId="{06A51822-457D-4078-9620-45731B048BC3}" type="presOf" srcId="{D44C361E-BAA0-4B7D-B656-3B9F068597E8}" destId="{336BB50F-BBC8-45F6-A822-B8876F940FA1}" srcOrd="0" destOrd="0" presId="urn:microsoft.com/office/officeart/2005/8/layout/hList3"/>
    <dgm:cxn modelId="{1D268477-C948-4B61-BCAB-FFE6DAA3CE7B}" srcId="{D44C361E-BAA0-4B7D-B656-3B9F068597E8}" destId="{54A20262-D601-418C-A617-5ED0D2501BA9}" srcOrd="0" destOrd="0" parTransId="{368CABEA-BF4C-4254-8A7E-C5258D0AC3B9}" sibTransId="{7192A5F8-5413-4FB7-A3A0-12E87FF196AB}"/>
    <dgm:cxn modelId="{E38CD4AF-A93E-4A97-B48C-91A07D2EDC22}" type="presOf" srcId="{99FD9310-3DB4-408B-BE9D-4CBD5DC2FF01}" destId="{9E18AF10-21B7-426A-9EDA-31454EF81527}" srcOrd="0" destOrd="0" presId="urn:microsoft.com/office/officeart/2005/8/layout/hList3"/>
    <dgm:cxn modelId="{1813943E-74EF-4F82-BF15-F36E2D6B3907}" srcId="{54A20262-D601-418C-A617-5ED0D2501BA9}" destId="{77CD3178-26EF-489C-B7F1-3C1D6D3BFF40}" srcOrd="1" destOrd="0" parTransId="{59C1F6C3-6ED7-41AB-90FB-24DD030A236B}" sibTransId="{0552E3CA-4593-4A61-8A2D-A86BE8D099D2}"/>
    <dgm:cxn modelId="{F497F89F-5065-480E-8C58-5547E7ADC711}" srcId="{54A20262-D601-418C-A617-5ED0D2501BA9}" destId="{91ACBF4B-97DF-4260-A8E2-F3CD879E1ED2}" srcOrd="0" destOrd="0" parTransId="{F43FE61B-669A-424F-9162-9297DBD3DA46}" sibTransId="{E1AEA1E5-369D-4B1A-B10E-D3111B993AD3}"/>
    <dgm:cxn modelId="{697BEF65-234F-4A82-BDCC-4A5653EB2CA8}" type="presOf" srcId="{77CD3178-26EF-489C-B7F1-3C1D6D3BFF40}" destId="{C2452CE9-6296-4015-8B8F-0CF94681220A}" srcOrd="0" destOrd="0" presId="urn:microsoft.com/office/officeart/2005/8/layout/hList3"/>
    <dgm:cxn modelId="{3698BED3-EBB5-4F1A-9EAE-D537CE31880F}" type="presParOf" srcId="{336BB50F-BBC8-45F6-A822-B8876F940FA1}" destId="{329B52ED-A50D-4556-AB35-C9910702B390}" srcOrd="0" destOrd="0" presId="urn:microsoft.com/office/officeart/2005/8/layout/hList3"/>
    <dgm:cxn modelId="{755D13CC-5218-4532-ABB4-E60F441B7C21}" type="presParOf" srcId="{336BB50F-BBC8-45F6-A822-B8876F940FA1}" destId="{84D7DAEE-99FA-44CF-89DE-83AD4EDECF3B}" srcOrd="1" destOrd="0" presId="urn:microsoft.com/office/officeart/2005/8/layout/hList3"/>
    <dgm:cxn modelId="{16216D47-5B18-48CE-A49F-4191D46EFB37}" type="presParOf" srcId="{84D7DAEE-99FA-44CF-89DE-83AD4EDECF3B}" destId="{A6ECFAB0-EDDA-4029-93C2-7564CB765926}" srcOrd="0" destOrd="0" presId="urn:microsoft.com/office/officeart/2005/8/layout/hList3"/>
    <dgm:cxn modelId="{A629C2CC-A427-4D43-8928-706428938AB2}" type="presParOf" srcId="{84D7DAEE-99FA-44CF-89DE-83AD4EDECF3B}" destId="{C2452CE9-6296-4015-8B8F-0CF94681220A}" srcOrd="1" destOrd="0" presId="urn:microsoft.com/office/officeart/2005/8/layout/hList3"/>
    <dgm:cxn modelId="{AA467CB1-F55C-4A98-A6C3-F9B191E8CB1A}" type="presParOf" srcId="{84D7DAEE-99FA-44CF-89DE-83AD4EDECF3B}" destId="{9E18AF10-21B7-426A-9EDA-31454EF81527}" srcOrd="2" destOrd="0" presId="urn:microsoft.com/office/officeart/2005/8/layout/hList3"/>
    <dgm:cxn modelId="{D3E94ED1-B35F-450E-AD1E-1BCBA8A6919A}" type="presParOf" srcId="{336BB50F-BBC8-45F6-A822-B8876F940FA1}" destId="{A3252685-3BC8-4205-930E-3A4A91A47A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6591-A500-4FCD-9FAD-CAE995042FF4}">
      <dsp:nvSpPr>
        <dsp:cNvPr id="0" name=""/>
        <dsp:cNvSpPr/>
      </dsp:nvSpPr>
      <dsp:spPr>
        <a:xfrm>
          <a:off x="213360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>
              <a:solidFill>
                <a:srgbClr val="3B6E8F"/>
              </a:solidFill>
            </a:rPr>
            <a:t>Multidisciplinary Care Team</a:t>
          </a:r>
        </a:p>
      </dsp:txBody>
      <dsp:txXfrm>
        <a:off x="2133600" y="0"/>
        <a:ext cx="2362199" cy="2362199"/>
      </dsp:txXfrm>
    </dsp:sp>
    <dsp:sp modelId="{1BC51AAE-54FA-461A-9744-FEBC816395E8}">
      <dsp:nvSpPr>
        <dsp:cNvPr id="0" name=""/>
        <dsp:cNvSpPr/>
      </dsp:nvSpPr>
      <dsp:spPr>
        <a:xfrm>
          <a:off x="9525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40" kern="1200" dirty="0">
              <a:solidFill>
                <a:srgbClr val="3B6E8F"/>
              </a:solidFill>
            </a:rPr>
            <a:t>Coordinated </a:t>
          </a:r>
          <a:r>
            <a:rPr lang="en-US" sz="1240" kern="1200" baseline="0" dirty="0">
              <a:solidFill>
                <a:srgbClr val="3B6E8F"/>
              </a:solidFill>
            </a:rPr>
            <a:t>care</a:t>
          </a:r>
          <a:r>
            <a:rPr lang="en-US" sz="1240" kern="1200" dirty="0">
              <a:solidFill>
                <a:srgbClr val="3B6E8F"/>
              </a:solidFill>
            </a:rPr>
            <a:t> across providers and specialties</a:t>
          </a:r>
        </a:p>
      </dsp:txBody>
      <dsp:txXfrm>
        <a:off x="952500" y="2362199"/>
        <a:ext cx="2362199" cy="2362199"/>
      </dsp:txXfrm>
    </dsp:sp>
    <dsp:sp modelId="{10E70C70-772B-49E1-A187-24DD484D9038}">
      <dsp:nvSpPr>
        <dsp:cNvPr id="0" name=""/>
        <dsp:cNvSpPr/>
      </dsp:nvSpPr>
      <dsp:spPr>
        <a:xfrm rot="10800000">
          <a:off x="21336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>
              <a:solidFill>
                <a:srgbClr val="3B6E8F"/>
              </a:solidFill>
            </a:rPr>
            <a:t>Patient</a:t>
          </a:r>
        </a:p>
      </dsp:txBody>
      <dsp:txXfrm rot="10800000">
        <a:off x="2133600" y="2362199"/>
        <a:ext cx="2362199" cy="2362199"/>
      </dsp:txXfrm>
    </dsp:sp>
    <dsp:sp modelId="{B2D8A2C0-5B0D-4473-9800-E9FEFE0292B3}">
      <dsp:nvSpPr>
        <dsp:cNvPr id="0" name=""/>
        <dsp:cNvSpPr/>
      </dsp:nvSpPr>
      <dsp:spPr>
        <a:xfrm>
          <a:off x="33147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3B6E8F"/>
              </a:solidFill>
            </a:rPr>
            <a:t>Emphasis on </a:t>
          </a:r>
          <a:r>
            <a:rPr lang="en-US" sz="1200" kern="1200" baseline="0" dirty="0">
              <a:solidFill>
                <a:srgbClr val="3B6E8F"/>
              </a:solidFill>
            </a:rPr>
            <a:t>prevention</a:t>
          </a:r>
          <a:r>
            <a:rPr lang="en-US" sz="1200" kern="1200" dirty="0">
              <a:solidFill>
                <a:srgbClr val="3B6E8F"/>
              </a:solidFill>
            </a:rPr>
            <a:t> primary care </a:t>
          </a:r>
          <a:r>
            <a:rPr lang="en-US" sz="1200" kern="1200" dirty="0" smtClean="0">
              <a:solidFill>
                <a:srgbClr val="3B6E8F"/>
              </a:solidFill>
            </a:rPr>
            <a:t>education</a:t>
          </a:r>
          <a:endParaRPr lang="en-US" sz="1200" kern="1200" dirty="0">
            <a:solidFill>
              <a:srgbClr val="3B6E8F"/>
            </a:solidFill>
          </a:endParaRPr>
        </a:p>
      </dsp:txBody>
      <dsp:txXfrm>
        <a:off x="3314700" y="2362199"/>
        <a:ext cx="2362199" cy="23621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6591-A500-4FCD-9FAD-CAE995042FF4}">
      <dsp:nvSpPr>
        <dsp:cNvPr id="0" name=""/>
        <dsp:cNvSpPr/>
      </dsp:nvSpPr>
      <dsp:spPr>
        <a:xfrm>
          <a:off x="213360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>
              <a:solidFill>
                <a:srgbClr val="3B6E8F"/>
              </a:solidFill>
            </a:rPr>
            <a:t>Multidisciplinary Care Team</a:t>
          </a:r>
        </a:p>
      </dsp:txBody>
      <dsp:txXfrm>
        <a:off x="2133600" y="0"/>
        <a:ext cx="2362199" cy="2362199"/>
      </dsp:txXfrm>
    </dsp:sp>
    <dsp:sp modelId="{1BC51AAE-54FA-461A-9744-FEBC816395E8}">
      <dsp:nvSpPr>
        <dsp:cNvPr id="0" name=""/>
        <dsp:cNvSpPr/>
      </dsp:nvSpPr>
      <dsp:spPr>
        <a:xfrm>
          <a:off x="9525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40" kern="1200" dirty="0">
              <a:solidFill>
                <a:srgbClr val="3B6E8F"/>
              </a:solidFill>
            </a:rPr>
            <a:t>Coordinated </a:t>
          </a:r>
          <a:r>
            <a:rPr lang="en-US" sz="1240" kern="1200" baseline="0" dirty="0">
              <a:solidFill>
                <a:srgbClr val="3B6E8F"/>
              </a:solidFill>
            </a:rPr>
            <a:t>care</a:t>
          </a:r>
          <a:r>
            <a:rPr lang="en-US" sz="1240" kern="1200" dirty="0">
              <a:solidFill>
                <a:srgbClr val="3B6E8F"/>
              </a:solidFill>
            </a:rPr>
            <a:t> across providers and specialties</a:t>
          </a:r>
        </a:p>
      </dsp:txBody>
      <dsp:txXfrm>
        <a:off x="952500" y="2362199"/>
        <a:ext cx="2362199" cy="2362199"/>
      </dsp:txXfrm>
    </dsp:sp>
    <dsp:sp modelId="{10E70C70-772B-49E1-A187-24DD484D9038}">
      <dsp:nvSpPr>
        <dsp:cNvPr id="0" name=""/>
        <dsp:cNvSpPr/>
      </dsp:nvSpPr>
      <dsp:spPr>
        <a:xfrm rot="10800000">
          <a:off x="21336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>
              <a:solidFill>
                <a:srgbClr val="3B6E8F"/>
              </a:solidFill>
            </a:rPr>
            <a:t>Patient</a:t>
          </a:r>
        </a:p>
      </dsp:txBody>
      <dsp:txXfrm rot="10800000">
        <a:off x="2133600" y="2362199"/>
        <a:ext cx="2362199" cy="2362199"/>
      </dsp:txXfrm>
    </dsp:sp>
    <dsp:sp modelId="{B2D8A2C0-5B0D-4473-9800-E9FEFE0292B3}">
      <dsp:nvSpPr>
        <dsp:cNvPr id="0" name=""/>
        <dsp:cNvSpPr/>
      </dsp:nvSpPr>
      <dsp:spPr>
        <a:xfrm>
          <a:off x="33147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3B6E8F"/>
              </a:solidFill>
            </a:rPr>
            <a:t>Emphasis on </a:t>
          </a:r>
          <a:r>
            <a:rPr lang="en-US" sz="1200" kern="1200" baseline="0" dirty="0">
              <a:solidFill>
                <a:srgbClr val="3B6E8F"/>
              </a:solidFill>
            </a:rPr>
            <a:t>prevention</a:t>
          </a:r>
          <a:r>
            <a:rPr lang="en-US" sz="1200" kern="1200" dirty="0">
              <a:solidFill>
                <a:srgbClr val="3B6E8F"/>
              </a:solidFill>
            </a:rPr>
            <a:t> primary care </a:t>
          </a:r>
          <a:r>
            <a:rPr lang="en-US" sz="1200" kern="1200" dirty="0" smtClean="0">
              <a:solidFill>
                <a:srgbClr val="3B6E8F"/>
              </a:solidFill>
            </a:rPr>
            <a:t>education</a:t>
          </a:r>
          <a:endParaRPr lang="en-US" sz="1200" kern="1200" dirty="0">
            <a:solidFill>
              <a:srgbClr val="3B6E8F"/>
            </a:solidFill>
          </a:endParaRPr>
        </a:p>
      </dsp:txBody>
      <dsp:txXfrm>
        <a:off x="3314700" y="2362199"/>
        <a:ext cx="2362199" cy="2362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78867-3251-4FF9-803F-6E7BE90D3CAC}">
      <dsp:nvSpPr>
        <dsp:cNvPr id="0" name=""/>
        <dsp:cNvSpPr/>
      </dsp:nvSpPr>
      <dsp:spPr>
        <a:xfrm>
          <a:off x="0" y="0"/>
          <a:ext cx="7010400" cy="22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What is Bundled Payment?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Fixed amount to providers for a specific </a:t>
          </a:r>
          <a:br>
            <a:rPr lang="en-US" sz="3200" kern="1200" dirty="0" smtClean="0"/>
          </a:br>
          <a:r>
            <a:rPr lang="en-US" sz="3200" i="1" kern="1200" dirty="0" smtClean="0"/>
            <a:t>episode of care</a:t>
          </a:r>
          <a:endParaRPr lang="en-US" sz="3200" i="1" kern="1200" dirty="0"/>
        </a:p>
      </dsp:txBody>
      <dsp:txXfrm>
        <a:off x="0" y="0"/>
        <a:ext cx="7010400" cy="2241052"/>
      </dsp:txXfrm>
    </dsp:sp>
    <dsp:sp modelId="{8F687153-E5E1-4324-B6CB-50976E0CACA7}">
      <dsp:nvSpPr>
        <dsp:cNvPr id="0" name=""/>
        <dsp:cNvSpPr/>
      </dsp:nvSpPr>
      <dsp:spPr>
        <a:xfrm>
          <a:off x="0" y="2264614"/>
          <a:ext cx="7010400" cy="22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What is Global Payment?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Single, risk-adjusted payment to a </a:t>
          </a:r>
          <a:br>
            <a:rPr lang="en-US" sz="3200" kern="1200" dirty="0" smtClean="0"/>
          </a:br>
          <a:r>
            <a:rPr lang="en-US" sz="3200" kern="1200" dirty="0" smtClean="0"/>
            <a:t>responsible provider for patient’s care </a:t>
          </a:r>
          <a:br>
            <a:rPr lang="en-US" sz="3200" kern="1200" dirty="0" smtClean="0"/>
          </a:br>
          <a:r>
            <a:rPr lang="en-US" sz="3200" i="1" kern="1200" dirty="0" smtClean="0"/>
            <a:t>over fixed period of time</a:t>
          </a:r>
          <a:r>
            <a:rPr lang="en-US" sz="2800" kern="1200" dirty="0" smtClean="0"/>
            <a:t>  </a:t>
          </a:r>
        </a:p>
      </dsp:txBody>
      <dsp:txXfrm>
        <a:off x="0" y="2264614"/>
        <a:ext cx="7010400" cy="2241052"/>
      </dsp:txXfrm>
    </dsp:sp>
    <dsp:sp modelId="{4C01FD2F-02F8-4205-89D5-E7B9C60D4FA8}">
      <dsp:nvSpPr>
        <dsp:cNvPr id="0" name=""/>
        <dsp:cNvSpPr/>
      </dsp:nvSpPr>
      <dsp:spPr>
        <a:xfrm>
          <a:off x="0" y="4495858"/>
          <a:ext cx="7010400" cy="7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8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4495858"/>
        <a:ext cx="7010400" cy="755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B52ED-A50D-4556-AB35-C9910702B390}">
      <dsp:nvSpPr>
        <dsp:cNvPr id="0" name=""/>
        <dsp:cNvSpPr/>
      </dsp:nvSpPr>
      <dsp:spPr>
        <a:xfrm>
          <a:off x="0" y="0"/>
          <a:ext cx="7543800" cy="12801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HIT Horizon</a:t>
          </a:r>
          <a:endParaRPr lang="en-US" sz="5900" kern="1200" dirty="0"/>
        </a:p>
      </dsp:txBody>
      <dsp:txXfrm>
        <a:off x="0" y="0"/>
        <a:ext cx="7543800" cy="1280160"/>
      </dsp:txXfrm>
    </dsp:sp>
    <dsp:sp modelId="{A6ECFAB0-EDDA-4029-93C2-7564CB765926}">
      <dsp:nvSpPr>
        <dsp:cNvPr id="0" name=""/>
        <dsp:cNvSpPr/>
      </dsp:nvSpPr>
      <dsp:spPr>
        <a:xfrm>
          <a:off x="3683" y="1280160"/>
          <a:ext cx="2512144" cy="2688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Health Information Exchange</a:t>
          </a:r>
          <a:endParaRPr lang="en-US" sz="3600" kern="1200" dirty="0"/>
        </a:p>
      </dsp:txBody>
      <dsp:txXfrm>
        <a:off x="3683" y="1280160"/>
        <a:ext cx="2512144" cy="2688336"/>
      </dsp:txXfrm>
    </dsp:sp>
    <dsp:sp modelId="{C2452CE9-6296-4015-8B8F-0CF94681220A}">
      <dsp:nvSpPr>
        <dsp:cNvPr id="0" name=""/>
        <dsp:cNvSpPr/>
      </dsp:nvSpPr>
      <dsp:spPr>
        <a:xfrm>
          <a:off x="2515827" y="1280160"/>
          <a:ext cx="2512144" cy="2688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Meaningful Use</a:t>
          </a:r>
          <a:endParaRPr lang="en-US" sz="3600" kern="1200" dirty="0"/>
        </a:p>
      </dsp:txBody>
      <dsp:txXfrm>
        <a:off x="2515827" y="1280160"/>
        <a:ext cx="2512144" cy="2688336"/>
      </dsp:txXfrm>
    </dsp:sp>
    <dsp:sp modelId="{9E18AF10-21B7-426A-9EDA-31454EF81527}">
      <dsp:nvSpPr>
        <dsp:cNvPr id="0" name=""/>
        <dsp:cNvSpPr/>
      </dsp:nvSpPr>
      <dsp:spPr>
        <a:xfrm>
          <a:off x="5027972" y="1280160"/>
          <a:ext cx="2512144" cy="2688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All Payer Claims Database</a:t>
          </a:r>
          <a:endParaRPr lang="en-US" sz="3600" kern="1200" dirty="0"/>
        </a:p>
      </dsp:txBody>
      <dsp:txXfrm>
        <a:off x="5027972" y="1280160"/>
        <a:ext cx="2512144" cy="2688336"/>
      </dsp:txXfrm>
    </dsp:sp>
    <dsp:sp modelId="{A3252685-3BC8-4205-930E-3A4A91A47A10}">
      <dsp:nvSpPr>
        <dsp:cNvPr id="0" name=""/>
        <dsp:cNvSpPr/>
      </dsp:nvSpPr>
      <dsp:spPr>
        <a:xfrm>
          <a:off x="0" y="3968496"/>
          <a:ext cx="7543800" cy="2987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5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 typeface="Arial" pitchFamily="34" charset="0"/>
              <a:buChar char="•"/>
              <a:defRPr sz="1800" b="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pic>
        <p:nvPicPr>
          <p:cNvPr id="10" name="Picture 9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6566" b="24444"/>
          <a:stretch>
            <a:fillRect/>
          </a:stretch>
        </p:blipFill>
        <p:spPr>
          <a:xfrm>
            <a:off x="381000" y="5181600"/>
            <a:ext cx="3429000" cy="8717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796926" y="2159012"/>
            <a:ext cx="7542213" cy="703263"/>
          </a:xfrm>
        </p:spPr>
        <p:txBody>
          <a:bodyPr/>
          <a:lstStyle>
            <a:lvl1pPr algn="ctr">
              <a:defRPr sz="3200" smtClean="0">
                <a:solidFill>
                  <a:schemeClr val="bg1"/>
                </a:solidFill>
                <a:latin typeface="Arial" charset="0"/>
                <a:ea typeface="ＭＳ Ｐゴシック" pitchFamily="-109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4863" y="2817813"/>
            <a:ext cx="7507287" cy="449262"/>
          </a:xfrm>
        </p:spPr>
        <p:txBody>
          <a:bodyPr/>
          <a:lstStyle>
            <a:lvl1pPr marL="0" indent="0" algn="ctr">
              <a:buFont typeface="Arial" charset="0"/>
              <a:buNone/>
              <a:defRPr sz="2000" smtClean="0">
                <a:solidFill>
                  <a:schemeClr val="bg1"/>
                </a:solidFill>
                <a:latin typeface="Arial" charset="0"/>
                <a:ea typeface="ＭＳ Ｐゴシック" pitchFamily="-109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3"/>
            <a:ext cx="6934200" cy="708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D4D4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6248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2B1550-7904-4487-A181-195F61318BD3}" type="slidenum">
              <a:rPr lang="en-US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2B1550-7904-4487-A181-195F61318BD3}" type="slidenum">
              <a:rPr lang="en-US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4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4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84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3276601"/>
            <a:ext cx="4041775" cy="284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375584" y="1673526"/>
            <a:ext cx="1285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rot="16200000" flipH="1">
            <a:off x="8097327" y="2231368"/>
            <a:ext cx="1150188" cy="28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600200"/>
            <a:ext cx="3008313" cy="6858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2208"/>
            <a:ext cx="5111750" cy="3763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362208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3381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1"/>
            <a:ext cx="2057400" cy="3459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1"/>
            <a:ext cx="6019800" cy="4373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5410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2362208"/>
            <a:ext cx="7239000" cy="3763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13050" y="354013"/>
            <a:ext cx="5816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13050" y="974725"/>
            <a:ext cx="5816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3870D"/>
          </a:solidFill>
          <a:latin typeface="Arial"/>
          <a:ea typeface="ＭＳ Ｐゴシック" pitchFamily="-112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April </a:t>
            </a:r>
            <a:r>
              <a:rPr lang="en-US" smtClean="0"/>
              <a:t>4,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Colorado AHEC Series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Updates: 2011 Health Report Card &amp; Payment Reform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74" y="4406912"/>
            <a:ext cx="7772400" cy="1362075"/>
          </a:xfrm>
        </p:spPr>
        <p:txBody>
          <a:bodyPr/>
          <a:lstStyle/>
          <a:p>
            <a:pPr algn="r"/>
            <a:r>
              <a:rPr lang="en-US" sz="3600" dirty="0" smtClean="0"/>
              <a:t>Prevention:  </a:t>
            </a:r>
            <a:br>
              <a:rPr lang="en-US" sz="3600" dirty="0" smtClean="0"/>
            </a:br>
            <a:r>
              <a:rPr lang="en-US" sz="3600" dirty="0" smtClean="0"/>
              <a:t>Strong Investments in Colorado’s Health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6" y="419100"/>
            <a:ext cx="2772949" cy="3771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6574" y="356884"/>
            <a:ext cx="6330951" cy="620712"/>
          </a:xfrm>
        </p:spPr>
        <p:txBody>
          <a:bodyPr/>
          <a:lstStyle/>
          <a:p>
            <a:r>
              <a:rPr lang="en-US" sz="2700" dirty="0" smtClean="0"/>
              <a:t>The Case for Prevention Investment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65549" y="1437863"/>
          <a:ext cx="5816601" cy="340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801"/>
                <a:gridCol w="1556933"/>
                <a:gridCol w="1938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Program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387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Investment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387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Savings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3870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Childhood vaccinations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$16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Nurse-Family Partnership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$1.26 to $5.70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Fluoridation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$38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Kids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Preventative Dental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Visit before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age 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$284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Tobacco Cessation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$10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to 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$59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AE9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Workplace Wellness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$3.27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DF7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926" y="2362200"/>
            <a:ext cx="7542213" cy="703263"/>
          </a:xfrm>
        </p:spPr>
        <p:txBody>
          <a:bodyPr/>
          <a:lstStyle/>
          <a:p>
            <a:r>
              <a:rPr lang="en-US" dirty="0" smtClean="0"/>
              <a:t>www.ColoradoHealthReportCard.org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On the Front Lines of Payment Reform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Reform Initiatives in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7" name="Content Placeholder 6" descr="map for cost P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32" t="3519" r="5132" b="4985"/>
          <a:stretch>
            <a:fillRect/>
          </a:stretch>
        </p:blipFill>
        <p:spPr>
          <a:xfrm>
            <a:off x="1037493" y="1219200"/>
            <a:ext cx="696350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Payment Reform: The Triple Aim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7" name="Content Placeholder 6" descr="triple a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91640"/>
            <a:ext cx="5410200" cy="4328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</a:t>
            </a:r>
            <a:r>
              <a:rPr lang="en-US" dirty="0"/>
              <a:t>E</a:t>
            </a:r>
            <a:r>
              <a:rPr lang="en-US" dirty="0" smtClean="0"/>
              <a:t>xpenditures </a:t>
            </a:r>
            <a:r>
              <a:rPr lang="en-US" dirty="0"/>
              <a:t>C</a:t>
            </a:r>
            <a:r>
              <a:rPr lang="en-US" dirty="0" smtClean="0"/>
              <a:t>omprise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G</a:t>
            </a:r>
            <a:r>
              <a:rPr lang="en-US" dirty="0" smtClean="0"/>
              <a:t>rowing </a:t>
            </a:r>
            <a:r>
              <a:rPr lang="en-US" dirty="0"/>
              <a:t>S</a:t>
            </a:r>
            <a:r>
              <a:rPr lang="en-US" dirty="0" smtClean="0"/>
              <a:t>haring of Our </a:t>
            </a:r>
            <a:r>
              <a:rPr lang="en-US" dirty="0"/>
              <a:t>E</a:t>
            </a:r>
            <a:r>
              <a:rPr lang="en-US" dirty="0" smtClean="0"/>
              <a:t>conomy </a:t>
            </a:r>
            <a:endParaRPr lang="en-US" dirty="0"/>
          </a:p>
        </p:txBody>
      </p:sp>
      <p:pic>
        <p:nvPicPr>
          <p:cNvPr id="6" name="Content Placeholder 5" descr="National Health Care Spending G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61587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Emphasis on Care Coordination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</a:t>
            </a:r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S</a:t>
            </a:r>
            <a:r>
              <a:rPr lang="en-US" dirty="0" smtClean="0"/>
              <a:t>ystem is Fragmented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685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The Dartmouth Institute, “Reflections on Geographic Variations in U.S. Health Care”, 2010.</a:t>
            </a:r>
            <a:endParaRPr lang="en-US" sz="1400" dirty="0"/>
          </a:p>
        </p:txBody>
      </p:sp>
      <p:pic>
        <p:nvPicPr>
          <p:cNvPr id="8" name="Picture 7" descr="Services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427363" cy="4648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4648200"/>
          </a:xfrm>
        </p:spPr>
        <p:txBody>
          <a:bodyPr>
            <a:normAutofit/>
          </a:bodyPr>
          <a:lstStyle/>
          <a:p>
            <a:pPr lvl="1">
              <a:spcAft>
                <a:spcPts val="900"/>
              </a:spcAft>
            </a:pPr>
            <a:r>
              <a:rPr lang="en-US" sz="2400" dirty="0" smtClean="0"/>
              <a:t>Primary care providers may be unaware their patient has been to the hospital.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Patients may be subjected to </a:t>
            </a:r>
            <a:br>
              <a:rPr lang="en-US" sz="2400" dirty="0" smtClean="0"/>
            </a:br>
            <a:r>
              <a:rPr lang="en-US" sz="2400" dirty="0" smtClean="0"/>
              <a:t>unnecessary, </a:t>
            </a:r>
            <a:br>
              <a:rPr lang="en-US" sz="2400" dirty="0" smtClean="0"/>
            </a:br>
            <a:r>
              <a:rPr lang="en-US" sz="2400" dirty="0" smtClean="0"/>
              <a:t>repetitive tests.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A Dartmouth Institute study suggests 30 percent of care is unnecessary.</a:t>
            </a:r>
            <a:r>
              <a:rPr lang="en-US" sz="1600" baseline="3000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>
                <a:solidFill>
                  <a:srgbClr val="3B6E8F"/>
                </a:solidFill>
              </a:rPr>
              <a:pPr/>
              <a:t>19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200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rgbClr val="F6A01A"/>
              </a:buClr>
              <a:buSzPct val="90000"/>
              <a:defRPr/>
            </a:pPr>
            <a:endParaRPr lang="en-US" sz="3200" dirty="0">
              <a:solidFill>
                <a:srgbClr val="3B6E8F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591800" y="5334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cost contain no E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57200" y="1219200"/>
            <a:ext cx="992012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334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3600" dirty="0" smtClean="0"/>
              <a:t>2011 Colorado Health Report Card</a:t>
            </a:r>
          </a:p>
          <a:p>
            <a:pPr>
              <a:spcAft>
                <a:spcPts val="900"/>
              </a:spcAft>
              <a:buNone/>
            </a:pPr>
            <a:endParaRPr lang="en-US" sz="3600" dirty="0" smtClean="0"/>
          </a:p>
          <a:p>
            <a:pPr>
              <a:spcAft>
                <a:spcPts val="900"/>
              </a:spcAft>
            </a:pPr>
            <a:r>
              <a:rPr lang="en-US" sz="3600" dirty="0" smtClean="0"/>
              <a:t>Payment Reform in Colorado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Accountable Care Collaborative</a:t>
            </a:r>
            <a:endParaRPr lang="en-US" dirty="0"/>
          </a:p>
        </p:txBody>
      </p:sp>
      <p:pic>
        <p:nvPicPr>
          <p:cNvPr id="5" name="Picture 4" descr="ACC care coord.jpg"/>
          <p:cNvPicPr>
            <a:picLocks noChangeAspect="1"/>
          </p:cNvPicPr>
          <p:nvPr/>
        </p:nvPicPr>
        <p:blipFill>
          <a:blip r:embed="rId3" cstate="print"/>
          <a:srcRect l="40833"/>
          <a:stretch>
            <a:fillRect/>
          </a:stretch>
        </p:blipFill>
        <p:spPr>
          <a:xfrm>
            <a:off x="1090648" y="1454685"/>
            <a:ext cx="7291352" cy="464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 on Medical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>
                <a:solidFill>
                  <a:srgbClr val="3B6E8F"/>
                </a:solidFill>
              </a:rPr>
              <a:pPr/>
              <a:t>21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200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rgbClr val="F6A01A"/>
              </a:buClr>
              <a:buSzPct val="90000"/>
              <a:defRPr/>
            </a:pPr>
            <a:endParaRPr lang="en-US" sz="3200" dirty="0">
              <a:solidFill>
                <a:srgbClr val="3B6E8F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591800" y="5334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ost contain EP circl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2400" y="1295400"/>
            <a:ext cx="965558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Payment Shifting from Volume to Value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Reform: </a:t>
            </a:r>
            <a:r>
              <a:rPr lang="en-US" dirty="0" smtClean="0"/>
              <a:t>Moving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V</a:t>
            </a:r>
            <a:r>
              <a:rPr lang="en-US" dirty="0" smtClean="0"/>
              <a:t>olume </a:t>
            </a:r>
            <a:r>
              <a:rPr lang="en-US" dirty="0"/>
              <a:t>to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4" name="Content Placeholder 9" descr="FFS image_mass.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3810000"/>
            <a:ext cx="4040188" cy="2554705"/>
          </a:xfrm>
          <a:prstGeom prst="rect">
            <a:avLst/>
          </a:prstGeom>
        </p:spPr>
      </p:pic>
      <p:pic>
        <p:nvPicPr>
          <p:cNvPr id="5" name="Content Placeholder 10" descr="FFS image 2_mass.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8400" y="990600"/>
            <a:ext cx="4041775" cy="2621268"/>
          </a:xfrm>
          <a:prstGeom prst="rect">
            <a:avLst/>
          </a:prstGeom>
        </p:spPr>
      </p:pic>
      <p:pic>
        <p:nvPicPr>
          <p:cNvPr id="6" name="Picture 5" descr="payment re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95400"/>
            <a:ext cx="6942730" cy="52547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23</a:t>
            </a:fld>
            <a:endParaRPr lang="en-US">
              <a:solidFill>
                <a:srgbClr val="3B6E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Bundled &amp; Global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>
                <a:solidFill>
                  <a:srgbClr val="3B6E8F"/>
                </a:solidFill>
              </a:rPr>
              <a:pPr/>
              <a:t>24</a:t>
            </a:fld>
            <a:endParaRPr lang="en-US" dirty="0">
              <a:solidFill>
                <a:srgbClr val="3B6E8F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66800" y="1524000"/>
          <a:ext cx="701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Data and Information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“Hot Spotters”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" name="Picture 10" descr="HotSpotters_by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239000" cy="1900238"/>
          </a:xfrm>
          <a:prstGeom prst="rect">
            <a:avLst/>
          </a:prstGeom>
        </p:spPr>
      </p:pic>
      <p:pic>
        <p:nvPicPr>
          <p:cNvPr id="10" name="Picture 9" descr="NY Hot Spotter cover.jpg"/>
          <p:cNvPicPr>
            <a:picLocks noChangeAspect="1"/>
          </p:cNvPicPr>
          <p:nvPr/>
        </p:nvPicPr>
        <p:blipFill>
          <a:blip r:embed="rId4" cstate="print"/>
          <a:srcRect l="8501"/>
          <a:stretch>
            <a:fillRect/>
          </a:stretch>
        </p:blipFill>
        <p:spPr>
          <a:xfrm>
            <a:off x="5105400" y="2719617"/>
            <a:ext cx="2460391" cy="368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HIT Horizon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27</a:t>
            </a:fld>
            <a:endParaRPr lang="en-US">
              <a:solidFill>
                <a:srgbClr val="3B6E8F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6002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Accountable Care Collaborative</a:t>
            </a:r>
            <a:endParaRPr lang="en-US" dirty="0"/>
          </a:p>
        </p:txBody>
      </p:sp>
      <p:pic>
        <p:nvPicPr>
          <p:cNvPr id="5" name="Picture 4" descr="ACC with payer.jpg"/>
          <p:cNvPicPr>
            <a:picLocks noChangeAspect="1"/>
          </p:cNvPicPr>
          <p:nvPr/>
        </p:nvPicPr>
        <p:blipFill>
          <a:blip r:embed="rId3" cstate="print"/>
          <a:srcRect l="40833"/>
          <a:stretch>
            <a:fillRect/>
          </a:stretch>
        </p:blipFill>
        <p:spPr>
          <a:xfrm>
            <a:off x="838200" y="1219200"/>
            <a:ext cx="7391400" cy="520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6172200"/>
            <a:ext cx="7696200" cy="304800"/>
          </a:xfrm>
        </p:spPr>
        <p:txBody>
          <a:bodyPr/>
          <a:lstStyle/>
          <a:p>
            <a:r>
              <a:rPr lang="en-US" dirty="0" smtClean="0"/>
              <a:t>Sara Schmitt  </a:t>
            </a:r>
            <a:r>
              <a:rPr lang="en-US" dirty="0" smtClean="0">
                <a:solidFill>
                  <a:schemeClr val="tx1"/>
                </a:solidFill>
              </a:rPr>
              <a:t> 720.382.7081   schmitts@coloradohealthinstitute.org</a:t>
            </a:r>
          </a:p>
          <a:p>
            <a:endParaRPr lang="en-US" dirty="0"/>
          </a:p>
        </p:txBody>
      </p:sp>
      <p:pic>
        <p:nvPicPr>
          <p:cNvPr id="4" name="Picture 3" descr="iStock_000008316820Small.jpg"/>
          <p:cNvPicPr>
            <a:picLocks noChangeAspect="1"/>
          </p:cNvPicPr>
          <p:nvPr/>
        </p:nvPicPr>
        <p:blipFill>
          <a:blip r:embed="rId3" cstate="print"/>
          <a:srcRect t="20408" b="12245"/>
          <a:stretch>
            <a:fillRect/>
          </a:stretch>
        </p:blipFill>
        <p:spPr>
          <a:xfrm>
            <a:off x="2362200" y="609600"/>
            <a:ext cx="4572000" cy="4342323"/>
          </a:xfrm>
          <a:prstGeom prst="rect">
            <a:avLst/>
          </a:prstGeom>
          <a:ln w="38100">
            <a:solidFill>
              <a:srgbClr val="F6A0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/>
          </p:cNvSpPr>
          <p:nvPr/>
        </p:nvSpPr>
        <p:spPr bwMode="auto">
          <a:xfrm>
            <a:off x="1524000" y="41148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80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6147" name="Rectangle 1026"/>
          <p:cNvSpPr txBox="1">
            <a:spLocks/>
          </p:cNvSpPr>
          <p:nvPr/>
        </p:nvSpPr>
        <p:spPr bwMode="auto">
          <a:xfrm>
            <a:off x="541337" y="5448425"/>
            <a:ext cx="7913893" cy="10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The 2011 Colorado Health Report Card</a:t>
            </a:r>
            <a:endParaRPr lang="en-US" sz="3200" b="1" dirty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</p:txBody>
      </p:sp>
      <p:pic>
        <p:nvPicPr>
          <p:cNvPr id="7170" name="beb9bb34-1fc6-47af-a99f-9ecd1b37bdf3" descr="A3B6F214-A0C2-490D-9E09-45A979379059@Home"/>
          <p:cNvPicPr>
            <a:picLocks noChangeAspect="1" noChangeArrowheads="1"/>
          </p:cNvPicPr>
          <p:nvPr/>
        </p:nvPicPr>
        <p:blipFill>
          <a:blip r:embed="rId4" cstate="print"/>
          <a:srcRect l="91879" t="82351" r="1592" b="11015"/>
          <a:stretch>
            <a:fillRect/>
          </a:stretch>
        </p:blipFill>
        <p:spPr bwMode="auto">
          <a:xfrm>
            <a:off x="8579142" y="5830922"/>
            <a:ext cx="461829" cy="6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225" y="1012825"/>
            <a:ext cx="6457950" cy="48847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2011 Report Card includes 38 indicators grouped into 5 life stages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Grades are based on Colorado’s ranking among states using most recent data available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59498" y="5040455"/>
            <a:ext cx="66738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E3870D"/>
                </a:solidFill>
                <a:latin typeface="Arial"/>
                <a:ea typeface="ＭＳ Ｐゴシック" pitchFamily="-112" charset="-128"/>
                <a:cs typeface="Arial"/>
              </a:rPr>
              <a:t>A			B			C			D			F</a:t>
            </a:r>
            <a:endParaRPr lang="en-US" sz="2000" b="1" dirty="0">
              <a:solidFill>
                <a:srgbClr val="E3870D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2167269" y="5729205"/>
            <a:ext cx="6858308" cy="620712"/>
            <a:chOff x="2270125" y="5838214"/>
            <a:chExt cx="6858308" cy="620712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2270125" y="5838214"/>
              <a:ext cx="1435100" cy="6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404040"/>
                  </a:solidFill>
                  <a:latin typeface="Arial"/>
                  <a:ea typeface="ＭＳ Ｐゴシック" pitchFamily="-112" charset="-128"/>
                  <a:cs typeface="Arial"/>
                </a:rPr>
                <a:t>Top 10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404040"/>
                  </a:solidFill>
                  <a:latin typeface="Arial"/>
                  <a:ea typeface="ＭＳ Ｐゴシック" pitchFamily="-112" charset="-128"/>
                  <a:cs typeface="Arial"/>
                </a:rPr>
                <a:t>states</a:t>
              </a:r>
              <a:endParaRPr lang="en-US" dirty="0">
                <a:solidFill>
                  <a:srgbClr val="404040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708900" y="5838214"/>
              <a:ext cx="1419533" cy="620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404040"/>
                  </a:solidFill>
                  <a:latin typeface="Arial"/>
                  <a:ea typeface="ＭＳ Ｐゴシック" pitchFamily="-112" charset="-128"/>
                  <a:cs typeface="Arial"/>
                </a:rPr>
                <a:t>Bottom 10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404040"/>
                  </a:solidFill>
                  <a:latin typeface="Arial"/>
                  <a:ea typeface="ＭＳ Ｐゴシック" pitchFamily="-112" charset="-128"/>
                  <a:cs typeface="Arial"/>
                </a:rPr>
                <a:t>states</a:t>
              </a:r>
              <a:endParaRPr lang="en-US" dirty="0">
                <a:solidFill>
                  <a:srgbClr val="404040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cxnSp>
          <p:nvCxnSpPr>
            <p:cNvPr id="20" name="Straight Arrow Connector 19"/>
            <p:cNvCxnSpPr>
              <a:stCxn id="15" idx="3"/>
              <a:endCxn id="16" idx="1"/>
            </p:cNvCxnSpPr>
            <p:nvPr/>
          </p:nvCxnSpPr>
          <p:spPr>
            <a:xfrm>
              <a:off x="3705225" y="6148570"/>
              <a:ext cx="40036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" name="Group 29"/>
          <p:cNvGrpSpPr/>
          <p:nvPr/>
        </p:nvGrpSpPr>
        <p:grpSpPr>
          <a:xfrm>
            <a:off x="2355919" y="2235198"/>
            <a:ext cx="6965882" cy="1711565"/>
            <a:chOff x="2178118" y="2277520"/>
            <a:chExt cx="6965882" cy="1711565"/>
          </a:xfrm>
        </p:grpSpPr>
        <p:grpSp>
          <p:nvGrpSpPr>
            <p:cNvPr id="11" name="Group 25"/>
            <p:cNvGrpSpPr/>
            <p:nvPr/>
          </p:nvGrpSpPr>
          <p:grpSpPr>
            <a:xfrm>
              <a:off x="2178118" y="3368373"/>
              <a:ext cx="6965882" cy="620712"/>
              <a:chOff x="2378566" y="3376840"/>
              <a:chExt cx="6965882" cy="620712"/>
            </a:xfrm>
          </p:grpSpPr>
          <p:sp>
            <p:nvSpPr>
              <p:cNvPr id="5" name="Title 1"/>
              <p:cNvSpPr txBox="1">
                <a:spLocks/>
              </p:cNvSpPr>
              <p:nvPr/>
            </p:nvSpPr>
            <p:spPr bwMode="auto">
              <a:xfrm>
                <a:off x="2378566" y="3376840"/>
                <a:ext cx="1326660" cy="62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Healthy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Beginnings</a:t>
                </a:r>
                <a:endParaRPr lang="en-US" dirty="0">
                  <a:solidFill>
                    <a:srgbClr val="E3870D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3615454" y="3376840"/>
                <a:ext cx="1584779" cy="62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Healthy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Children</a:t>
                </a:r>
                <a:endParaRPr lang="en-US" dirty="0">
                  <a:solidFill>
                    <a:srgbClr val="E3870D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5029656" y="3376840"/>
                <a:ext cx="1584779" cy="62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Healthy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Adolescents</a:t>
                </a:r>
                <a:endParaRPr lang="en-US" dirty="0">
                  <a:solidFill>
                    <a:srgbClr val="E3870D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 bwMode="auto">
              <a:xfrm>
                <a:off x="6374457" y="3376840"/>
                <a:ext cx="1584779" cy="62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Healthy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Adults</a:t>
                </a:r>
                <a:endParaRPr lang="en-US" dirty="0">
                  <a:solidFill>
                    <a:srgbClr val="E3870D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</p:txBody>
          </p:sp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7759669" y="3376840"/>
                <a:ext cx="1584779" cy="62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Healthy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E3870D"/>
                    </a:solidFill>
                    <a:latin typeface="Arial"/>
                    <a:ea typeface="ＭＳ Ｐゴシック" pitchFamily="-112" charset="-128"/>
                    <a:cs typeface="Arial"/>
                  </a:rPr>
                  <a:t>Aging</a:t>
                </a:r>
                <a:endParaRPr lang="en-US" dirty="0">
                  <a:solidFill>
                    <a:srgbClr val="E3870D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</p:txBody>
          </p:sp>
        </p:grpSp>
        <p:pic>
          <p:nvPicPr>
            <p:cNvPr id="23" name="Picture 22" descr="age icon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4256" y="2277520"/>
              <a:ext cx="6313607" cy="963051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363538"/>
            <a:ext cx="6540500" cy="620712"/>
          </a:xfrm>
        </p:spPr>
        <p:txBody>
          <a:bodyPr/>
          <a:lstStyle/>
          <a:p>
            <a:r>
              <a:rPr lang="en-US" dirty="0" smtClean="0"/>
              <a:t>What We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0" y="984250"/>
            <a:ext cx="5816600" cy="4884738"/>
          </a:xfrm>
        </p:spPr>
        <p:txBody>
          <a:bodyPr/>
          <a:lstStyle/>
          <a:p>
            <a:r>
              <a:rPr lang="en-US" dirty="0" smtClean="0"/>
              <a:t>Prenatal care and healthy babies</a:t>
            </a:r>
          </a:p>
          <a:p>
            <a:r>
              <a:rPr lang="en-US" dirty="0" smtClean="0"/>
              <a:t>Vaccinations</a:t>
            </a:r>
          </a:p>
          <a:p>
            <a:r>
              <a:rPr lang="en-US" dirty="0" smtClean="0"/>
              <a:t>Insurance status</a:t>
            </a:r>
          </a:p>
          <a:p>
            <a:r>
              <a:rPr lang="en-US" dirty="0" smtClean="0"/>
              <a:t>Primary, preventive, oral health</a:t>
            </a:r>
          </a:p>
          <a:p>
            <a:r>
              <a:rPr lang="en-US" dirty="0" smtClean="0"/>
              <a:t>Exercise and obesity</a:t>
            </a:r>
          </a:p>
          <a:p>
            <a:r>
              <a:rPr lang="en-US" dirty="0" smtClean="0"/>
              <a:t>Poverty rates</a:t>
            </a:r>
          </a:p>
          <a:p>
            <a:r>
              <a:rPr lang="en-US" dirty="0" smtClean="0"/>
              <a:t>Smoking and sex</a:t>
            </a:r>
          </a:p>
          <a:p>
            <a:r>
              <a:rPr lang="en-US" dirty="0" smtClean="0"/>
              <a:t>Chronic disease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Middle of the Pack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624669" y="1100669"/>
            <a:ext cx="6212071" cy="4690533"/>
            <a:chOff x="2624667" y="1100667"/>
            <a:chExt cx="6212071" cy="4690533"/>
          </a:xfrm>
        </p:grpSpPr>
        <p:sp>
          <p:nvSpPr>
            <p:cNvPr id="20" name="Down Arrow 19"/>
            <p:cNvSpPr/>
            <p:nvPr/>
          </p:nvSpPr>
          <p:spPr>
            <a:xfrm rot="5400000">
              <a:off x="8289051" y="5064582"/>
              <a:ext cx="457200" cy="638175"/>
            </a:xfrm>
            <a:prstGeom prst="downArrow">
              <a:avLst/>
            </a:prstGeom>
            <a:gradFill flip="none" rotWithShape="1">
              <a:gsLst>
                <a:gs pos="0">
                  <a:srgbClr val="E3870D">
                    <a:tint val="66000"/>
                    <a:satMod val="160000"/>
                  </a:srgbClr>
                </a:gs>
                <a:gs pos="50000">
                  <a:srgbClr val="E3870D">
                    <a:tint val="44500"/>
                    <a:satMod val="160000"/>
                  </a:srgbClr>
                </a:gs>
                <a:gs pos="100000">
                  <a:srgbClr val="E3870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E387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5400000">
              <a:off x="8289051" y="2637958"/>
              <a:ext cx="457200" cy="638175"/>
            </a:xfrm>
            <a:prstGeom prst="downArrow">
              <a:avLst/>
            </a:prstGeom>
            <a:gradFill flip="none" rotWithShape="1">
              <a:gsLst>
                <a:gs pos="0">
                  <a:srgbClr val="E3870D">
                    <a:tint val="66000"/>
                    <a:satMod val="160000"/>
                  </a:srgbClr>
                </a:gs>
                <a:gs pos="50000">
                  <a:srgbClr val="E3870D">
                    <a:tint val="44500"/>
                    <a:satMod val="160000"/>
                  </a:srgbClr>
                </a:gs>
                <a:gs pos="100000">
                  <a:srgbClr val="E3870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E387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5" name="Picture 24" descr="2010 Grading Progress.jpg"/>
            <p:cNvPicPr>
              <a:picLocks noChangeAspect="1"/>
            </p:cNvPicPr>
            <p:nvPr/>
          </p:nvPicPr>
          <p:blipFill>
            <a:blip r:embed="rId3" cstate="print"/>
            <a:srcRect l="14903" t="28924" r="15205" b="27455"/>
            <a:stretch>
              <a:fillRect/>
            </a:stretch>
          </p:blipFill>
          <p:spPr>
            <a:xfrm>
              <a:off x="2624667" y="1100667"/>
              <a:ext cx="5511800" cy="469053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 #1:  Immunizations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046" y="1717490"/>
            <a:ext cx="2366727" cy="24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9104" y="4334711"/>
            <a:ext cx="5470616" cy="21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9234" y="1457325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Colorado, 2003-2010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9107" y="3971925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Nation, 2010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#2: Uninsured Kids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2746054" y="1015322"/>
            <a:ext cx="2267381" cy="2745816"/>
            <a:chOff x="2746049" y="1015322"/>
            <a:chExt cx="2267381" cy="27458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6049" y="1015322"/>
              <a:ext cx="2267381" cy="243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852856" y="3422584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4D4D4D"/>
                  </a:solidFill>
                  <a:latin typeface="Arial" charset="0"/>
                  <a:ea typeface="ＭＳ Ｐゴシック" pitchFamily="-109" charset="-128"/>
                </a:rPr>
                <a:t>Children (ages 0-12)</a:t>
              </a:r>
              <a:endParaRPr lang="en-US" sz="1600" dirty="0">
                <a:solidFill>
                  <a:srgbClr val="4D4D4D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009286" y="1015322"/>
            <a:ext cx="2601314" cy="2706456"/>
            <a:chOff x="6009286" y="1015322"/>
            <a:chExt cx="2601314" cy="270645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7438" y="1015322"/>
              <a:ext cx="2245010" cy="239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09286" y="3383224"/>
              <a:ext cx="2601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4D4D4D"/>
                  </a:solidFill>
                  <a:latin typeface="Arial" charset="0"/>
                  <a:ea typeface="ＭＳ Ｐゴシック" pitchFamily="-109" charset="-128"/>
                </a:rPr>
                <a:t>Adolescents (ages 13-17)</a:t>
              </a:r>
              <a:endParaRPr lang="en-US" sz="1600" dirty="0">
                <a:solidFill>
                  <a:srgbClr val="4D4D4D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4271992" y="3896752"/>
            <a:ext cx="2286232" cy="2752286"/>
            <a:chOff x="4034921" y="3905218"/>
            <a:chExt cx="2286232" cy="275228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4921" y="3905218"/>
              <a:ext cx="2286232" cy="245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190427" y="6318950"/>
              <a:ext cx="1975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4D4D4D"/>
                  </a:solidFill>
                  <a:latin typeface="Arial" charset="0"/>
                  <a:ea typeface="ＭＳ Ｐゴシック" pitchFamily="-109" charset="-128"/>
                </a:rPr>
                <a:t>Adults (ages 18-64)</a:t>
              </a:r>
              <a:endParaRPr lang="en-US" sz="1600" dirty="0">
                <a:solidFill>
                  <a:srgbClr val="4D4D4D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 #3: Adult Obesity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860" y="1239807"/>
            <a:ext cx="3079561" cy="337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314" y="4800612"/>
            <a:ext cx="6112660" cy="166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 rot="16200000">
            <a:off x="8672514" y="6386519"/>
            <a:ext cx="304800" cy="561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4D4D4D"/>
      </a:dk1>
      <a:lt1>
        <a:srgbClr val="FFFFFF"/>
      </a:lt1>
      <a:dk2>
        <a:srgbClr val="4D4D4D"/>
      </a:dk2>
      <a:lt2>
        <a:srgbClr val="EEECE1"/>
      </a:lt2>
      <a:accent1>
        <a:srgbClr val="337189"/>
      </a:accent1>
      <a:accent2>
        <a:srgbClr val="3C9CBA"/>
      </a:accent2>
      <a:accent3>
        <a:srgbClr val="FFFFFF"/>
      </a:accent3>
      <a:accent4>
        <a:srgbClr val="404040"/>
      </a:accent4>
      <a:accent5>
        <a:srgbClr val="ADBBC4"/>
      </a:accent5>
      <a:accent6>
        <a:srgbClr val="358DA8"/>
      </a:accent6>
      <a:hlink>
        <a:srgbClr val="71C5D3"/>
      </a:hlink>
      <a:folHlink>
        <a:srgbClr val="ADE9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BED600"/>
        </a:accent1>
        <a:accent2>
          <a:srgbClr val="6773B6"/>
        </a:accent2>
        <a:accent3>
          <a:srgbClr val="FFFFFF"/>
        </a:accent3>
        <a:accent4>
          <a:srgbClr val="404040"/>
        </a:accent4>
        <a:accent5>
          <a:srgbClr val="DBE8AA"/>
        </a:accent5>
        <a:accent6>
          <a:srgbClr val="5D68A5"/>
        </a:accent6>
        <a:hlink>
          <a:srgbClr val="EEAF00"/>
        </a:hlink>
        <a:folHlink>
          <a:srgbClr val="39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337189"/>
        </a:accent1>
        <a:accent2>
          <a:srgbClr val="3C9CBA"/>
        </a:accent2>
        <a:accent3>
          <a:srgbClr val="FFFFFF"/>
        </a:accent3>
        <a:accent4>
          <a:srgbClr val="404040"/>
        </a:accent4>
        <a:accent5>
          <a:srgbClr val="ADBBC4"/>
        </a:accent5>
        <a:accent6>
          <a:srgbClr val="358DA8"/>
        </a:accent6>
        <a:hlink>
          <a:srgbClr val="71C5D3"/>
        </a:hlink>
        <a:folHlink>
          <a:srgbClr val="ADE9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629216"/>
        </a:accent1>
        <a:accent2>
          <a:srgbClr val="96BB00"/>
        </a:accent2>
        <a:accent3>
          <a:srgbClr val="FFFFFF"/>
        </a:accent3>
        <a:accent4>
          <a:srgbClr val="404040"/>
        </a:accent4>
        <a:accent5>
          <a:srgbClr val="B7C7AB"/>
        </a:accent5>
        <a:accent6>
          <a:srgbClr val="87A900"/>
        </a:accent6>
        <a:hlink>
          <a:srgbClr val="B9D913"/>
        </a:hlink>
        <a:folHlink>
          <a:srgbClr val="D4ED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243C7C"/>
        </a:accent1>
        <a:accent2>
          <a:srgbClr val="5D56A7"/>
        </a:accent2>
        <a:accent3>
          <a:srgbClr val="FFFFFF"/>
        </a:accent3>
        <a:accent4>
          <a:srgbClr val="404040"/>
        </a:accent4>
        <a:accent5>
          <a:srgbClr val="ACAFBF"/>
        </a:accent5>
        <a:accent6>
          <a:srgbClr val="534D97"/>
        </a:accent6>
        <a:hlink>
          <a:srgbClr val="8B70B4"/>
        </a:hlink>
        <a:folHlink>
          <a:srgbClr val="B9A1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BC6B00"/>
        </a:accent1>
        <a:accent2>
          <a:srgbClr val="E98B00"/>
        </a:accent2>
        <a:accent3>
          <a:srgbClr val="FFFFFF"/>
        </a:accent3>
        <a:accent4>
          <a:srgbClr val="404040"/>
        </a:accent4>
        <a:accent5>
          <a:srgbClr val="DABAAA"/>
        </a:accent5>
        <a:accent6>
          <a:srgbClr val="D37D00"/>
        </a:accent6>
        <a:hlink>
          <a:srgbClr val="EEAF00"/>
        </a:hlink>
        <a:folHlink>
          <a:srgbClr val="FFD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1F5979"/>
        </a:accent1>
        <a:accent2>
          <a:srgbClr val="4F87A0"/>
        </a:accent2>
        <a:accent3>
          <a:srgbClr val="FFFFFF"/>
        </a:accent3>
        <a:accent4>
          <a:srgbClr val="404040"/>
        </a:accent4>
        <a:accent5>
          <a:srgbClr val="ABB5BE"/>
        </a:accent5>
        <a:accent6>
          <a:srgbClr val="477A91"/>
        </a:accent6>
        <a:hlink>
          <a:srgbClr val="89A9B6"/>
        </a:hlink>
        <a:folHlink>
          <a:srgbClr val="AEC2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4284</TotalTime>
  <Words>419</Words>
  <Application>Microsoft Office PowerPoint</Application>
  <PresentationFormat>On-screen Show (4:3)</PresentationFormat>
  <Paragraphs>142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CHI PP Template 2012</vt:lpstr>
      <vt:lpstr>Office Theme</vt:lpstr>
      <vt:lpstr>Colorado Updates: 2011 Health Report Card &amp; Payment Reform</vt:lpstr>
      <vt:lpstr>Today’s Discussion</vt:lpstr>
      <vt:lpstr>Slide 3</vt:lpstr>
      <vt:lpstr>Methodology</vt:lpstr>
      <vt:lpstr>What We Measure</vt:lpstr>
      <vt:lpstr>Middle of the Pack</vt:lpstr>
      <vt:lpstr>Highlight #1:  Immunizations</vt:lpstr>
      <vt:lpstr>Highlight #2: Uninsured Kids</vt:lpstr>
      <vt:lpstr>Highlight #3: Adult Obesity </vt:lpstr>
      <vt:lpstr>Prevention:   Strong Investments in Colorado’s Health</vt:lpstr>
      <vt:lpstr>The Case for Prevention Investment</vt:lpstr>
      <vt:lpstr>www.ColoradoHealthReportCard.org</vt:lpstr>
      <vt:lpstr>On the Front Lines of Payment Reform</vt:lpstr>
      <vt:lpstr>Payment Reform Initiatives in Colorado</vt:lpstr>
      <vt:lpstr>Goal of Payment Reform: The Triple Aim</vt:lpstr>
      <vt:lpstr>Health Care Expenditures Comprise  a Growing Sharing of Our Economy </vt:lpstr>
      <vt:lpstr>Emphasis on Care Coordination</vt:lpstr>
      <vt:lpstr>The Current Delivery System is Fragmented</vt:lpstr>
      <vt:lpstr>Medical Homes</vt:lpstr>
      <vt:lpstr>Medicaid Accountable Care Collaborative</vt:lpstr>
      <vt:lpstr>The Good News on Medical Homes</vt:lpstr>
      <vt:lpstr>Payment Shifting from Volume to Value</vt:lpstr>
      <vt:lpstr>Payment Reform: Moving From Volume to Value</vt:lpstr>
      <vt:lpstr>Bundled &amp; Global Payments</vt:lpstr>
      <vt:lpstr>Role of Data and Information</vt:lpstr>
      <vt:lpstr>“Hot Spotters”</vt:lpstr>
      <vt:lpstr>On the HIT Horizon</vt:lpstr>
      <vt:lpstr>Medicaid Accountable Care Collaborative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Sara Schmitt</cp:lastModifiedBy>
  <cp:revision>372</cp:revision>
  <dcterms:created xsi:type="dcterms:W3CDTF">2012-01-24T21:01:11Z</dcterms:created>
  <dcterms:modified xsi:type="dcterms:W3CDTF">2012-04-03T13:53:42Z</dcterms:modified>
</cp:coreProperties>
</file>