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34"/>
  </p:notesMasterIdLst>
  <p:handoutMasterIdLst>
    <p:handoutMasterId r:id="rId35"/>
  </p:handoutMasterIdLst>
  <p:sldIdLst>
    <p:sldId id="422" r:id="rId2"/>
    <p:sldId id="403" r:id="rId3"/>
    <p:sldId id="405" r:id="rId4"/>
    <p:sldId id="406" r:id="rId5"/>
    <p:sldId id="418" r:id="rId6"/>
    <p:sldId id="419" r:id="rId7"/>
    <p:sldId id="412" r:id="rId8"/>
    <p:sldId id="407" r:id="rId9"/>
    <p:sldId id="408" r:id="rId10"/>
    <p:sldId id="409" r:id="rId11"/>
    <p:sldId id="410" r:id="rId12"/>
    <p:sldId id="421" r:id="rId13"/>
    <p:sldId id="413" r:id="rId14"/>
    <p:sldId id="414" r:id="rId15"/>
    <p:sldId id="415" r:id="rId16"/>
    <p:sldId id="399" r:id="rId17"/>
    <p:sldId id="423" r:id="rId18"/>
    <p:sldId id="424" r:id="rId19"/>
    <p:sldId id="425" r:id="rId20"/>
    <p:sldId id="426" r:id="rId21"/>
    <p:sldId id="427" r:id="rId22"/>
    <p:sldId id="428" r:id="rId23"/>
    <p:sldId id="429" r:id="rId24"/>
    <p:sldId id="430" r:id="rId25"/>
    <p:sldId id="431" r:id="rId26"/>
    <p:sldId id="432" r:id="rId27"/>
    <p:sldId id="433" r:id="rId28"/>
    <p:sldId id="434" r:id="rId29"/>
    <p:sldId id="435" r:id="rId30"/>
    <p:sldId id="436" r:id="rId31"/>
    <p:sldId id="437" r:id="rId32"/>
    <p:sldId id="438" r:id="rId3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thena Dodd" initials="AT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4D4C"/>
    <a:srgbClr val="425968"/>
    <a:srgbClr val="3B6E8F"/>
    <a:srgbClr val="2F516A"/>
    <a:srgbClr val="F6A01A"/>
    <a:srgbClr val="4E697A"/>
    <a:srgbClr val="008000"/>
    <a:srgbClr val="005595"/>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8" autoAdjust="0"/>
    <p:restoredTop sz="90870" autoAdjust="0"/>
  </p:normalViewPr>
  <p:slideViewPr>
    <p:cSldViewPr>
      <p:cViewPr>
        <p:scale>
          <a:sx n="110" d="100"/>
          <a:sy n="110" d="100"/>
        </p:scale>
        <p:origin x="-72" y="-234"/>
      </p:cViewPr>
      <p:guideLst>
        <p:guide orient="horz" pos="2160"/>
        <p:guide pos="2880"/>
      </p:guideLst>
    </p:cSldViewPr>
  </p:slideViewPr>
  <p:outlineViewPr>
    <p:cViewPr>
      <p:scale>
        <a:sx n="33" d="100"/>
        <a:sy n="33" d="100"/>
      </p:scale>
      <p:origin x="0" y="576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hi-sas\CHI_X\American%20Community%20Survey\2009\analysis_results\Insured.Uninsured%20Pie%20Charts\Adults&amp;Kids_InsurancePieCharts_RC.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hi-sas\CHI_X\American%20Community%20Survey\2009\analysis_results\Insured.Uninsured%20Pie%20Charts\Adults&amp;Kids_InsurancePieCharts_R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5879889139731696E-2"/>
          <c:y val="4.5405747358503404E-2"/>
          <c:w val="0.93653859001890394"/>
          <c:h val="0.90235089844538707"/>
        </c:manualLayout>
      </c:layout>
      <c:ofPieChart>
        <c:ofPieType val="pie"/>
        <c:varyColors val="1"/>
        <c:ser>
          <c:idx val="0"/>
          <c:order val="0"/>
          <c:dPt>
            <c:idx val="0"/>
            <c:spPr>
              <a:solidFill>
                <a:srgbClr val="425968"/>
              </a:solidFill>
            </c:spPr>
          </c:dPt>
          <c:dPt>
            <c:idx val="3"/>
            <c:spPr>
              <a:solidFill>
                <a:srgbClr val="4C4D4C"/>
              </a:solidFill>
            </c:spPr>
          </c:dPt>
          <c:dPt>
            <c:idx val="4"/>
            <c:spPr>
              <a:solidFill>
                <a:schemeClr val="accent4">
                  <a:lumMod val="60000"/>
                  <a:lumOff val="40000"/>
                </a:schemeClr>
              </a:solidFill>
            </c:spPr>
          </c:dPt>
          <c:dPt>
            <c:idx val="5"/>
            <c:spPr>
              <a:solidFill>
                <a:schemeClr val="accent4">
                  <a:lumMod val="40000"/>
                  <a:lumOff val="60000"/>
                </a:schemeClr>
              </a:solidFill>
            </c:spPr>
          </c:dPt>
          <c:dPt>
            <c:idx val="6"/>
            <c:spPr>
              <a:solidFill>
                <a:schemeClr val="accent4">
                  <a:lumMod val="20000"/>
                  <a:lumOff val="80000"/>
                </a:schemeClr>
              </a:solidFill>
            </c:spPr>
          </c:dPt>
          <c:dPt>
            <c:idx val="7"/>
            <c:spPr>
              <a:solidFill>
                <a:schemeClr val="accent4">
                  <a:lumMod val="75000"/>
                  <a:alpha val="69000"/>
                </a:schemeClr>
              </a:solidFill>
            </c:spPr>
          </c:dPt>
          <c:dPt>
            <c:idx val="8"/>
            <c:explosion val="15"/>
            <c:spPr>
              <a:solidFill>
                <a:schemeClr val="accent4"/>
              </a:solidFill>
            </c:spPr>
          </c:dPt>
          <c:dLbls>
            <c:dLbl>
              <c:idx val="0"/>
              <c:layout>
                <c:manualLayout>
                  <c:x val="5.911795453534411E-2"/>
                  <c:y val="-0.18761893044619407"/>
                </c:manualLayout>
              </c:layout>
              <c:tx>
                <c:rich>
                  <a:bodyPr/>
                  <a:lstStyle/>
                  <a:p>
                    <a:pPr>
                      <a:defRPr sz="1600">
                        <a:solidFill>
                          <a:schemeClr val="bg1"/>
                        </a:solidFill>
                      </a:defRPr>
                    </a:pPr>
                    <a:r>
                      <a:rPr lang="en-US" sz="1600">
                        <a:solidFill>
                          <a:schemeClr val="bg1"/>
                        </a:solidFill>
                      </a:rPr>
                      <a:t>Employer sponsored insurance
62%</a:t>
                    </a:r>
                  </a:p>
                </c:rich>
              </c:tx>
              <c:spPr/>
              <c:dLblPos val="bestFit"/>
            </c:dLbl>
            <c:dLbl>
              <c:idx val="1"/>
              <c:layout/>
              <c:tx>
                <c:rich>
                  <a:bodyPr/>
                  <a:lstStyle/>
                  <a:p>
                    <a:r>
                      <a:rPr lang="en-US" sz="1600"/>
                      <a:t>Medicare
2%</a:t>
                    </a:r>
                  </a:p>
                </c:rich>
              </c:tx>
              <c:dLblPos val="bestFit"/>
            </c:dLbl>
            <c:dLbl>
              <c:idx val="2"/>
              <c:layout/>
              <c:tx>
                <c:rich>
                  <a:bodyPr/>
                  <a:lstStyle/>
                  <a:p>
                    <a:pPr>
                      <a:defRPr sz="1600">
                        <a:solidFill>
                          <a:schemeClr val="bg1"/>
                        </a:solidFill>
                      </a:defRPr>
                    </a:pPr>
                    <a:r>
                      <a:rPr lang="en-US" sz="1600">
                        <a:solidFill>
                          <a:schemeClr val="bg1"/>
                        </a:solidFill>
                      </a:rPr>
                      <a:t>Medicaid
12%</a:t>
                    </a:r>
                  </a:p>
                </c:rich>
              </c:tx>
              <c:spPr/>
              <c:dLblPos val="bestFit"/>
            </c:dLbl>
            <c:dLbl>
              <c:idx val="3"/>
              <c:layout>
                <c:manualLayout>
                  <c:x val="-8.7967213844032208E-2"/>
                  <c:y val="0.14631705216535504"/>
                </c:manualLayout>
              </c:layout>
              <c:tx>
                <c:rich>
                  <a:bodyPr/>
                  <a:lstStyle/>
                  <a:p>
                    <a:pPr>
                      <a:defRPr sz="1600">
                        <a:solidFill>
                          <a:schemeClr val="bg1"/>
                        </a:solidFill>
                      </a:defRPr>
                    </a:pPr>
                    <a:r>
                      <a:rPr lang="en-US" sz="1600" dirty="0">
                        <a:solidFill>
                          <a:schemeClr val="bg1"/>
                        </a:solidFill>
                      </a:rPr>
                      <a:t>Private</a:t>
                    </a:r>
                    <a:r>
                      <a:rPr lang="en-US" sz="1600" baseline="0" dirty="0">
                        <a:solidFill>
                          <a:schemeClr val="bg1"/>
                        </a:solidFill>
                      </a:rPr>
                      <a:t> </a:t>
                    </a:r>
                    <a:endParaRPr lang="en-US" sz="1600" baseline="0" dirty="0" smtClean="0">
                      <a:solidFill>
                        <a:schemeClr val="bg1"/>
                      </a:solidFill>
                    </a:endParaRPr>
                  </a:p>
                  <a:p>
                    <a:pPr>
                      <a:defRPr sz="1600">
                        <a:solidFill>
                          <a:schemeClr val="bg1"/>
                        </a:solidFill>
                      </a:defRPr>
                    </a:pPr>
                    <a:r>
                      <a:rPr lang="en-US" sz="1600" baseline="0" dirty="0" smtClean="0">
                        <a:solidFill>
                          <a:schemeClr val="bg1"/>
                        </a:solidFill>
                      </a:rPr>
                      <a:t>insurance</a:t>
                    </a:r>
                    <a:r>
                      <a:rPr lang="en-US" sz="1600" dirty="0">
                        <a:solidFill>
                          <a:schemeClr val="bg1"/>
                        </a:solidFill>
                      </a:rPr>
                      <a:t>
8%</a:t>
                    </a:r>
                  </a:p>
                </c:rich>
              </c:tx>
              <c:spPr/>
              <c:dLblPos val="bestFit"/>
            </c:dLbl>
            <c:dLbl>
              <c:idx val="4"/>
              <c:layout>
                <c:manualLayout>
                  <c:x val="-1.7164987243727399E-3"/>
                  <c:y val="6.3717612221549411E-2"/>
                </c:manualLayout>
              </c:layout>
              <c:tx>
                <c:rich>
                  <a:bodyPr/>
                  <a:lstStyle/>
                  <a:p>
                    <a:r>
                      <a:rPr lang="en-US" sz="1600"/>
                      <a:t>Currently eligible for</a:t>
                    </a:r>
                    <a:r>
                      <a:rPr lang="en-US" sz="1600" baseline="0"/>
                      <a:t> Medicaid or CHP+ but not enrolled</a:t>
                    </a:r>
                    <a:r>
                      <a:rPr lang="en-US" sz="1600"/>
                      <a:t>
12%</a:t>
                    </a:r>
                  </a:p>
                </c:rich>
              </c:tx>
              <c:dLblPos val="bestFit"/>
            </c:dLbl>
            <c:dLbl>
              <c:idx val="5"/>
              <c:layout>
                <c:manualLayout>
                  <c:x val="0.12175357450948002"/>
                  <c:y val="-0.1721580187092"/>
                </c:manualLayout>
              </c:layout>
              <c:tx>
                <c:rich>
                  <a:bodyPr/>
                  <a:lstStyle/>
                  <a:p>
                    <a:r>
                      <a:rPr lang="en-US" sz="1600"/>
                      <a:t>Will be eligible for Medicaid or CHP+
33%</a:t>
                    </a:r>
                  </a:p>
                </c:rich>
              </c:tx>
              <c:dLblPos val="bestFit"/>
            </c:dLbl>
            <c:dLbl>
              <c:idx val="6"/>
              <c:layout>
                <c:manualLayout>
                  <c:x val="7.2252435606565996E-2"/>
                  <c:y val="0.23465469160104999"/>
                </c:manualLayout>
              </c:layout>
              <c:tx>
                <c:rich>
                  <a:bodyPr/>
                  <a:lstStyle/>
                  <a:p>
                    <a:r>
                      <a:rPr lang="en-US" sz="1600"/>
                      <a:t>Will be eligible for federal insurance subsidies
40%</a:t>
                    </a:r>
                  </a:p>
                </c:rich>
              </c:tx>
              <c:dLblPos val="bestFit"/>
            </c:dLbl>
            <c:dLbl>
              <c:idx val="7"/>
              <c:layout>
                <c:manualLayout>
                  <c:x val="-3.9254813428041806E-3"/>
                  <c:y val="1.0489534961976002E-2"/>
                </c:manualLayout>
              </c:layout>
              <c:tx>
                <c:rich>
                  <a:bodyPr/>
                  <a:lstStyle/>
                  <a:p>
                    <a:r>
                      <a:rPr lang="en-US" sz="1600"/>
                      <a:t>Ineligible for subsidies*
16%</a:t>
                    </a:r>
                  </a:p>
                </c:rich>
              </c:tx>
              <c:dLblPos val="bestFit"/>
            </c:dLbl>
            <c:dLbl>
              <c:idx val="8"/>
              <c:layout/>
              <c:tx>
                <c:rich>
                  <a:bodyPr/>
                  <a:lstStyle/>
                  <a:p>
                    <a:pPr>
                      <a:defRPr sz="1600">
                        <a:solidFill>
                          <a:schemeClr val="bg1"/>
                        </a:solidFill>
                      </a:defRPr>
                    </a:pPr>
                    <a:r>
                      <a:rPr lang="en-US" sz="1600">
                        <a:solidFill>
                          <a:schemeClr val="bg1"/>
                        </a:solidFill>
                      </a:rPr>
                      <a:t>Uninsured
16%</a:t>
                    </a:r>
                  </a:p>
                </c:rich>
              </c:tx>
              <c:spPr/>
              <c:dLblPos val="bestFit"/>
            </c:dLbl>
            <c:txPr>
              <a:bodyPr/>
              <a:lstStyle/>
              <a:p>
                <a:pPr>
                  <a:defRPr sz="1600"/>
                </a:pPr>
                <a:endParaRPr lang="en-US"/>
              </a:p>
            </c:txPr>
            <c:dLblPos val="bestFit"/>
            <c:showCatName val="1"/>
            <c:showPercent val="1"/>
            <c:showLeaderLines val="1"/>
          </c:dLbls>
          <c:cat>
            <c:strRef>
              <c:f>'Updated Categories 07.13.11'!$A$3:$A$10</c:f>
              <c:strCache>
                <c:ptCount val="8"/>
                <c:pt idx="0">
                  <c:v>Insured: Employer</c:v>
                </c:pt>
                <c:pt idx="1">
                  <c:v>Insured: Medicare</c:v>
                </c:pt>
                <c:pt idx="2">
                  <c:v>Insured: Medicaid</c:v>
                </c:pt>
                <c:pt idx="3">
                  <c:v>Insured: Private</c:v>
                </c:pt>
                <c:pt idx="4">
                  <c:v>Currently EBNE (MDCD/CHP+)</c:v>
                </c:pt>
                <c:pt idx="5">
                  <c:v>Will gain eligibility (MDCD/CHP+)</c:v>
                </c:pt>
                <c:pt idx="6">
                  <c:v>Will be eligible for federal subsidies</c:v>
                </c:pt>
                <c:pt idx="7">
                  <c:v>Ineligible for subsidies*</c:v>
                </c:pt>
              </c:strCache>
            </c:strRef>
          </c:cat>
          <c:val>
            <c:numRef>
              <c:f>'Updated Categories 07.13.11'!$B$3:$B$10</c:f>
              <c:numCache>
                <c:formatCode>0</c:formatCode>
                <c:ptCount val="8"/>
                <c:pt idx="0">
                  <c:v>517713.4675389062</c:v>
                </c:pt>
                <c:pt idx="1">
                  <c:v>16630.73947409241</c:v>
                </c:pt>
                <c:pt idx="2">
                  <c:v>97343.343923019391</c:v>
                </c:pt>
                <c:pt idx="3">
                  <c:v>67652.196326183461</c:v>
                </c:pt>
                <c:pt idx="4">
                  <c:v>15669.37446543547</c:v>
                </c:pt>
                <c:pt idx="5">
                  <c:v>44137.874610767227</c:v>
                </c:pt>
                <c:pt idx="6">
                  <c:v>53179.895663010015</c:v>
                </c:pt>
                <c:pt idx="7">
                  <c:v>21003.793746775948</c:v>
                </c:pt>
              </c:numCache>
            </c:numRef>
          </c:val>
        </c:ser>
        <c:ser>
          <c:idx val="1"/>
          <c:order val="1"/>
          <c:dLbls>
            <c:dLblPos val="bestFit"/>
            <c:showCatName val="1"/>
            <c:showPercent val="1"/>
            <c:showLeaderLines val="1"/>
          </c:dLbls>
          <c:cat>
            <c:strRef>
              <c:f>'Updated Categories 07.13.11'!$A$3:$A$10</c:f>
              <c:strCache>
                <c:ptCount val="8"/>
                <c:pt idx="0">
                  <c:v>Insured: Employer</c:v>
                </c:pt>
                <c:pt idx="1">
                  <c:v>Insured: Medicare</c:v>
                </c:pt>
                <c:pt idx="2">
                  <c:v>Insured: Medicaid</c:v>
                </c:pt>
                <c:pt idx="3">
                  <c:v>Insured: Private</c:v>
                </c:pt>
                <c:pt idx="4">
                  <c:v>Currently EBNE (MDCD/CHP+)</c:v>
                </c:pt>
                <c:pt idx="5">
                  <c:v>Will gain eligibility (MDCD/CHP+)</c:v>
                </c:pt>
                <c:pt idx="6">
                  <c:v>Will be eligible for federal subsidies</c:v>
                </c:pt>
                <c:pt idx="7">
                  <c:v>Ineligible for subsidies*</c:v>
                </c:pt>
              </c:strCache>
            </c:strRef>
          </c:cat>
          <c:val>
            <c:numRef>
              <c:f>'Updated Categories 07.13.11'!$C$3:$C$10</c:f>
              <c:numCache>
                <c:formatCode>0.00</c:formatCode>
                <c:ptCount val="8"/>
                <c:pt idx="0">
                  <c:v>0.62125813484725589</c:v>
                </c:pt>
                <c:pt idx="1">
                  <c:v>1.9956950774182605E-2</c:v>
                </c:pt>
                <c:pt idx="2">
                  <c:v>0.11681238383250199</c:v>
                </c:pt>
                <c:pt idx="3">
                  <c:v>8.118289351776739E-2</c:v>
                </c:pt>
                <c:pt idx="4">
                  <c:v>1.8803309098556702E-2</c:v>
                </c:pt>
                <c:pt idx="5">
                  <c:v>5.2965617810100209E-2</c:v>
                </c:pt>
                <c:pt idx="6">
                  <c:v>6.3816077545810812E-2</c:v>
                </c:pt>
                <c:pt idx="7">
                  <c:v>2.5204632573824104E-2</c:v>
                </c:pt>
              </c:numCache>
            </c:numRef>
          </c:val>
        </c:ser>
        <c:dLbls>
          <c:showCatName val="1"/>
          <c:showPercent val="1"/>
        </c:dLbls>
        <c:gapWidth val="100"/>
        <c:splitType val="pos"/>
        <c:splitPos val="4"/>
        <c:secondPieSize val="75"/>
        <c:serLines/>
      </c:ofPieChart>
      <c:spPr>
        <a:noFill/>
        <a:ln w="25400">
          <a:noFill/>
        </a:ln>
      </c:spPr>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5879889139731696E-2"/>
          <c:y val="4.5405747358503404E-2"/>
          <c:w val="0.93653859001890394"/>
          <c:h val="0.90235089844538707"/>
        </c:manualLayout>
      </c:layout>
      <c:ofPieChart>
        <c:ofPieType val="pie"/>
        <c:varyColors val="1"/>
        <c:ser>
          <c:idx val="0"/>
          <c:order val="0"/>
          <c:dPt>
            <c:idx val="0"/>
            <c:spPr>
              <a:solidFill>
                <a:srgbClr val="425968"/>
              </a:solidFill>
            </c:spPr>
          </c:dPt>
          <c:dPt>
            <c:idx val="3"/>
            <c:spPr>
              <a:solidFill>
                <a:srgbClr val="4C4D4C"/>
              </a:solidFill>
            </c:spPr>
          </c:dPt>
          <c:dPt>
            <c:idx val="4"/>
            <c:spPr>
              <a:solidFill>
                <a:schemeClr val="accent4">
                  <a:lumMod val="60000"/>
                  <a:lumOff val="40000"/>
                </a:schemeClr>
              </a:solidFill>
            </c:spPr>
          </c:dPt>
          <c:dPt>
            <c:idx val="5"/>
            <c:spPr>
              <a:solidFill>
                <a:schemeClr val="accent4">
                  <a:lumMod val="40000"/>
                  <a:lumOff val="60000"/>
                </a:schemeClr>
              </a:solidFill>
            </c:spPr>
          </c:dPt>
          <c:dPt>
            <c:idx val="6"/>
            <c:spPr>
              <a:solidFill>
                <a:schemeClr val="accent4">
                  <a:lumMod val="20000"/>
                  <a:lumOff val="80000"/>
                </a:schemeClr>
              </a:solidFill>
            </c:spPr>
          </c:dPt>
          <c:dPt>
            <c:idx val="7"/>
            <c:spPr>
              <a:solidFill>
                <a:schemeClr val="accent4">
                  <a:lumMod val="75000"/>
                  <a:alpha val="69000"/>
                </a:schemeClr>
              </a:solidFill>
            </c:spPr>
          </c:dPt>
          <c:dPt>
            <c:idx val="8"/>
            <c:explosion val="15"/>
            <c:spPr>
              <a:solidFill>
                <a:schemeClr val="accent4"/>
              </a:solidFill>
            </c:spPr>
          </c:dPt>
          <c:dLbls>
            <c:dLbl>
              <c:idx val="0"/>
              <c:layout>
                <c:manualLayout>
                  <c:x val="6.0530383913875212E-2"/>
                  <c:y val="-0.18761893044619407"/>
                </c:manualLayout>
              </c:layout>
              <c:tx>
                <c:rich>
                  <a:bodyPr/>
                  <a:lstStyle/>
                  <a:p>
                    <a:pPr>
                      <a:defRPr sz="1600">
                        <a:solidFill>
                          <a:schemeClr val="bg1"/>
                        </a:solidFill>
                      </a:defRPr>
                    </a:pPr>
                    <a:r>
                      <a:rPr lang="en-US" sz="1600">
                        <a:solidFill>
                          <a:schemeClr val="bg1"/>
                        </a:solidFill>
                      </a:rPr>
                      <a:t>Employer sponsored insurance
62%</a:t>
                    </a:r>
                  </a:p>
                </c:rich>
              </c:tx>
              <c:spPr/>
              <c:dLblPos val="bestFit"/>
            </c:dLbl>
            <c:dLbl>
              <c:idx val="1"/>
              <c:layout/>
              <c:tx>
                <c:rich>
                  <a:bodyPr/>
                  <a:lstStyle/>
                  <a:p>
                    <a:r>
                      <a:rPr lang="en-US" sz="1600"/>
                      <a:t>Medicare
2%</a:t>
                    </a:r>
                  </a:p>
                </c:rich>
              </c:tx>
              <c:dLblPos val="bestFit"/>
            </c:dLbl>
            <c:dLbl>
              <c:idx val="2"/>
              <c:layout>
                <c:manualLayout>
                  <c:x val="-4.3236576360158409E-2"/>
                  <c:y val="0.15625000000000003"/>
                </c:manualLayout>
              </c:layout>
              <c:tx>
                <c:rich>
                  <a:bodyPr/>
                  <a:lstStyle/>
                  <a:p>
                    <a:pPr>
                      <a:defRPr sz="1600">
                        <a:solidFill>
                          <a:schemeClr val="bg1"/>
                        </a:solidFill>
                      </a:defRPr>
                    </a:pPr>
                    <a:r>
                      <a:rPr lang="en-US" sz="1600">
                        <a:solidFill>
                          <a:schemeClr val="bg1"/>
                        </a:solidFill>
                      </a:rPr>
                      <a:t>Medicaid
12%</a:t>
                    </a:r>
                  </a:p>
                </c:rich>
              </c:tx>
              <c:spPr/>
              <c:dLblPos val="bestFit"/>
            </c:dLbl>
            <c:dLbl>
              <c:idx val="3"/>
              <c:layout>
                <c:manualLayout>
                  <c:x val="-8.7967213844032208E-2"/>
                  <c:y val="0.14631705216535504"/>
                </c:manualLayout>
              </c:layout>
              <c:tx>
                <c:rich>
                  <a:bodyPr/>
                  <a:lstStyle/>
                  <a:p>
                    <a:pPr>
                      <a:defRPr sz="1600">
                        <a:solidFill>
                          <a:schemeClr val="bg1"/>
                        </a:solidFill>
                      </a:defRPr>
                    </a:pPr>
                    <a:r>
                      <a:rPr lang="en-US" sz="1600" dirty="0">
                        <a:solidFill>
                          <a:schemeClr val="bg1"/>
                        </a:solidFill>
                      </a:rPr>
                      <a:t>Private</a:t>
                    </a:r>
                    <a:r>
                      <a:rPr lang="en-US" sz="1600" baseline="0" dirty="0">
                        <a:solidFill>
                          <a:schemeClr val="bg1"/>
                        </a:solidFill>
                      </a:rPr>
                      <a:t> </a:t>
                    </a:r>
                    <a:endParaRPr lang="en-US" sz="1600" baseline="0" dirty="0" smtClean="0">
                      <a:solidFill>
                        <a:schemeClr val="bg1"/>
                      </a:solidFill>
                    </a:endParaRPr>
                  </a:p>
                  <a:p>
                    <a:pPr>
                      <a:defRPr sz="1600">
                        <a:solidFill>
                          <a:schemeClr val="bg1"/>
                        </a:solidFill>
                      </a:defRPr>
                    </a:pPr>
                    <a:r>
                      <a:rPr lang="en-US" sz="1600" baseline="0" dirty="0" smtClean="0">
                        <a:solidFill>
                          <a:schemeClr val="bg1"/>
                        </a:solidFill>
                      </a:rPr>
                      <a:t>insurance</a:t>
                    </a:r>
                    <a:r>
                      <a:rPr lang="en-US" sz="1600" dirty="0">
                        <a:solidFill>
                          <a:schemeClr val="bg1"/>
                        </a:solidFill>
                      </a:rPr>
                      <a:t>
8%</a:t>
                    </a:r>
                  </a:p>
                </c:rich>
              </c:tx>
              <c:spPr/>
              <c:dLblPos val="bestFit"/>
            </c:dLbl>
            <c:dLbl>
              <c:idx val="4"/>
              <c:layout>
                <c:manualLayout>
                  <c:x val="-1.7164987243727399E-3"/>
                  <c:y val="6.3717612221549411E-2"/>
                </c:manualLayout>
              </c:layout>
              <c:tx>
                <c:rich>
                  <a:bodyPr/>
                  <a:lstStyle/>
                  <a:p>
                    <a:r>
                      <a:rPr lang="en-US" sz="1600"/>
                      <a:t>Currently eligible for</a:t>
                    </a:r>
                    <a:r>
                      <a:rPr lang="en-US" sz="1600" baseline="0"/>
                      <a:t> Medicaid or CHP+ but not enrolled</a:t>
                    </a:r>
                    <a:r>
                      <a:rPr lang="en-US" sz="1600"/>
                      <a:t>
12%</a:t>
                    </a:r>
                  </a:p>
                </c:rich>
              </c:tx>
              <c:dLblPos val="bestFit"/>
            </c:dLbl>
            <c:dLbl>
              <c:idx val="5"/>
              <c:layout>
                <c:manualLayout>
                  <c:x val="0.12175357450948002"/>
                  <c:y val="-0.1721580187092"/>
                </c:manualLayout>
              </c:layout>
              <c:tx>
                <c:rich>
                  <a:bodyPr/>
                  <a:lstStyle/>
                  <a:p>
                    <a:r>
                      <a:rPr lang="en-US" sz="1600"/>
                      <a:t>Will be eligible for Medicaid or CHP+
33%</a:t>
                    </a:r>
                  </a:p>
                </c:rich>
              </c:tx>
              <c:dLblPos val="bestFit"/>
            </c:dLbl>
            <c:dLbl>
              <c:idx val="6"/>
              <c:layout>
                <c:manualLayout>
                  <c:x val="6.5190288713910832E-2"/>
                  <c:y val="0.23205052493438297"/>
                </c:manualLayout>
              </c:layout>
              <c:tx>
                <c:rich>
                  <a:bodyPr/>
                  <a:lstStyle/>
                  <a:p>
                    <a:r>
                      <a:rPr lang="en-US" sz="1600" dirty="0" smtClean="0"/>
                      <a:t>Will be eligible for federal insurance subsidies
40%</a:t>
                    </a:r>
                    <a:endParaRPr lang="en-US" sz="1600" dirty="0"/>
                  </a:p>
                </c:rich>
              </c:tx>
              <c:dLblPos val="bestFit"/>
            </c:dLbl>
            <c:dLbl>
              <c:idx val="7"/>
              <c:layout>
                <c:manualLayout>
                  <c:x val="-3.9254813428041806E-3"/>
                  <c:y val="1.0489534961976002E-2"/>
                </c:manualLayout>
              </c:layout>
              <c:tx>
                <c:rich>
                  <a:bodyPr/>
                  <a:lstStyle/>
                  <a:p>
                    <a:r>
                      <a:rPr lang="en-US" sz="1600"/>
                      <a:t>Ineligible for subsidies*
16%</a:t>
                    </a:r>
                  </a:p>
                </c:rich>
              </c:tx>
              <c:dLblPos val="bestFit"/>
            </c:dLbl>
            <c:dLbl>
              <c:idx val="8"/>
              <c:layout/>
              <c:tx>
                <c:rich>
                  <a:bodyPr/>
                  <a:lstStyle/>
                  <a:p>
                    <a:pPr>
                      <a:defRPr sz="1600">
                        <a:solidFill>
                          <a:schemeClr val="bg1"/>
                        </a:solidFill>
                      </a:defRPr>
                    </a:pPr>
                    <a:r>
                      <a:rPr lang="en-US" sz="1600">
                        <a:solidFill>
                          <a:schemeClr val="bg1"/>
                        </a:solidFill>
                      </a:rPr>
                      <a:t>Uninsured
16%</a:t>
                    </a:r>
                  </a:p>
                </c:rich>
              </c:tx>
              <c:spPr/>
              <c:dLblPos val="bestFit"/>
            </c:dLbl>
            <c:txPr>
              <a:bodyPr/>
              <a:lstStyle/>
              <a:p>
                <a:pPr>
                  <a:defRPr sz="1600"/>
                </a:pPr>
                <a:endParaRPr lang="en-US"/>
              </a:p>
            </c:txPr>
            <c:dLblPos val="bestFit"/>
            <c:showCatName val="1"/>
            <c:showPercent val="1"/>
            <c:showLeaderLines val="1"/>
          </c:dLbls>
          <c:cat>
            <c:strRef>
              <c:f>'Updated Categories 07.13.11'!$A$3:$A$10</c:f>
              <c:strCache>
                <c:ptCount val="8"/>
                <c:pt idx="0">
                  <c:v>Insured: Employer</c:v>
                </c:pt>
                <c:pt idx="1">
                  <c:v>Insured: Medicare</c:v>
                </c:pt>
                <c:pt idx="2">
                  <c:v>Insured: Medicaid</c:v>
                </c:pt>
                <c:pt idx="3">
                  <c:v>Insured: Private</c:v>
                </c:pt>
                <c:pt idx="4">
                  <c:v>Currently EBNE (MDCD/CHP+)</c:v>
                </c:pt>
                <c:pt idx="5">
                  <c:v>Will gain eligibility (MDCD/CHP+)</c:v>
                </c:pt>
                <c:pt idx="6">
                  <c:v>Will be eligible for federal subsidies</c:v>
                </c:pt>
                <c:pt idx="7">
                  <c:v>Ineligible for subsidies*</c:v>
                </c:pt>
              </c:strCache>
            </c:strRef>
          </c:cat>
          <c:val>
            <c:numRef>
              <c:f>'Updated Categories 07.13.11'!$B$3:$B$10</c:f>
              <c:numCache>
                <c:formatCode>0</c:formatCode>
                <c:ptCount val="8"/>
                <c:pt idx="0">
                  <c:v>517713.4675389062</c:v>
                </c:pt>
                <c:pt idx="1">
                  <c:v>16630.73947409241</c:v>
                </c:pt>
                <c:pt idx="2">
                  <c:v>97343.343923019362</c:v>
                </c:pt>
                <c:pt idx="3">
                  <c:v>67652.196326183461</c:v>
                </c:pt>
                <c:pt idx="4">
                  <c:v>15669.37446543547</c:v>
                </c:pt>
                <c:pt idx="5">
                  <c:v>44137.874610767227</c:v>
                </c:pt>
                <c:pt idx="6">
                  <c:v>53179.895663009993</c:v>
                </c:pt>
                <c:pt idx="7">
                  <c:v>21003.793746775948</c:v>
                </c:pt>
              </c:numCache>
            </c:numRef>
          </c:val>
        </c:ser>
        <c:ser>
          <c:idx val="1"/>
          <c:order val="1"/>
          <c:dLbls>
            <c:dLblPos val="bestFit"/>
            <c:showCatName val="1"/>
            <c:showPercent val="1"/>
            <c:showLeaderLines val="1"/>
          </c:dLbls>
          <c:cat>
            <c:strRef>
              <c:f>'Updated Categories 07.13.11'!$A$3:$A$10</c:f>
              <c:strCache>
                <c:ptCount val="8"/>
                <c:pt idx="0">
                  <c:v>Insured: Employer</c:v>
                </c:pt>
                <c:pt idx="1">
                  <c:v>Insured: Medicare</c:v>
                </c:pt>
                <c:pt idx="2">
                  <c:v>Insured: Medicaid</c:v>
                </c:pt>
                <c:pt idx="3">
                  <c:v>Insured: Private</c:v>
                </c:pt>
                <c:pt idx="4">
                  <c:v>Currently EBNE (MDCD/CHP+)</c:v>
                </c:pt>
                <c:pt idx="5">
                  <c:v>Will gain eligibility (MDCD/CHP+)</c:v>
                </c:pt>
                <c:pt idx="6">
                  <c:v>Will be eligible for federal subsidies</c:v>
                </c:pt>
                <c:pt idx="7">
                  <c:v>Ineligible for subsidies*</c:v>
                </c:pt>
              </c:strCache>
            </c:strRef>
          </c:cat>
          <c:val>
            <c:numRef>
              <c:f>'Updated Categories 07.13.11'!$C$3:$C$10</c:f>
              <c:numCache>
                <c:formatCode>0.00</c:formatCode>
                <c:ptCount val="8"/>
                <c:pt idx="0">
                  <c:v>0.62125813484725589</c:v>
                </c:pt>
                <c:pt idx="1">
                  <c:v>1.9956950774182605E-2</c:v>
                </c:pt>
                <c:pt idx="2">
                  <c:v>0.11681238383250199</c:v>
                </c:pt>
                <c:pt idx="3">
                  <c:v>8.118289351776739E-2</c:v>
                </c:pt>
                <c:pt idx="4">
                  <c:v>1.8803309098556702E-2</c:v>
                </c:pt>
                <c:pt idx="5">
                  <c:v>5.2965617810100209E-2</c:v>
                </c:pt>
                <c:pt idx="6">
                  <c:v>6.3816077545810812E-2</c:v>
                </c:pt>
                <c:pt idx="7">
                  <c:v>2.5204632573824104E-2</c:v>
                </c:pt>
              </c:numCache>
            </c:numRef>
          </c:val>
        </c:ser>
        <c:dLbls>
          <c:showCatName val="1"/>
          <c:showPercent val="1"/>
        </c:dLbls>
        <c:gapWidth val="100"/>
        <c:splitType val="pos"/>
        <c:splitPos val="4"/>
        <c:secondPieSize val="75"/>
        <c:serLines/>
      </c:ofPieChart>
      <c:spPr>
        <a:noFill/>
        <a:ln w="25400">
          <a:noFill/>
        </a:ln>
      </c:spPr>
    </c:plotArea>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8B118-A2C0-459C-BDD9-2BEE6CF4FAEB}" type="doc">
      <dgm:prSet loTypeId="urn:microsoft.com/office/officeart/2005/8/layout/process1" loCatId="process" qsTypeId="urn:microsoft.com/office/officeart/2005/8/quickstyle/simple1" qsCatId="simple" csTypeId="urn:microsoft.com/office/officeart/2005/8/colors/colorful1#4" csCatId="colorful" phldr="1"/>
      <dgm:spPr/>
      <dgm:t>
        <a:bodyPr/>
        <a:lstStyle/>
        <a:p>
          <a:endParaRPr lang="en-US"/>
        </a:p>
      </dgm:t>
    </dgm:pt>
    <dgm:pt modelId="{C4D56EF3-07A6-43B6-8C6E-056C6B51EAC8}">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t>Access</a:t>
          </a:r>
          <a:endParaRPr lang="en-US" dirty="0"/>
        </a:p>
      </dgm:t>
    </dgm:pt>
    <dgm:pt modelId="{6BCCBDCD-7EBE-40ED-9AA5-802491246168}" type="parTrans" cxnId="{0A389E75-91A5-4E49-AFFD-5E061EEB89BD}">
      <dgm:prSet/>
      <dgm:spPr/>
      <dgm:t>
        <a:bodyPr/>
        <a:lstStyle/>
        <a:p>
          <a:endParaRPr lang="en-US"/>
        </a:p>
      </dgm:t>
    </dgm:pt>
    <dgm:pt modelId="{09FAB75D-F8C0-4ED3-ADE4-9D9C4CD86CC2}" type="sibTrans" cxnId="{0A389E75-91A5-4E49-AFFD-5E061EEB89BD}">
      <dgm:prSet/>
      <dgm:spPr>
        <a:solidFill>
          <a:srgbClr val="425968"/>
        </a:solidFill>
      </dgm:spPr>
      <dgm:t>
        <a:bodyPr/>
        <a:lstStyle/>
        <a:p>
          <a:endParaRPr lang="en-US" dirty="0"/>
        </a:p>
      </dgm:t>
    </dgm:pt>
    <dgm:pt modelId="{8A5BF4A7-C540-47C1-B4B8-08F9D6F56576}">
      <dgm:prSet phldrT="[Text]"/>
      <dgm:spPr>
        <a:effectLst>
          <a:outerShdw blurRad="50800" dist="38100" dir="2700000" algn="tl" rotWithShape="0">
            <a:prstClr val="black">
              <a:alpha val="40000"/>
            </a:prstClr>
          </a:outerShdw>
        </a:effectLst>
      </dgm:spPr>
      <dgm:t>
        <a:bodyPr/>
        <a:lstStyle/>
        <a:p>
          <a:r>
            <a:rPr lang="en-US" dirty="0" smtClean="0"/>
            <a:t>Quality</a:t>
          </a:r>
          <a:endParaRPr lang="en-US" dirty="0"/>
        </a:p>
      </dgm:t>
    </dgm:pt>
    <dgm:pt modelId="{19D56F22-3C78-4B96-BA06-C157EE0DFF8E}" type="parTrans" cxnId="{6A26574F-0A76-4BE0-8498-018B899C9D16}">
      <dgm:prSet/>
      <dgm:spPr/>
      <dgm:t>
        <a:bodyPr/>
        <a:lstStyle/>
        <a:p>
          <a:endParaRPr lang="en-US"/>
        </a:p>
      </dgm:t>
    </dgm:pt>
    <dgm:pt modelId="{05530ECB-CB28-4D0A-B656-598433078985}" type="sibTrans" cxnId="{6A26574F-0A76-4BE0-8498-018B899C9D16}">
      <dgm:prSet/>
      <dgm:spPr/>
      <dgm:t>
        <a:bodyPr/>
        <a:lstStyle/>
        <a:p>
          <a:endParaRPr lang="en-US" dirty="0"/>
        </a:p>
      </dgm:t>
    </dgm:pt>
    <dgm:pt modelId="{632187A6-5852-4753-91E8-EB3E1611EA2E}">
      <dgm:prSet phldrT="[Text]"/>
      <dgm:spPr>
        <a:effectLst>
          <a:outerShdw blurRad="50800" dist="38100" dir="2700000" algn="tl" rotWithShape="0">
            <a:prstClr val="black">
              <a:alpha val="40000"/>
            </a:prstClr>
          </a:outerShdw>
        </a:effectLst>
      </dgm:spPr>
      <dgm:t>
        <a:bodyPr/>
        <a:lstStyle/>
        <a:p>
          <a:r>
            <a:rPr lang="en-US" dirty="0" smtClean="0"/>
            <a:t>Value</a:t>
          </a:r>
          <a:endParaRPr lang="en-US" dirty="0"/>
        </a:p>
      </dgm:t>
    </dgm:pt>
    <dgm:pt modelId="{08B39B6E-B012-4FAF-B7C5-D68564DB450D}" type="parTrans" cxnId="{3E2ABB3E-CA56-4729-9F87-E1CB261AD2EE}">
      <dgm:prSet/>
      <dgm:spPr/>
      <dgm:t>
        <a:bodyPr/>
        <a:lstStyle/>
        <a:p>
          <a:endParaRPr lang="en-US"/>
        </a:p>
      </dgm:t>
    </dgm:pt>
    <dgm:pt modelId="{C031B26F-EF25-445E-8558-8C1693CCB4B5}" type="sibTrans" cxnId="{3E2ABB3E-CA56-4729-9F87-E1CB261AD2EE}">
      <dgm:prSet/>
      <dgm:spPr/>
      <dgm:t>
        <a:bodyPr/>
        <a:lstStyle/>
        <a:p>
          <a:endParaRPr lang="en-US" dirty="0"/>
        </a:p>
      </dgm:t>
    </dgm:pt>
    <dgm:pt modelId="{7AE13A7D-B678-4F41-BAE9-2AF015876AEA}">
      <dgm:prSet phldrT="[Text]"/>
      <dgm:spPr>
        <a:solidFill>
          <a:srgbClr val="4C4D4C"/>
        </a:solidFill>
        <a:effectLst>
          <a:outerShdw blurRad="50800" dist="38100" dir="2700000" algn="tl" rotWithShape="0">
            <a:prstClr val="black">
              <a:alpha val="40000"/>
            </a:prstClr>
          </a:outerShdw>
        </a:effectLst>
      </dgm:spPr>
      <dgm:t>
        <a:bodyPr/>
        <a:lstStyle/>
        <a:p>
          <a:r>
            <a:rPr lang="en-US" dirty="0" smtClean="0"/>
            <a:t>Prevention</a:t>
          </a:r>
          <a:endParaRPr lang="en-US" dirty="0"/>
        </a:p>
      </dgm:t>
    </dgm:pt>
    <dgm:pt modelId="{A6328422-1A39-4FE0-A1EB-9142C73155FF}" type="parTrans" cxnId="{3F59C95B-C0FF-4F51-98AD-35F2FBD7D5C6}">
      <dgm:prSet/>
      <dgm:spPr/>
      <dgm:t>
        <a:bodyPr/>
        <a:lstStyle/>
        <a:p>
          <a:endParaRPr lang="en-US"/>
        </a:p>
      </dgm:t>
    </dgm:pt>
    <dgm:pt modelId="{54CDB285-9FDB-4FC1-870E-8343642C80A5}" type="sibTrans" cxnId="{3F59C95B-C0FF-4F51-98AD-35F2FBD7D5C6}">
      <dgm:prSet/>
      <dgm:spPr/>
      <dgm:t>
        <a:bodyPr/>
        <a:lstStyle/>
        <a:p>
          <a:endParaRPr lang="en-US"/>
        </a:p>
      </dgm:t>
    </dgm:pt>
    <dgm:pt modelId="{6AD0EC24-A90C-432B-BF58-91654CD1629F}" type="pres">
      <dgm:prSet presAssocID="{6548B118-A2C0-459C-BDD9-2BEE6CF4FAEB}" presName="Name0" presStyleCnt="0">
        <dgm:presLayoutVars>
          <dgm:dir/>
          <dgm:resizeHandles val="exact"/>
        </dgm:presLayoutVars>
      </dgm:prSet>
      <dgm:spPr/>
      <dgm:t>
        <a:bodyPr/>
        <a:lstStyle/>
        <a:p>
          <a:endParaRPr lang="en-US"/>
        </a:p>
      </dgm:t>
    </dgm:pt>
    <dgm:pt modelId="{7DEACD30-107A-4E6F-8B32-817A733295D1}" type="pres">
      <dgm:prSet presAssocID="{C4D56EF3-07A6-43B6-8C6E-056C6B51EAC8}" presName="node" presStyleLbl="node1" presStyleIdx="0" presStyleCnt="4">
        <dgm:presLayoutVars>
          <dgm:bulletEnabled val="1"/>
        </dgm:presLayoutVars>
      </dgm:prSet>
      <dgm:spPr/>
      <dgm:t>
        <a:bodyPr/>
        <a:lstStyle/>
        <a:p>
          <a:endParaRPr lang="en-US"/>
        </a:p>
      </dgm:t>
    </dgm:pt>
    <dgm:pt modelId="{DF5992F8-683D-4326-80B0-F89EA89BE28B}" type="pres">
      <dgm:prSet presAssocID="{09FAB75D-F8C0-4ED3-ADE4-9D9C4CD86CC2}" presName="sibTrans" presStyleLbl="sibTrans2D1" presStyleIdx="0" presStyleCnt="3"/>
      <dgm:spPr/>
      <dgm:t>
        <a:bodyPr/>
        <a:lstStyle/>
        <a:p>
          <a:endParaRPr lang="en-US"/>
        </a:p>
      </dgm:t>
    </dgm:pt>
    <dgm:pt modelId="{604CB518-B62B-4062-86DA-BDC97C5958D4}" type="pres">
      <dgm:prSet presAssocID="{09FAB75D-F8C0-4ED3-ADE4-9D9C4CD86CC2}" presName="connectorText" presStyleLbl="sibTrans2D1" presStyleIdx="0" presStyleCnt="3"/>
      <dgm:spPr/>
      <dgm:t>
        <a:bodyPr/>
        <a:lstStyle/>
        <a:p>
          <a:endParaRPr lang="en-US"/>
        </a:p>
      </dgm:t>
    </dgm:pt>
    <dgm:pt modelId="{A64759F3-D567-40BE-A037-46DB3C6E674B}" type="pres">
      <dgm:prSet presAssocID="{8A5BF4A7-C540-47C1-B4B8-08F9D6F56576}" presName="node" presStyleLbl="node1" presStyleIdx="1" presStyleCnt="4">
        <dgm:presLayoutVars>
          <dgm:bulletEnabled val="1"/>
        </dgm:presLayoutVars>
      </dgm:prSet>
      <dgm:spPr/>
      <dgm:t>
        <a:bodyPr/>
        <a:lstStyle/>
        <a:p>
          <a:endParaRPr lang="en-US"/>
        </a:p>
      </dgm:t>
    </dgm:pt>
    <dgm:pt modelId="{315CC298-F03F-4BE4-A693-C4107032D9F0}" type="pres">
      <dgm:prSet presAssocID="{05530ECB-CB28-4D0A-B656-598433078985}" presName="sibTrans" presStyleLbl="sibTrans2D1" presStyleIdx="1" presStyleCnt="3"/>
      <dgm:spPr/>
      <dgm:t>
        <a:bodyPr/>
        <a:lstStyle/>
        <a:p>
          <a:endParaRPr lang="en-US"/>
        </a:p>
      </dgm:t>
    </dgm:pt>
    <dgm:pt modelId="{294372A0-8B07-4A3D-8BA7-08FCF91E9AF1}" type="pres">
      <dgm:prSet presAssocID="{05530ECB-CB28-4D0A-B656-598433078985}" presName="connectorText" presStyleLbl="sibTrans2D1" presStyleIdx="1" presStyleCnt="3"/>
      <dgm:spPr/>
      <dgm:t>
        <a:bodyPr/>
        <a:lstStyle/>
        <a:p>
          <a:endParaRPr lang="en-US"/>
        </a:p>
      </dgm:t>
    </dgm:pt>
    <dgm:pt modelId="{36BFDBDD-5A62-4977-8454-F262A69456C5}" type="pres">
      <dgm:prSet presAssocID="{632187A6-5852-4753-91E8-EB3E1611EA2E}" presName="node" presStyleLbl="node1" presStyleIdx="2" presStyleCnt="4">
        <dgm:presLayoutVars>
          <dgm:bulletEnabled val="1"/>
        </dgm:presLayoutVars>
      </dgm:prSet>
      <dgm:spPr/>
      <dgm:t>
        <a:bodyPr/>
        <a:lstStyle/>
        <a:p>
          <a:endParaRPr lang="en-US"/>
        </a:p>
      </dgm:t>
    </dgm:pt>
    <dgm:pt modelId="{8EEBBCE6-940F-4522-934B-7468750BEC60}" type="pres">
      <dgm:prSet presAssocID="{C031B26F-EF25-445E-8558-8C1693CCB4B5}" presName="sibTrans" presStyleLbl="sibTrans2D1" presStyleIdx="2" presStyleCnt="3"/>
      <dgm:spPr/>
      <dgm:t>
        <a:bodyPr/>
        <a:lstStyle/>
        <a:p>
          <a:endParaRPr lang="en-US"/>
        </a:p>
      </dgm:t>
    </dgm:pt>
    <dgm:pt modelId="{83B371FC-BB34-469C-B686-5C59C11C4E8E}" type="pres">
      <dgm:prSet presAssocID="{C031B26F-EF25-445E-8558-8C1693CCB4B5}" presName="connectorText" presStyleLbl="sibTrans2D1" presStyleIdx="2" presStyleCnt="3"/>
      <dgm:spPr/>
      <dgm:t>
        <a:bodyPr/>
        <a:lstStyle/>
        <a:p>
          <a:endParaRPr lang="en-US"/>
        </a:p>
      </dgm:t>
    </dgm:pt>
    <dgm:pt modelId="{50B2D767-C09A-45FC-9231-E77425E9B0B3}" type="pres">
      <dgm:prSet presAssocID="{7AE13A7D-B678-4F41-BAE9-2AF015876AEA}" presName="node" presStyleLbl="node1" presStyleIdx="3" presStyleCnt="4">
        <dgm:presLayoutVars>
          <dgm:bulletEnabled val="1"/>
        </dgm:presLayoutVars>
      </dgm:prSet>
      <dgm:spPr/>
      <dgm:t>
        <a:bodyPr/>
        <a:lstStyle/>
        <a:p>
          <a:endParaRPr lang="en-US"/>
        </a:p>
      </dgm:t>
    </dgm:pt>
  </dgm:ptLst>
  <dgm:cxnLst>
    <dgm:cxn modelId="{B81FA685-6345-43C6-A0DB-C3338EC8A3D5}" type="presOf" srcId="{05530ECB-CB28-4D0A-B656-598433078985}" destId="{315CC298-F03F-4BE4-A693-C4107032D9F0}" srcOrd="0" destOrd="0" presId="urn:microsoft.com/office/officeart/2005/8/layout/process1"/>
    <dgm:cxn modelId="{6A26574F-0A76-4BE0-8498-018B899C9D16}" srcId="{6548B118-A2C0-459C-BDD9-2BEE6CF4FAEB}" destId="{8A5BF4A7-C540-47C1-B4B8-08F9D6F56576}" srcOrd="1" destOrd="0" parTransId="{19D56F22-3C78-4B96-BA06-C157EE0DFF8E}" sibTransId="{05530ECB-CB28-4D0A-B656-598433078985}"/>
    <dgm:cxn modelId="{992843EA-9564-46C4-A68F-FA17E2BFD381}" type="presOf" srcId="{C4D56EF3-07A6-43B6-8C6E-056C6B51EAC8}" destId="{7DEACD30-107A-4E6F-8B32-817A733295D1}" srcOrd="0" destOrd="0" presId="urn:microsoft.com/office/officeart/2005/8/layout/process1"/>
    <dgm:cxn modelId="{11F26669-7C12-429D-B7D8-FE2568081027}" type="presOf" srcId="{09FAB75D-F8C0-4ED3-ADE4-9D9C4CD86CC2}" destId="{DF5992F8-683D-4326-80B0-F89EA89BE28B}" srcOrd="0" destOrd="0" presId="urn:microsoft.com/office/officeart/2005/8/layout/process1"/>
    <dgm:cxn modelId="{5BC4BFD7-3C77-413E-914F-D3FECFCCD7B0}" type="presOf" srcId="{09FAB75D-F8C0-4ED3-ADE4-9D9C4CD86CC2}" destId="{604CB518-B62B-4062-86DA-BDC97C5958D4}" srcOrd="1" destOrd="0" presId="urn:microsoft.com/office/officeart/2005/8/layout/process1"/>
    <dgm:cxn modelId="{AB537027-343E-4FAD-AFAB-FCD8D11681A3}" type="presOf" srcId="{7AE13A7D-B678-4F41-BAE9-2AF015876AEA}" destId="{50B2D767-C09A-45FC-9231-E77425E9B0B3}" srcOrd="0" destOrd="0" presId="urn:microsoft.com/office/officeart/2005/8/layout/process1"/>
    <dgm:cxn modelId="{9EB40D9B-00F8-4035-AB00-72D3DBE0640D}" type="presOf" srcId="{8A5BF4A7-C540-47C1-B4B8-08F9D6F56576}" destId="{A64759F3-D567-40BE-A037-46DB3C6E674B}" srcOrd="0" destOrd="0" presId="urn:microsoft.com/office/officeart/2005/8/layout/process1"/>
    <dgm:cxn modelId="{7EEBE13B-0A33-410A-9E6C-866632A3F858}" type="presOf" srcId="{632187A6-5852-4753-91E8-EB3E1611EA2E}" destId="{36BFDBDD-5A62-4977-8454-F262A69456C5}" srcOrd="0" destOrd="0" presId="urn:microsoft.com/office/officeart/2005/8/layout/process1"/>
    <dgm:cxn modelId="{A8FF0312-0D9E-479B-AEC6-33FA3C899C07}" type="presOf" srcId="{C031B26F-EF25-445E-8558-8C1693CCB4B5}" destId="{8EEBBCE6-940F-4522-934B-7468750BEC60}" srcOrd="0" destOrd="0" presId="urn:microsoft.com/office/officeart/2005/8/layout/process1"/>
    <dgm:cxn modelId="{879E7F97-4CAE-475C-BF68-4EFCE7CCF2DE}" type="presOf" srcId="{C031B26F-EF25-445E-8558-8C1693CCB4B5}" destId="{83B371FC-BB34-469C-B686-5C59C11C4E8E}" srcOrd="1" destOrd="0" presId="urn:microsoft.com/office/officeart/2005/8/layout/process1"/>
    <dgm:cxn modelId="{3E2ABB3E-CA56-4729-9F87-E1CB261AD2EE}" srcId="{6548B118-A2C0-459C-BDD9-2BEE6CF4FAEB}" destId="{632187A6-5852-4753-91E8-EB3E1611EA2E}" srcOrd="2" destOrd="0" parTransId="{08B39B6E-B012-4FAF-B7C5-D68564DB450D}" sibTransId="{C031B26F-EF25-445E-8558-8C1693CCB4B5}"/>
    <dgm:cxn modelId="{71E66C63-C110-4D9E-AB2A-A7BA8FC693C5}" type="presOf" srcId="{05530ECB-CB28-4D0A-B656-598433078985}" destId="{294372A0-8B07-4A3D-8BA7-08FCF91E9AF1}" srcOrd="1" destOrd="0" presId="urn:microsoft.com/office/officeart/2005/8/layout/process1"/>
    <dgm:cxn modelId="{A4386CA0-273F-4C28-8ED9-C87DDA677FAE}" type="presOf" srcId="{6548B118-A2C0-459C-BDD9-2BEE6CF4FAEB}" destId="{6AD0EC24-A90C-432B-BF58-91654CD1629F}" srcOrd="0" destOrd="0" presId="urn:microsoft.com/office/officeart/2005/8/layout/process1"/>
    <dgm:cxn modelId="{0A389E75-91A5-4E49-AFFD-5E061EEB89BD}" srcId="{6548B118-A2C0-459C-BDD9-2BEE6CF4FAEB}" destId="{C4D56EF3-07A6-43B6-8C6E-056C6B51EAC8}" srcOrd="0" destOrd="0" parTransId="{6BCCBDCD-7EBE-40ED-9AA5-802491246168}" sibTransId="{09FAB75D-F8C0-4ED3-ADE4-9D9C4CD86CC2}"/>
    <dgm:cxn modelId="{3F59C95B-C0FF-4F51-98AD-35F2FBD7D5C6}" srcId="{6548B118-A2C0-459C-BDD9-2BEE6CF4FAEB}" destId="{7AE13A7D-B678-4F41-BAE9-2AF015876AEA}" srcOrd="3" destOrd="0" parTransId="{A6328422-1A39-4FE0-A1EB-9142C73155FF}" sibTransId="{54CDB285-9FDB-4FC1-870E-8343642C80A5}"/>
    <dgm:cxn modelId="{7ABF27D6-ACE8-482C-8A0E-479C0F7CD6A5}" type="presParOf" srcId="{6AD0EC24-A90C-432B-BF58-91654CD1629F}" destId="{7DEACD30-107A-4E6F-8B32-817A733295D1}" srcOrd="0" destOrd="0" presId="urn:microsoft.com/office/officeart/2005/8/layout/process1"/>
    <dgm:cxn modelId="{64A3C1E9-DCEA-4B43-86CA-E4E322B96985}" type="presParOf" srcId="{6AD0EC24-A90C-432B-BF58-91654CD1629F}" destId="{DF5992F8-683D-4326-80B0-F89EA89BE28B}" srcOrd="1" destOrd="0" presId="urn:microsoft.com/office/officeart/2005/8/layout/process1"/>
    <dgm:cxn modelId="{54073D99-5DFB-4946-8956-82528E179479}" type="presParOf" srcId="{DF5992F8-683D-4326-80B0-F89EA89BE28B}" destId="{604CB518-B62B-4062-86DA-BDC97C5958D4}" srcOrd="0" destOrd="0" presId="urn:microsoft.com/office/officeart/2005/8/layout/process1"/>
    <dgm:cxn modelId="{303CFBBE-C8CF-448D-8C9D-DDBB016A6A92}" type="presParOf" srcId="{6AD0EC24-A90C-432B-BF58-91654CD1629F}" destId="{A64759F3-D567-40BE-A037-46DB3C6E674B}" srcOrd="2" destOrd="0" presId="urn:microsoft.com/office/officeart/2005/8/layout/process1"/>
    <dgm:cxn modelId="{9DC256B8-7CEE-4197-AFF9-1E3729EE3916}" type="presParOf" srcId="{6AD0EC24-A90C-432B-BF58-91654CD1629F}" destId="{315CC298-F03F-4BE4-A693-C4107032D9F0}" srcOrd="3" destOrd="0" presId="urn:microsoft.com/office/officeart/2005/8/layout/process1"/>
    <dgm:cxn modelId="{89EB7BCC-FF34-4E91-B438-927D271B9022}" type="presParOf" srcId="{315CC298-F03F-4BE4-A693-C4107032D9F0}" destId="{294372A0-8B07-4A3D-8BA7-08FCF91E9AF1}" srcOrd="0" destOrd="0" presId="urn:microsoft.com/office/officeart/2005/8/layout/process1"/>
    <dgm:cxn modelId="{607030D1-6145-48CE-AF2D-8FF3C3F28304}" type="presParOf" srcId="{6AD0EC24-A90C-432B-BF58-91654CD1629F}" destId="{36BFDBDD-5A62-4977-8454-F262A69456C5}" srcOrd="4" destOrd="0" presId="urn:microsoft.com/office/officeart/2005/8/layout/process1"/>
    <dgm:cxn modelId="{9DCA5DC5-4088-437C-8A31-F25B7080198B}" type="presParOf" srcId="{6AD0EC24-A90C-432B-BF58-91654CD1629F}" destId="{8EEBBCE6-940F-4522-934B-7468750BEC60}" srcOrd="5" destOrd="0" presId="urn:microsoft.com/office/officeart/2005/8/layout/process1"/>
    <dgm:cxn modelId="{C03AD8AB-4FD2-4235-AA61-A35E983EEA9F}" type="presParOf" srcId="{8EEBBCE6-940F-4522-934B-7468750BEC60}" destId="{83B371FC-BB34-469C-B686-5C59C11C4E8E}" srcOrd="0" destOrd="0" presId="urn:microsoft.com/office/officeart/2005/8/layout/process1"/>
    <dgm:cxn modelId="{871C311F-A931-42E4-97E4-1C30BD97977D}" type="presParOf" srcId="{6AD0EC24-A90C-432B-BF58-91654CD1629F}" destId="{50B2D767-C09A-45FC-9231-E77425E9B0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25AE3C-EA07-4F5B-880E-D63A19C0E52B}" type="doc">
      <dgm:prSet loTypeId="urn:microsoft.com/office/officeart/2005/8/layout/cycle8" loCatId="cycle" qsTypeId="urn:microsoft.com/office/officeart/2005/8/quickstyle/simple4" qsCatId="simple" csTypeId="urn:microsoft.com/office/officeart/2005/8/colors/colorful1#5" csCatId="colorful" phldr="1"/>
      <dgm:spPr/>
      <dgm:t>
        <a:bodyPr/>
        <a:lstStyle/>
        <a:p>
          <a:endParaRPr lang="en-US"/>
        </a:p>
      </dgm:t>
    </dgm:pt>
    <dgm:pt modelId="{25468098-73D6-4C61-A1AE-1CB5582528EA}">
      <dgm:prSet phldrT="[Text]" custT="1"/>
      <dgm:spPr/>
      <dgm:t>
        <a:bodyPr/>
        <a:lstStyle/>
        <a:p>
          <a:r>
            <a:rPr lang="en-US" sz="2000" b="1" u="sng" dirty="0" smtClean="0"/>
            <a:t>Individuals</a:t>
          </a:r>
        </a:p>
        <a:p>
          <a:r>
            <a:rPr lang="en-US" sz="2000" dirty="0" smtClean="0"/>
            <a:t> Purchasing Insurance</a:t>
          </a:r>
          <a:endParaRPr lang="en-US" sz="2000" dirty="0"/>
        </a:p>
      </dgm:t>
    </dgm:pt>
    <dgm:pt modelId="{C7C4B0AB-9265-4640-BA47-28ACD1988959}" type="parTrans" cxnId="{A5378CBC-0499-46CD-B243-F0C44192486C}">
      <dgm:prSet/>
      <dgm:spPr/>
      <dgm:t>
        <a:bodyPr/>
        <a:lstStyle/>
        <a:p>
          <a:endParaRPr lang="en-US"/>
        </a:p>
      </dgm:t>
    </dgm:pt>
    <dgm:pt modelId="{9E38E836-F3D8-4542-90EC-C39A47CB2845}" type="sibTrans" cxnId="{A5378CBC-0499-46CD-B243-F0C44192486C}">
      <dgm:prSet/>
      <dgm:spPr/>
      <dgm:t>
        <a:bodyPr/>
        <a:lstStyle/>
        <a:p>
          <a:endParaRPr lang="en-US"/>
        </a:p>
      </dgm:t>
    </dgm:pt>
    <dgm:pt modelId="{CDD188D2-A90B-4648-8B20-70AF169EB25B}">
      <dgm:prSet phldrT="[Text]" custT="1"/>
      <dgm:spPr/>
      <dgm:t>
        <a:bodyPr/>
        <a:lstStyle/>
        <a:p>
          <a:r>
            <a:rPr lang="en-US" sz="2000" dirty="0" smtClean="0"/>
            <a:t>Alignment of payment and</a:t>
          </a:r>
        </a:p>
        <a:p>
          <a:r>
            <a:rPr lang="en-US" sz="2000" b="1" u="sng" dirty="0" smtClean="0"/>
            <a:t> Incentives</a:t>
          </a:r>
          <a:endParaRPr lang="en-US" sz="2000" b="1" u="sng" dirty="0"/>
        </a:p>
      </dgm:t>
    </dgm:pt>
    <dgm:pt modelId="{5EF709F1-C34B-4E76-82B6-5CF678B70201}" type="parTrans" cxnId="{D07AAA93-DA8B-4A10-8BC4-E9A1D438D433}">
      <dgm:prSet/>
      <dgm:spPr/>
      <dgm:t>
        <a:bodyPr/>
        <a:lstStyle/>
        <a:p>
          <a:endParaRPr lang="en-US"/>
        </a:p>
      </dgm:t>
    </dgm:pt>
    <dgm:pt modelId="{144F0CAC-10C0-4192-88EB-2525CD8B26F2}" type="sibTrans" cxnId="{D07AAA93-DA8B-4A10-8BC4-E9A1D438D433}">
      <dgm:prSet/>
      <dgm:spPr/>
      <dgm:t>
        <a:bodyPr/>
        <a:lstStyle/>
        <a:p>
          <a:endParaRPr lang="en-US"/>
        </a:p>
      </dgm:t>
    </dgm:pt>
    <dgm:pt modelId="{C6837413-BDBF-45DE-98EB-EC7B8ED0E481}">
      <dgm:prSet phldrT="[Text]" custT="1"/>
      <dgm:spPr/>
      <dgm:t>
        <a:bodyPr/>
        <a:lstStyle/>
        <a:p>
          <a:r>
            <a:rPr lang="en-US" sz="2000" b="1" u="sng" smtClean="0"/>
            <a:t>Integration</a:t>
          </a:r>
          <a:r>
            <a:rPr lang="en-US" sz="2000" smtClean="0"/>
            <a:t> </a:t>
          </a:r>
        </a:p>
        <a:p>
          <a:r>
            <a:rPr lang="en-US" sz="2000" smtClean="0"/>
            <a:t>of Care</a:t>
          </a:r>
          <a:endParaRPr lang="en-US" sz="2000" dirty="0"/>
        </a:p>
      </dgm:t>
    </dgm:pt>
    <dgm:pt modelId="{3608B219-9DA0-456D-947C-22EED0804981}" type="parTrans" cxnId="{151C744B-D806-4074-9624-3905815C5F80}">
      <dgm:prSet/>
      <dgm:spPr/>
      <dgm:t>
        <a:bodyPr/>
        <a:lstStyle/>
        <a:p>
          <a:endParaRPr lang="en-US"/>
        </a:p>
      </dgm:t>
    </dgm:pt>
    <dgm:pt modelId="{9D31FEA1-252E-4B37-848D-8790AE9F9A5A}" type="sibTrans" cxnId="{151C744B-D806-4074-9624-3905815C5F80}">
      <dgm:prSet/>
      <dgm:spPr/>
      <dgm:t>
        <a:bodyPr/>
        <a:lstStyle/>
        <a:p>
          <a:endParaRPr lang="en-US"/>
        </a:p>
      </dgm:t>
    </dgm:pt>
    <dgm:pt modelId="{FBCA59B9-2CDF-4C54-8918-2E21659F9078}" type="pres">
      <dgm:prSet presAssocID="{9C25AE3C-EA07-4F5B-880E-D63A19C0E52B}" presName="compositeShape" presStyleCnt="0">
        <dgm:presLayoutVars>
          <dgm:chMax val="7"/>
          <dgm:dir/>
          <dgm:resizeHandles val="exact"/>
        </dgm:presLayoutVars>
      </dgm:prSet>
      <dgm:spPr/>
      <dgm:t>
        <a:bodyPr/>
        <a:lstStyle/>
        <a:p>
          <a:endParaRPr lang="en-US"/>
        </a:p>
      </dgm:t>
    </dgm:pt>
    <dgm:pt modelId="{6E356B5A-4840-443F-B373-B1A4A088462C}" type="pres">
      <dgm:prSet presAssocID="{9C25AE3C-EA07-4F5B-880E-D63A19C0E52B}" presName="wedge1" presStyleLbl="node1" presStyleIdx="0" presStyleCnt="3"/>
      <dgm:spPr/>
      <dgm:t>
        <a:bodyPr/>
        <a:lstStyle/>
        <a:p>
          <a:endParaRPr lang="en-US"/>
        </a:p>
      </dgm:t>
    </dgm:pt>
    <dgm:pt modelId="{2A6A9F40-9D2B-4792-B4F8-0B46B7EF6011}" type="pres">
      <dgm:prSet presAssocID="{9C25AE3C-EA07-4F5B-880E-D63A19C0E52B}" presName="dummy1a" presStyleCnt="0"/>
      <dgm:spPr/>
      <dgm:t>
        <a:bodyPr/>
        <a:lstStyle/>
        <a:p>
          <a:endParaRPr lang="en-US"/>
        </a:p>
      </dgm:t>
    </dgm:pt>
    <dgm:pt modelId="{5B27CB73-12CB-4A7C-9C23-2AE91C1516F3}" type="pres">
      <dgm:prSet presAssocID="{9C25AE3C-EA07-4F5B-880E-D63A19C0E52B}" presName="dummy1b" presStyleCnt="0"/>
      <dgm:spPr/>
      <dgm:t>
        <a:bodyPr/>
        <a:lstStyle/>
        <a:p>
          <a:endParaRPr lang="en-US"/>
        </a:p>
      </dgm:t>
    </dgm:pt>
    <dgm:pt modelId="{7C9935C7-5EC7-4C60-8E73-9BF7FF101BF6}" type="pres">
      <dgm:prSet presAssocID="{9C25AE3C-EA07-4F5B-880E-D63A19C0E52B}" presName="wedge1Tx" presStyleLbl="node1" presStyleIdx="0" presStyleCnt="3">
        <dgm:presLayoutVars>
          <dgm:chMax val="0"/>
          <dgm:chPref val="0"/>
          <dgm:bulletEnabled val="1"/>
        </dgm:presLayoutVars>
      </dgm:prSet>
      <dgm:spPr/>
      <dgm:t>
        <a:bodyPr/>
        <a:lstStyle/>
        <a:p>
          <a:endParaRPr lang="en-US"/>
        </a:p>
      </dgm:t>
    </dgm:pt>
    <dgm:pt modelId="{799CB2BC-8AA3-4EF4-B8A5-D7025DE13F88}" type="pres">
      <dgm:prSet presAssocID="{9C25AE3C-EA07-4F5B-880E-D63A19C0E52B}" presName="wedge2" presStyleLbl="node1" presStyleIdx="1" presStyleCnt="3"/>
      <dgm:spPr/>
      <dgm:t>
        <a:bodyPr/>
        <a:lstStyle/>
        <a:p>
          <a:endParaRPr lang="en-US"/>
        </a:p>
      </dgm:t>
    </dgm:pt>
    <dgm:pt modelId="{C7479F20-6DAA-4F16-8B72-11BAD03F87EA}" type="pres">
      <dgm:prSet presAssocID="{9C25AE3C-EA07-4F5B-880E-D63A19C0E52B}" presName="dummy2a" presStyleCnt="0"/>
      <dgm:spPr/>
      <dgm:t>
        <a:bodyPr/>
        <a:lstStyle/>
        <a:p>
          <a:endParaRPr lang="en-US"/>
        </a:p>
      </dgm:t>
    </dgm:pt>
    <dgm:pt modelId="{1B73E79E-99AC-444C-98E9-A5AA31D31344}" type="pres">
      <dgm:prSet presAssocID="{9C25AE3C-EA07-4F5B-880E-D63A19C0E52B}" presName="dummy2b" presStyleCnt="0"/>
      <dgm:spPr/>
      <dgm:t>
        <a:bodyPr/>
        <a:lstStyle/>
        <a:p>
          <a:endParaRPr lang="en-US"/>
        </a:p>
      </dgm:t>
    </dgm:pt>
    <dgm:pt modelId="{1413880F-C7D9-4310-B3E8-5DC649CC05FC}" type="pres">
      <dgm:prSet presAssocID="{9C25AE3C-EA07-4F5B-880E-D63A19C0E52B}" presName="wedge2Tx" presStyleLbl="node1" presStyleIdx="1" presStyleCnt="3">
        <dgm:presLayoutVars>
          <dgm:chMax val="0"/>
          <dgm:chPref val="0"/>
          <dgm:bulletEnabled val="1"/>
        </dgm:presLayoutVars>
      </dgm:prSet>
      <dgm:spPr/>
      <dgm:t>
        <a:bodyPr/>
        <a:lstStyle/>
        <a:p>
          <a:endParaRPr lang="en-US"/>
        </a:p>
      </dgm:t>
    </dgm:pt>
    <dgm:pt modelId="{9B7899DD-EDCA-4827-8E28-62CDA75D6324}" type="pres">
      <dgm:prSet presAssocID="{9C25AE3C-EA07-4F5B-880E-D63A19C0E52B}" presName="wedge3" presStyleLbl="node1" presStyleIdx="2" presStyleCnt="3"/>
      <dgm:spPr/>
      <dgm:t>
        <a:bodyPr/>
        <a:lstStyle/>
        <a:p>
          <a:endParaRPr lang="en-US"/>
        </a:p>
      </dgm:t>
    </dgm:pt>
    <dgm:pt modelId="{0F1B68FF-3CC7-408C-88B3-7FAB98E3CEE8}" type="pres">
      <dgm:prSet presAssocID="{9C25AE3C-EA07-4F5B-880E-D63A19C0E52B}" presName="dummy3a" presStyleCnt="0"/>
      <dgm:spPr/>
      <dgm:t>
        <a:bodyPr/>
        <a:lstStyle/>
        <a:p>
          <a:endParaRPr lang="en-US"/>
        </a:p>
      </dgm:t>
    </dgm:pt>
    <dgm:pt modelId="{DD792DAF-1DA3-47FF-AABB-2D8BABD73200}" type="pres">
      <dgm:prSet presAssocID="{9C25AE3C-EA07-4F5B-880E-D63A19C0E52B}" presName="dummy3b" presStyleCnt="0"/>
      <dgm:spPr/>
      <dgm:t>
        <a:bodyPr/>
        <a:lstStyle/>
        <a:p>
          <a:endParaRPr lang="en-US"/>
        </a:p>
      </dgm:t>
    </dgm:pt>
    <dgm:pt modelId="{885CD947-A5AB-4EE9-A521-7472330D985D}" type="pres">
      <dgm:prSet presAssocID="{9C25AE3C-EA07-4F5B-880E-D63A19C0E52B}" presName="wedge3Tx" presStyleLbl="node1" presStyleIdx="2" presStyleCnt="3">
        <dgm:presLayoutVars>
          <dgm:chMax val="0"/>
          <dgm:chPref val="0"/>
          <dgm:bulletEnabled val="1"/>
        </dgm:presLayoutVars>
      </dgm:prSet>
      <dgm:spPr/>
      <dgm:t>
        <a:bodyPr/>
        <a:lstStyle/>
        <a:p>
          <a:endParaRPr lang="en-US"/>
        </a:p>
      </dgm:t>
    </dgm:pt>
    <dgm:pt modelId="{E014AACA-8994-4E3A-AAC1-B032CEDD9EC3}" type="pres">
      <dgm:prSet presAssocID="{9E38E836-F3D8-4542-90EC-C39A47CB2845}" presName="arrowWedge1" presStyleLbl="fgSibTrans2D1" presStyleIdx="0" presStyleCnt="3"/>
      <dgm:spPr/>
      <dgm:t>
        <a:bodyPr/>
        <a:lstStyle/>
        <a:p>
          <a:endParaRPr lang="en-US"/>
        </a:p>
      </dgm:t>
    </dgm:pt>
    <dgm:pt modelId="{E2EB52D2-2112-4B84-A182-0F724D4FD2F7}" type="pres">
      <dgm:prSet presAssocID="{9D31FEA1-252E-4B37-848D-8790AE9F9A5A}" presName="arrowWedge2" presStyleLbl="fgSibTrans2D1" presStyleIdx="1" presStyleCnt="3"/>
      <dgm:spPr/>
      <dgm:t>
        <a:bodyPr/>
        <a:lstStyle/>
        <a:p>
          <a:endParaRPr lang="en-US"/>
        </a:p>
      </dgm:t>
    </dgm:pt>
    <dgm:pt modelId="{F8E855E7-88C7-4393-A1E0-BD20D1126141}" type="pres">
      <dgm:prSet presAssocID="{144F0CAC-10C0-4192-88EB-2525CD8B26F2}" presName="arrowWedge3" presStyleLbl="fgSibTrans2D1" presStyleIdx="2" presStyleCnt="3"/>
      <dgm:spPr/>
      <dgm:t>
        <a:bodyPr/>
        <a:lstStyle/>
        <a:p>
          <a:endParaRPr lang="en-US"/>
        </a:p>
      </dgm:t>
    </dgm:pt>
  </dgm:ptLst>
  <dgm:cxnLst>
    <dgm:cxn modelId="{B4E4DBD7-3ABA-43F7-B08E-DC4C904F925B}" type="presOf" srcId="{25468098-73D6-4C61-A1AE-1CB5582528EA}" destId="{6E356B5A-4840-443F-B373-B1A4A088462C}" srcOrd="0" destOrd="0" presId="urn:microsoft.com/office/officeart/2005/8/layout/cycle8"/>
    <dgm:cxn modelId="{53403828-13B5-4327-A0FD-D27661C85CF6}" type="presOf" srcId="{CDD188D2-A90B-4648-8B20-70AF169EB25B}" destId="{9B7899DD-EDCA-4827-8E28-62CDA75D6324}" srcOrd="0" destOrd="0" presId="urn:microsoft.com/office/officeart/2005/8/layout/cycle8"/>
    <dgm:cxn modelId="{A5378CBC-0499-46CD-B243-F0C44192486C}" srcId="{9C25AE3C-EA07-4F5B-880E-D63A19C0E52B}" destId="{25468098-73D6-4C61-A1AE-1CB5582528EA}" srcOrd="0" destOrd="0" parTransId="{C7C4B0AB-9265-4640-BA47-28ACD1988959}" sibTransId="{9E38E836-F3D8-4542-90EC-C39A47CB2845}"/>
    <dgm:cxn modelId="{66E641E9-89FD-40C4-A593-7C04AAEB6432}" type="presOf" srcId="{C6837413-BDBF-45DE-98EB-EC7B8ED0E481}" destId="{799CB2BC-8AA3-4EF4-B8A5-D7025DE13F88}" srcOrd="0" destOrd="0" presId="urn:microsoft.com/office/officeart/2005/8/layout/cycle8"/>
    <dgm:cxn modelId="{829381EC-3AF5-4223-98A5-70000020482F}" type="presOf" srcId="{CDD188D2-A90B-4648-8B20-70AF169EB25B}" destId="{885CD947-A5AB-4EE9-A521-7472330D985D}" srcOrd="1" destOrd="0" presId="urn:microsoft.com/office/officeart/2005/8/layout/cycle8"/>
    <dgm:cxn modelId="{1C34C428-289E-4BDB-BEBF-AC407BA71DF6}" type="presOf" srcId="{C6837413-BDBF-45DE-98EB-EC7B8ED0E481}" destId="{1413880F-C7D9-4310-B3E8-5DC649CC05FC}" srcOrd="1" destOrd="0" presId="urn:microsoft.com/office/officeart/2005/8/layout/cycle8"/>
    <dgm:cxn modelId="{151C744B-D806-4074-9624-3905815C5F80}" srcId="{9C25AE3C-EA07-4F5B-880E-D63A19C0E52B}" destId="{C6837413-BDBF-45DE-98EB-EC7B8ED0E481}" srcOrd="1" destOrd="0" parTransId="{3608B219-9DA0-456D-947C-22EED0804981}" sibTransId="{9D31FEA1-252E-4B37-848D-8790AE9F9A5A}"/>
    <dgm:cxn modelId="{4EB99304-288B-49F2-9149-5887E8099C13}" type="presOf" srcId="{25468098-73D6-4C61-A1AE-1CB5582528EA}" destId="{7C9935C7-5EC7-4C60-8E73-9BF7FF101BF6}" srcOrd="1" destOrd="0" presId="urn:microsoft.com/office/officeart/2005/8/layout/cycle8"/>
    <dgm:cxn modelId="{D07AAA93-DA8B-4A10-8BC4-E9A1D438D433}" srcId="{9C25AE3C-EA07-4F5B-880E-D63A19C0E52B}" destId="{CDD188D2-A90B-4648-8B20-70AF169EB25B}" srcOrd="2" destOrd="0" parTransId="{5EF709F1-C34B-4E76-82B6-5CF678B70201}" sibTransId="{144F0CAC-10C0-4192-88EB-2525CD8B26F2}"/>
    <dgm:cxn modelId="{B6786119-11F1-4F92-8CAB-0C4A9007FD26}" type="presOf" srcId="{9C25AE3C-EA07-4F5B-880E-D63A19C0E52B}" destId="{FBCA59B9-2CDF-4C54-8918-2E21659F9078}" srcOrd="0" destOrd="0" presId="urn:microsoft.com/office/officeart/2005/8/layout/cycle8"/>
    <dgm:cxn modelId="{5DFC43CA-120F-458A-8EAE-03976DA97170}" type="presParOf" srcId="{FBCA59B9-2CDF-4C54-8918-2E21659F9078}" destId="{6E356B5A-4840-443F-B373-B1A4A088462C}" srcOrd="0" destOrd="0" presId="urn:microsoft.com/office/officeart/2005/8/layout/cycle8"/>
    <dgm:cxn modelId="{AFAD4CEA-B14D-4FF4-AB3C-F31E3EA869C6}" type="presParOf" srcId="{FBCA59B9-2CDF-4C54-8918-2E21659F9078}" destId="{2A6A9F40-9D2B-4792-B4F8-0B46B7EF6011}" srcOrd="1" destOrd="0" presId="urn:microsoft.com/office/officeart/2005/8/layout/cycle8"/>
    <dgm:cxn modelId="{A5A848BD-26DE-4F74-9719-D1AECED4DAB0}" type="presParOf" srcId="{FBCA59B9-2CDF-4C54-8918-2E21659F9078}" destId="{5B27CB73-12CB-4A7C-9C23-2AE91C1516F3}" srcOrd="2" destOrd="0" presId="urn:microsoft.com/office/officeart/2005/8/layout/cycle8"/>
    <dgm:cxn modelId="{42B127F9-C921-4277-9FC0-3304657B8A6D}" type="presParOf" srcId="{FBCA59B9-2CDF-4C54-8918-2E21659F9078}" destId="{7C9935C7-5EC7-4C60-8E73-9BF7FF101BF6}" srcOrd="3" destOrd="0" presId="urn:microsoft.com/office/officeart/2005/8/layout/cycle8"/>
    <dgm:cxn modelId="{B0C25544-4809-401E-965C-3BF6D38A5207}" type="presParOf" srcId="{FBCA59B9-2CDF-4C54-8918-2E21659F9078}" destId="{799CB2BC-8AA3-4EF4-B8A5-D7025DE13F88}" srcOrd="4" destOrd="0" presId="urn:microsoft.com/office/officeart/2005/8/layout/cycle8"/>
    <dgm:cxn modelId="{74CC0063-5BB8-4671-8712-F10305D5CC05}" type="presParOf" srcId="{FBCA59B9-2CDF-4C54-8918-2E21659F9078}" destId="{C7479F20-6DAA-4F16-8B72-11BAD03F87EA}" srcOrd="5" destOrd="0" presId="urn:microsoft.com/office/officeart/2005/8/layout/cycle8"/>
    <dgm:cxn modelId="{1F9A3048-252D-44E3-B2D1-122CE980D55A}" type="presParOf" srcId="{FBCA59B9-2CDF-4C54-8918-2E21659F9078}" destId="{1B73E79E-99AC-444C-98E9-A5AA31D31344}" srcOrd="6" destOrd="0" presId="urn:microsoft.com/office/officeart/2005/8/layout/cycle8"/>
    <dgm:cxn modelId="{98809D01-7C5E-40D9-B39B-FE5FBEE2B3A9}" type="presParOf" srcId="{FBCA59B9-2CDF-4C54-8918-2E21659F9078}" destId="{1413880F-C7D9-4310-B3E8-5DC649CC05FC}" srcOrd="7" destOrd="0" presId="urn:microsoft.com/office/officeart/2005/8/layout/cycle8"/>
    <dgm:cxn modelId="{66AB9E8E-192E-4BF0-BC6D-2EDE3A44E245}" type="presParOf" srcId="{FBCA59B9-2CDF-4C54-8918-2E21659F9078}" destId="{9B7899DD-EDCA-4827-8E28-62CDA75D6324}" srcOrd="8" destOrd="0" presId="urn:microsoft.com/office/officeart/2005/8/layout/cycle8"/>
    <dgm:cxn modelId="{4B468E0E-4D2A-449D-9906-B4C83A48B5AC}" type="presParOf" srcId="{FBCA59B9-2CDF-4C54-8918-2E21659F9078}" destId="{0F1B68FF-3CC7-408C-88B3-7FAB98E3CEE8}" srcOrd="9" destOrd="0" presId="urn:microsoft.com/office/officeart/2005/8/layout/cycle8"/>
    <dgm:cxn modelId="{F9612C6C-10FC-45B0-9CDA-4DB88E85D218}" type="presParOf" srcId="{FBCA59B9-2CDF-4C54-8918-2E21659F9078}" destId="{DD792DAF-1DA3-47FF-AABB-2D8BABD73200}" srcOrd="10" destOrd="0" presId="urn:microsoft.com/office/officeart/2005/8/layout/cycle8"/>
    <dgm:cxn modelId="{1FC190CB-3136-447C-8E98-B643014B5771}" type="presParOf" srcId="{FBCA59B9-2CDF-4C54-8918-2E21659F9078}" destId="{885CD947-A5AB-4EE9-A521-7472330D985D}" srcOrd="11" destOrd="0" presId="urn:microsoft.com/office/officeart/2005/8/layout/cycle8"/>
    <dgm:cxn modelId="{0CFC8CFF-A724-40A4-9705-E83C2E84B2C4}" type="presParOf" srcId="{FBCA59B9-2CDF-4C54-8918-2E21659F9078}" destId="{E014AACA-8994-4E3A-AAC1-B032CEDD9EC3}" srcOrd="12" destOrd="0" presId="urn:microsoft.com/office/officeart/2005/8/layout/cycle8"/>
    <dgm:cxn modelId="{D61A8FE3-503F-4B9D-92FE-B9D2A1C5A758}" type="presParOf" srcId="{FBCA59B9-2CDF-4C54-8918-2E21659F9078}" destId="{E2EB52D2-2112-4B84-A182-0F724D4FD2F7}" srcOrd="13" destOrd="0" presId="urn:microsoft.com/office/officeart/2005/8/layout/cycle8"/>
    <dgm:cxn modelId="{00DDEF7C-71B0-4F53-84E2-70D8ABB73AB8}" type="presParOf" srcId="{FBCA59B9-2CDF-4C54-8918-2E21659F9078}" destId="{F8E855E7-88C7-4393-A1E0-BD20D1126141}" srcOrd="14" destOrd="0" presId="urn:microsoft.com/office/officeart/2005/8/layout/cycle8"/>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25AE3C-EA07-4F5B-880E-D63A19C0E52B}" type="doc">
      <dgm:prSet loTypeId="urn:microsoft.com/office/officeart/2005/8/layout/cycle8" loCatId="cycle" qsTypeId="urn:microsoft.com/office/officeart/2005/8/quickstyle/simple4" qsCatId="simple" csTypeId="urn:microsoft.com/office/officeart/2005/8/colors/colorful1#6" csCatId="colorful" phldr="1"/>
      <dgm:spPr/>
      <dgm:t>
        <a:bodyPr/>
        <a:lstStyle/>
        <a:p>
          <a:endParaRPr lang="en-US"/>
        </a:p>
      </dgm:t>
    </dgm:pt>
    <dgm:pt modelId="{25468098-73D6-4C61-A1AE-1CB5582528EA}">
      <dgm:prSet phldrT="[Text]" custT="1"/>
      <dgm:spPr/>
      <dgm:t>
        <a:bodyPr/>
        <a:lstStyle/>
        <a:p>
          <a:r>
            <a:rPr lang="en-US" sz="2000" b="1" u="sng" smtClean="0"/>
            <a:t>Individuals</a:t>
          </a:r>
        </a:p>
        <a:p>
          <a:r>
            <a:rPr lang="en-US" sz="2000" smtClean="0"/>
            <a:t> Purchasing Insurance</a:t>
          </a:r>
          <a:endParaRPr lang="en-US" sz="2000" dirty="0"/>
        </a:p>
      </dgm:t>
    </dgm:pt>
    <dgm:pt modelId="{C7C4B0AB-9265-4640-BA47-28ACD1988959}" type="parTrans" cxnId="{A5378CBC-0499-46CD-B243-F0C44192486C}">
      <dgm:prSet/>
      <dgm:spPr/>
      <dgm:t>
        <a:bodyPr/>
        <a:lstStyle/>
        <a:p>
          <a:endParaRPr lang="en-US"/>
        </a:p>
      </dgm:t>
    </dgm:pt>
    <dgm:pt modelId="{9E38E836-F3D8-4542-90EC-C39A47CB2845}" type="sibTrans" cxnId="{A5378CBC-0499-46CD-B243-F0C44192486C}">
      <dgm:prSet/>
      <dgm:spPr/>
      <dgm:t>
        <a:bodyPr/>
        <a:lstStyle/>
        <a:p>
          <a:endParaRPr lang="en-US"/>
        </a:p>
      </dgm:t>
    </dgm:pt>
    <dgm:pt modelId="{CDD188D2-A90B-4648-8B20-70AF169EB25B}">
      <dgm:prSet phldrT="[Text]" custT="1"/>
      <dgm:spPr/>
      <dgm:t>
        <a:bodyPr/>
        <a:lstStyle/>
        <a:p>
          <a:r>
            <a:rPr lang="en-US" sz="2000" smtClean="0"/>
            <a:t>Alignment of payment and</a:t>
          </a:r>
        </a:p>
        <a:p>
          <a:r>
            <a:rPr lang="en-US" sz="2000" b="1" u="sng" smtClean="0"/>
            <a:t> Incentives</a:t>
          </a:r>
          <a:endParaRPr lang="en-US" sz="2000" b="1" u="sng" dirty="0"/>
        </a:p>
      </dgm:t>
    </dgm:pt>
    <dgm:pt modelId="{5EF709F1-C34B-4E76-82B6-5CF678B70201}" type="parTrans" cxnId="{D07AAA93-DA8B-4A10-8BC4-E9A1D438D433}">
      <dgm:prSet/>
      <dgm:spPr/>
      <dgm:t>
        <a:bodyPr/>
        <a:lstStyle/>
        <a:p>
          <a:endParaRPr lang="en-US"/>
        </a:p>
      </dgm:t>
    </dgm:pt>
    <dgm:pt modelId="{144F0CAC-10C0-4192-88EB-2525CD8B26F2}" type="sibTrans" cxnId="{D07AAA93-DA8B-4A10-8BC4-E9A1D438D433}">
      <dgm:prSet/>
      <dgm:spPr/>
      <dgm:t>
        <a:bodyPr/>
        <a:lstStyle/>
        <a:p>
          <a:endParaRPr lang="en-US"/>
        </a:p>
      </dgm:t>
    </dgm:pt>
    <dgm:pt modelId="{C6837413-BDBF-45DE-98EB-EC7B8ED0E481}">
      <dgm:prSet phldrT="[Text]" custT="1"/>
      <dgm:spPr/>
      <dgm:t>
        <a:bodyPr/>
        <a:lstStyle/>
        <a:p>
          <a:r>
            <a:rPr lang="en-US" sz="2000" b="1" u="sng" smtClean="0"/>
            <a:t>Integration</a:t>
          </a:r>
          <a:r>
            <a:rPr lang="en-US" sz="2000" smtClean="0"/>
            <a:t> </a:t>
          </a:r>
        </a:p>
        <a:p>
          <a:r>
            <a:rPr lang="en-US" sz="2000" smtClean="0"/>
            <a:t>of Care</a:t>
          </a:r>
          <a:endParaRPr lang="en-US" sz="2000" dirty="0"/>
        </a:p>
      </dgm:t>
    </dgm:pt>
    <dgm:pt modelId="{3608B219-9DA0-456D-947C-22EED0804981}" type="parTrans" cxnId="{151C744B-D806-4074-9624-3905815C5F80}">
      <dgm:prSet/>
      <dgm:spPr/>
      <dgm:t>
        <a:bodyPr/>
        <a:lstStyle/>
        <a:p>
          <a:endParaRPr lang="en-US"/>
        </a:p>
      </dgm:t>
    </dgm:pt>
    <dgm:pt modelId="{9D31FEA1-252E-4B37-848D-8790AE9F9A5A}" type="sibTrans" cxnId="{151C744B-D806-4074-9624-3905815C5F80}">
      <dgm:prSet/>
      <dgm:spPr/>
      <dgm:t>
        <a:bodyPr/>
        <a:lstStyle/>
        <a:p>
          <a:endParaRPr lang="en-US"/>
        </a:p>
      </dgm:t>
    </dgm:pt>
    <dgm:pt modelId="{FBCA59B9-2CDF-4C54-8918-2E21659F9078}" type="pres">
      <dgm:prSet presAssocID="{9C25AE3C-EA07-4F5B-880E-D63A19C0E52B}" presName="compositeShape" presStyleCnt="0">
        <dgm:presLayoutVars>
          <dgm:chMax val="7"/>
          <dgm:dir/>
          <dgm:resizeHandles val="exact"/>
        </dgm:presLayoutVars>
      </dgm:prSet>
      <dgm:spPr/>
      <dgm:t>
        <a:bodyPr/>
        <a:lstStyle/>
        <a:p>
          <a:endParaRPr lang="en-US"/>
        </a:p>
      </dgm:t>
    </dgm:pt>
    <dgm:pt modelId="{6E356B5A-4840-443F-B373-B1A4A088462C}" type="pres">
      <dgm:prSet presAssocID="{9C25AE3C-EA07-4F5B-880E-D63A19C0E52B}" presName="wedge1" presStyleLbl="node1" presStyleIdx="0" presStyleCnt="3"/>
      <dgm:spPr/>
      <dgm:t>
        <a:bodyPr/>
        <a:lstStyle/>
        <a:p>
          <a:endParaRPr lang="en-US"/>
        </a:p>
      </dgm:t>
    </dgm:pt>
    <dgm:pt modelId="{2A6A9F40-9D2B-4792-B4F8-0B46B7EF6011}" type="pres">
      <dgm:prSet presAssocID="{9C25AE3C-EA07-4F5B-880E-D63A19C0E52B}" presName="dummy1a" presStyleCnt="0"/>
      <dgm:spPr/>
      <dgm:t>
        <a:bodyPr/>
        <a:lstStyle/>
        <a:p>
          <a:endParaRPr lang="en-US"/>
        </a:p>
      </dgm:t>
    </dgm:pt>
    <dgm:pt modelId="{5B27CB73-12CB-4A7C-9C23-2AE91C1516F3}" type="pres">
      <dgm:prSet presAssocID="{9C25AE3C-EA07-4F5B-880E-D63A19C0E52B}" presName="dummy1b" presStyleCnt="0"/>
      <dgm:spPr/>
      <dgm:t>
        <a:bodyPr/>
        <a:lstStyle/>
        <a:p>
          <a:endParaRPr lang="en-US"/>
        </a:p>
      </dgm:t>
    </dgm:pt>
    <dgm:pt modelId="{7C9935C7-5EC7-4C60-8E73-9BF7FF101BF6}" type="pres">
      <dgm:prSet presAssocID="{9C25AE3C-EA07-4F5B-880E-D63A19C0E52B}" presName="wedge1Tx" presStyleLbl="node1" presStyleIdx="0" presStyleCnt="3">
        <dgm:presLayoutVars>
          <dgm:chMax val="0"/>
          <dgm:chPref val="0"/>
          <dgm:bulletEnabled val="1"/>
        </dgm:presLayoutVars>
      </dgm:prSet>
      <dgm:spPr/>
      <dgm:t>
        <a:bodyPr/>
        <a:lstStyle/>
        <a:p>
          <a:endParaRPr lang="en-US"/>
        </a:p>
      </dgm:t>
    </dgm:pt>
    <dgm:pt modelId="{799CB2BC-8AA3-4EF4-B8A5-D7025DE13F88}" type="pres">
      <dgm:prSet presAssocID="{9C25AE3C-EA07-4F5B-880E-D63A19C0E52B}" presName="wedge2" presStyleLbl="node1" presStyleIdx="1" presStyleCnt="3"/>
      <dgm:spPr/>
      <dgm:t>
        <a:bodyPr/>
        <a:lstStyle/>
        <a:p>
          <a:endParaRPr lang="en-US"/>
        </a:p>
      </dgm:t>
    </dgm:pt>
    <dgm:pt modelId="{C7479F20-6DAA-4F16-8B72-11BAD03F87EA}" type="pres">
      <dgm:prSet presAssocID="{9C25AE3C-EA07-4F5B-880E-D63A19C0E52B}" presName="dummy2a" presStyleCnt="0"/>
      <dgm:spPr/>
      <dgm:t>
        <a:bodyPr/>
        <a:lstStyle/>
        <a:p>
          <a:endParaRPr lang="en-US"/>
        </a:p>
      </dgm:t>
    </dgm:pt>
    <dgm:pt modelId="{1B73E79E-99AC-444C-98E9-A5AA31D31344}" type="pres">
      <dgm:prSet presAssocID="{9C25AE3C-EA07-4F5B-880E-D63A19C0E52B}" presName="dummy2b" presStyleCnt="0"/>
      <dgm:spPr/>
      <dgm:t>
        <a:bodyPr/>
        <a:lstStyle/>
        <a:p>
          <a:endParaRPr lang="en-US"/>
        </a:p>
      </dgm:t>
    </dgm:pt>
    <dgm:pt modelId="{1413880F-C7D9-4310-B3E8-5DC649CC05FC}" type="pres">
      <dgm:prSet presAssocID="{9C25AE3C-EA07-4F5B-880E-D63A19C0E52B}" presName="wedge2Tx" presStyleLbl="node1" presStyleIdx="1" presStyleCnt="3">
        <dgm:presLayoutVars>
          <dgm:chMax val="0"/>
          <dgm:chPref val="0"/>
          <dgm:bulletEnabled val="1"/>
        </dgm:presLayoutVars>
      </dgm:prSet>
      <dgm:spPr/>
      <dgm:t>
        <a:bodyPr/>
        <a:lstStyle/>
        <a:p>
          <a:endParaRPr lang="en-US"/>
        </a:p>
      </dgm:t>
    </dgm:pt>
    <dgm:pt modelId="{9B7899DD-EDCA-4827-8E28-62CDA75D6324}" type="pres">
      <dgm:prSet presAssocID="{9C25AE3C-EA07-4F5B-880E-D63A19C0E52B}" presName="wedge3" presStyleLbl="node1" presStyleIdx="2" presStyleCnt="3"/>
      <dgm:spPr/>
      <dgm:t>
        <a:bodyPr/>
        <a:lstStyle/>
        <a:p>
          <a:endParaRPr lang="en-US"/>
        </a:p>
      </dgm:t>
    </dgm:pt>
    <dgm:pt modelId="{0F1B68FF-3CC7-408C-88B3-7FAB98E3CEE8}" type="pres">
      <dgm:prSet presAssocID="{9C25AE3C-EA07-4F5B-880E-D63A19C0E52B}" presName="dummy3a" presStyleCnt="0"/>
      <dgm:spPr/>
      <dgm:t>
        <a:bodyPr/>
        <a:lstStyle/>
        <a:p>
          <a:endParaRPr lang="en-US"/>
        </a:p>
      </dgm:t>
    </dgm:pt>
    <dgm:pt modelId="{DD792DAF-1DA3-47FF-AABB-2D8BABD73200}" type="pres">
      <dgm:prSet presAssocID="{9C25AE3C-EA07-4F5B-880E-D63A19C0E52B}" presName="dummy3b" presStyleCnt="0"/>
      <dgm:spPr/>
      <dgm:t>
        <a:bodyPr/>
        <a:lstStyle/>
        <a:p>
          <a:endParaRPr lang="en-US"/>
        </a:p>
      </dgm:t>
    </dgm:pt>
    <dgm:pt modelId="{885CD947-A5AB-4EE9-A521-7472330D985D}" type="pres">
      <dgm:prSet presAssocID="{9C25AE3C-EA07-4F5B-880E-D63A19C0E52B}" presName="wedge3Tx" presStyleLbl="node1" presStyleIdx="2" presStyleCnt="3">
        <dgm:presLayoutVars>
          <dgm:chMax val="0"/>
          <dgm:chPref val="0"/>
          <dgm:bulletEnabled val="1"/>
        </dgm:presLayoutVars>
      </dgm:prSet>
      <dgm:spPr/>
      <dgm:t>
        <a:bodyPr/>
        <a:lstStyle/>
        <a:p>
          <a:endParaRPr lang="en-US"/>
        </a:p>
      </dgm:t>
    </dgm:pt>
    <dgm:pt modelId="{E014AACA-8994-4E3A-AAC1-B032CEDD9EC3}" type="pres">
      <dgm:prSet presAssocID="{9E38E836-F3D8-4542-90EC-C39A47CB2845}" presName="arrowWedge1" presStyleLbl="fgSibTrans2D1" presStyleIdx="0" presStyleCnt="3"/>
      <dgm:spPr/>
      <dgm:t>
        <a:bodyPr/>
        <a:lstStyle/>
        <a:p>
          <a:endParaRPr lang="en-US"/>
        </a:p>
      </dgm:t>
    </dgm:pt>
    <dgm:pt modelId="{E2EB52D2-2112-4B84-A182-0F724D4FD2F7}" type="pres">
      <dgm:prSet presAssocID="{9D31FEA1-252E-4B37-848D-8790AE9F9A5A}" presName="arrowWedge2" presStyleLbl="fgSibTrans2D1" presStyleIdx="1" presStyleCnt="3"/>
      <dgm:spPr/>
      <dgm:t>
        <a:bodyPr/>
        <a:lstStyle/>
        <a:p>
          <a:endParaRPr lang="en-US"/>
        </a:p>
      </dgm:t>
    </dgm:pt>
    <dgm:pt modelId="{F8E855E7-88C7-4393-A1E0-BD20D1126141}" type="pres">
      <dgm:prSet presAssocID="{144F0CAC-10C0-4192-88EB-2525CD8B26F2}" presName="arrowWedge3" presStyleLbl="fgSibTrans2D1" presStyleIdx="2" presStyleCnt="3"/>
      <dgm:spPr/>
      <dgm:t>
        <a:bodyPr/>
        <a:lstStyle/>
        <a:p>
          <a:endParaRPr lang="en-US"/>
        </a:p>
      </dgm:t>
    </dgm:pt>
  </dgm:ptLst>
  <dgm:cxnLst>
    <dgm:cxn modelId="{151C744B-D806-4074-9624-3905815C5F80}" srcId="{9C25AE3C-EA07-4F5B-880E-D63A19C0E52B}" destId="{C6837413-BDBF-45DE-98EB-EC7B8ED0E481}" srcOrd="1" destOrd="0" parTransId="{3608B219-9DA0-456D-947C-22EED0804981}" sibTransId="{9D31FEA1-252E-4B37-848D-8790AE9F9A5A}"/>
    <dgm:cxn modelId="{20C9532D-67DB-4A6C-BD07-03FB891416C4}" type="presOf" srcId="{CDD188D2-A90B-4648-8B20-70AF169EB25B}" destId="{9B7899DD-EDCA-4827-8E28-62CDA75D6324}" srcOrd="0" destOrd="0" presId="urn:microsoft.com/office/officeart/2005/8/layout/cycle8"/>
    <dgm:cxn modelId="{D07AAA93-DA8B-4A10-8BC4-E9A1D438D433}" srcId="{9C25AE3C-EA07-4F5B-880E-D63A19C0E52B}" destId="{CDD188D2-A90B-4648-8B20-70AF169EB25B}" srcOrd="2" destOrd="0" parTransId="{5EF709F1-C34B-4E76-82B6-5CF678B70201}" sibTransId="{144F0CAC-10C0-4192-88EB-2525CD8B26F2}"/>
    <dgm:cxn modelId="{6C886F03-0E1D-4593-A621-717AC58269C8}" type="presOf" srcId="{9C25AE3C-EA07-4F5B-880E-D63A19C0E52B}" destId="{FBCA59B9-2CDF-4C54-8918-2E21659F9078}" srcOrd="0" destOrd="0" presId="urn:microsoft.com/office/officeart/2005/8/layout/cycle8"/>
    <dgm:cxn modelId="{23240751-EE3B-490E-9469-14A520465706}" type="presOf" srcId="{25468098-73D6-4C61-A1AE-1CB5582528EA}" destId="{6E356B5A-4840-443F-B373-B1A4A088462C}" srcOrd="0" destOrd="0" presId="urn:microsoft.com/office/officeart/2005/8/layout/cycle8"/>
    <dgm:cxn modelId="{A5378CBC-0499-46CD-B243-F0C44192486C}" srcId="{9C25AE3C-EA07-4F5B-880E-D63A19C0E52B}" destId="{25468098-73D6-4C61-A1AE-1CB5582528EA}" srcOrd="0" destOrd="0" parTransId="{C7C4B0AB-9265-4640-BA47-28ACD1988959}" sibTransId="{9E38E836-F3D8-4542-90EC-C39A47CB2845}"/>
    <dgm:cxn modelId="{0E30F92F-4937-4AF0-8774-08F7732F3101}" type="presOf" srcId="{C6837413-BDBF-45DE-98EB-EC7B8ED0E481}" destId="{799CB2BC-8AA3-4EF4-B8A5-D7025DE13F88}" srcOrd="0" destOrd="0" presId="urn:microsoft.com/office/officeart/2005/8/layout/cycle8"/>
    <dgm:cxn modelId="{45DBA1A6-5E40-4B4E-94D0-63B22E3C4AB0}" type="presOf" srcId="{C6837413-BDBF-45DE-98EB-EC7B8ED0E481}" destId="{1413880F-C7D9-4310-B3E8-5DC649CC05FC}" srcOrd="1" destOrd="0" presId="urn:microsoft.com/office/officeart/2005/8/layout/cycle8"/>
    <dgm:cxn modelId="{8C095D2D-0DCB-4888-9DE4-F1231BC16069}" type="presOf" srcId="{25468098-73D6-4C61-A1AE-1CB5582528EA}" destId="{7C9935C7-5EC7-4C60-8E73-9BF7FF101BF6}" srcOrd="1" destOrd="0" presId="urn:microsoft.com/office/officeart/2005/8/layout/cycle8"/>
    <dgm:cxn modelId="{10833C5E-195B-4F4D-BEA4-DA0A5A1B4E96}" type="presOf" srcId="{CDD188D2-A90B-4648-8B20-70AF169EB25B}" destId="{885CD947-A5AB-4EE9-A521-7472330D985D}" srcOrd="1" destOrd="0" presId="urn:microsoft.com/office/officeart/2005/8/layout/cycle8"/>
    <dgm:cxn modelId="{633E2A30-2124-4856-A5AA-4D6A63ACE386}" type="presParOf" srcId="{FBCA59B9-2CDF-4C54-8918-2E21659F9078}" destId="{6E356B5A-4840-443F-B373-B1A4A088462C}" srcOrd="0" destOrd="0" presId="urn:microsoft.com/office/officeart/2005/8/layout/cycle8"/>
    <dgm:cxn modelId="{F2DD8A9F-75CB-41A7-A74B-DB1CA4B88772}" type="presParOf" srcId="{FBCA59B9-2CDF-4C54-8918-2E21659F9078}" destId="{2A6A9F40-9D2B-4792-B4F8-0B46B7EF6011}" srcOrd="1" destOrd="0" presId="urn:microsoft.com/office/officeart/2005/8/layout/cycle8"/>
    <dgm:cxn modelId="{D6D71AE9-F97E-47AA-A348-6CC1E1BD406A}" type="presParOf" srcId="{FBCA59B9-2CDF-4C54-8918-2E21659F9078}" destId="{5B27CB73-12CB-4A7C-9C23-2AE91C1516F3}" srcOrd="2" destOrd="0" presId="urn:microsoft.com/office/officeart/2005/8/layout/cycle8"/>
    <dgm:cxn modelId="{DF0468C5-303A-4738-8DB6-9A89DC3C760F}" type="presParOf" srcId="{FBCA59B9-2CDF-4C54-8918-2E21659F9078}" destId="{7C9935C7-5EC7-4C60-8E73-9BF7FF101BF6}" srcOrd="3" destOrd="0" presId="urn:microsoft.com/office/officeart/2005/8/layout/cycle8"/>
    <dgm:cxn modelId="{DCE2B401-3E86-402F-B6E4-3C3D34714A0A}" type="presParOf" srcId="{FBCA59B9-2CDF-4C54-8918-2E21659F9078}" destId="{799CB2BC-8AA3-4EF4-B8A5-D7025DE13F88}" srcOrd="4" destOrd="0" presId="urn:microsoft.com/office/officeart/2005/8/layout/cycle8"/>
    <dgm:cxn modelId="{648B51B5-8712-404B-A853-DA8F5BEB25B7}" type="presParOf" srcId="{FBCA59B9-2CDF-4C54-8918-2E21659F9078}" destId="{C7479F20-6DAA-4F16-8B72-11BAD03F87EA}" srcOrd="5" destOrd="0" presId="urn:microsoft.com/office/officeart/2005/8/layout/cycle8"/>
    <dgm:cxn modelId="{69E65319-7EC8-42D0-AE13-BD7691712F8E}" type="presParOf" srcId="{FBCA59B9-2CDF-4C54-8918-2E21659F9078}" destId="{1B73E79E-99AC-444C-98E9-A5AA31D31344}" srcOrd="6" destOrd="0" presId="urn:microsoft.com/office/officeart/2005/8/layout/cycle8"/>
    <dgm:cxn modelId="{AD10BE62-AE81-449C-827E-AD4E36FB2CF5}" type="presParOf" srcId="{FBCA59B9-2CDF-4C54-8918-2E21659F9078}" destId="{1413880F-C7D9-4310-B3E8-5DC649CC05FC}" srcOrd="7" destOrd="0" presId="urn:microsoft.com/office/officeart/2005/8/layout/cycle8"/>
    <dgm:cxn modelId="{D569E5ED-B5AA-4886-81C5-1474551DC2A5}" type="presParOf" srcId="{FBCA59B9-2CDF-4C54-8918-2E21659F9078}" destId="{9B7899DD-EDCA-4827-8E28-62CDA75D6324}" srcOrd="8" destOrd="0" presId="urn:microsoft.com/office/officeart/2005/8/layout/cycle8"/>
    <dgm:cxn modelId="{0ADC6C2A-078C-4145-AC55-A08A3C72CC44}" type="presParOf" srcId="{FBCA59B9-2CDF-4C54-8918-2E21659F9078}" destId="{0F1B68FF-3CC7-408C-88B3-7FAB98E3CEE8}" srcOrd="9" destOrd="0" presId="urn:microsoft.com/office/officeart/2005/8/layout/cycle8"/>
    <dgm:cxn modelId="{351650FE-0414-439B-A940-88086944DC75}" type="presParOf" srcId="{FBCA59B9-2CDF-4C54-8918-2E21659F9078}" destId="{DD792DAF-1DA3-47FF-AABB-2D8BABD73200}" srcOrd="10" destOrd="0" presId="urn:microsoft.com/office/officeart/2005/8/layout/cycle8"/>
    <dgm:cxn modelId="{29E7973B-A58E-478A-90C1-0D7EE29749D8}" type="presParOf" srcId="{FBCA59B9-2CDF-4C54-8918-2E21659F9078}" destId="{885CD947-A5AB-4EE9-A521-7472330D985D}" srcOrd="11" destOrd="0" presId="urn:microsoft.com/office/officeart/2005/8/layout/cycle8"/>
    <dgm:cxn modelId="{E678A350-F22B-406F-82DF-DC312E3987C3}" type="presParOf" srcId="{FBCA59B9-2CDF-4C54-8918-2E21659F9078}" destId="{E014AACA-8994-4E3A-AAC1-B032CEDD9EC3}" srcOrd="12" destOrd="0" presId="urn:microsoft.com/office/officeart/2005/8/layout/cycle8"/>
    <dgm:cxn modelId="{71E366A3-2C60-4344-A79E-C79DCE2A76C5}" type="presParOf" srcId="{FBCA59B9-2CDF-4C54-8918-2E21659F9078}" destId="{E2EB52D2-2112-4B84-A182-0F724D4FD2F7}" srcOrd="13" destOrd="0" presId="urn:microsoft.com/office/officeart/2005/8/layout/cycle8"/>
    <dgm:cxn modelId="{FE934037-780A-49FB-883D-A2D6D6040F95}" type="presParOf" srcId="{FBCA59B9-2CDF-4C54-8918-2E21659F9078}" destId="{F8E855E7-88C7-4393-A1E0-BD20D1126141}" srcOrd="14" destOrd="0" presId="urn:microsoft.com/office/officeart/2005/8/layout/cycle8"/>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48B118-A2C0-459C-BDD9-2BEE6CF4FAEB}" type="doc">
      <dgm:prSet loTypeId="urn:microsoft.com/office/officeart/2005/8/layout/process1" loCatId="process" qsTypeId="urn:microsoft.com/office/officeart/2005/8/quickstyle/simple1" qsCatId="simple" csTypeId="urn:microsoft.com/office/officeart/2005/8/colors/colorful1#4" csCatId="colorful" phldr="1"/>
      <dgm:spPr/>
      <dgm:t>
        <a:bodyPr/>
        <a:lstStyle/>
        <a:p>
          <a:endParaRPr lang="en-US"/>
        </a:p>
      </dgm:t>
    </dgm:pt>
    <dgm:pt modelId="{C4D56EF3-07A6-43B6-8C6E-056C6B51EAC8}">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t>Access</a:t>
          </a:r>
          <a:endParaRPr lang="en-US" dirty="0"/>
        </a:p>
      </dgm:t>
    </dgm:pt>
    <dgm:pt modelId="{6BCCBDCD-7EBE-40ED-9AA5-802491246168}" type="parTrans" cxnId="{0A389E75-91A5-4E49-AFFD-5E061EEB89BD}">
      <dgm:prSet/>
      <dgm:spPr/>
      <dgm:t>
        <a:bodyPr/>
        <a:lstStyle/>
        <a:p>
          <a:endParaRPr lang="en-US"/>
        </a:p>
      </dgm:t>
    </dgm:pt>
    <dgm:pt modelId="{09FAB75D-F8C0-4ED3-ADE4-9D9C4CD86CC2}" type="sibTrans" cxnId="{0A389E75-91A5-4E49-AFFD-5E061EEB89BD}">
      <dgm:prSet/>
      <dgm:spPr>
        <a:solidFill>
          <a:srgbClr val="425968"/>
        </a:solidFill>
      </dgm:spPr>
      <dgm:t>
        <a:bodyPr/>
        <a:lstStyle/>
        <a:p>
          <a:endParaRPr lang="en-US" dirty="0"/>
        </a:p>
      </dgm:t>
    </dgm:pt>
    <dgm:pt modelId="{8A5BF4A7-C540-47C1-B4B8-08F9D6F56576}">
      <dgm:prSet phldrT="[Text]"/>
      <dgm:spPr>
        <a:effectLst>
          <a:outerShdw blurRad="50800" dist="38100" dir="2700000" algn="tl" rotWithShape="0">
            <a:prstClr val="black">
              <a:alpha val="40000"/>
            </a:prstClr>
          </a:outerShdw>
        </a:effectLst>
      </dgm:spPr>
      <dgm:t>
        <a:bodyPr/>
        <a:lstStyle/>
        <a:p>
          <a:r>
            <a:rPr lang="en-US" dirty="0" smtClean="0"/>
            <a:t>Quality</a:t>
          </a:r>
          <a:endParaRPr lang="en-US" dirty="0"/>
        </a:p>
      </dgm:t>
    </dgm:pt>
    <dgm:pt modelId="{19D56F22-3C78-4B96-BA06-C157EE0DFF8E}" type="parTrans" cxnId="{6A26574F-0A76-4BE0-8498-018B899C9D16}">
      <dgm:prSet/>
      <dgm:spPr/>
      <dgm:t>
        <a:bodyPr/>
        <a:lstStyle/>
        <a:p>
          <a:endParaRPr lang="en-US"/>
        </a:p>
      </dgm:t>
    </dgm:pt>
    <dgm:pt modelId="{05530ECB-CB28-4D0A-B656-598433078985}" type="sibTrans" cxnId="{6A26574F-0A76-4BE0-8498-018B899C9D16}">
      <dgm:prSet/>
      <dgm:spPr/>
      <dgm:t>
        <a:bodyPr/>
        <a:lstStyle/>
        <a:p>
          <a:endParaRPr lang="en-US" dirty="0"/>
        </a:p>
      </dgm:t>
    </dgm:pt>
    <dgm:pt modelId="{632187A6-5852-4753-91E8-EB3E1611EA2E}">
      <dgm:prSet phldrT="[Text]"/>
      <dgm:spPr>
        <a:effectLst>
          <a:outerShdw blurRad="50800" dist="38100" dir="2700000" algn="tl" rotWithShape="0">
            <a:prstClr val="black">
              <a:alpha val="40000"/>
            </a:prstClr>
          </a:outerShdw>
        </a:effectLst>
      </dgm:spPr>
      <dgm:t>
        <a:bodyPr/>
        <a:lstStyle/>
        <a:p>
          <a:r>
            <a:rPr lang="en-US" dirty="0" smtClean="0"/>
            <a:t>Value</a:t>
          </a:r>
          <a:endParaRPr lang="en-US" dirty="0"/>
        </a:p>
      </dgm:t>
    </dgm:pt>
    <dgm:pt modelId="{08B39B6E-B012-4FAF-B7C5-D68564DB450D}" type="parTrans" cxnId="{3E2ABB3E-CA56-4729-9F87-E1CB261AD2EE}">
      <dgm:prSet/>
      <dgm:spPr/>
      <dgm:t>
        <a:bodyPr/>
        <a:lstStyle/>
        <a:p>
          <a:endParaRPr lang="en-US"/>
        </a:p>
      </dgm:t>
    </dgm:pt>
    <dgm:pt modelId="{C031B26F-EF25-445E-8558-8C1693CCB4B5}" type="sibTrans" cxnId="{3E2ABB3E-CA56-4729-9F87-E1CB261AD2EE}">
      <dgm:prSet/>
      <dgm:spPr/>
      <dgm:t>
        <a:bodyPr/>
        <a:lstStyle/>
        <a:p>
          <a:endParaRPr lang="en-US" dirty="0"/>
        </a:p>
      </dgm:t>
    </dgm:pt>
    <dgm:pt modelId="{7AE13A7D-B678-4F41-BAE9-2AF015876AEA}">
      <dgm:prSet phldrT="[Text]"/>
      <dgm:spPr>
        <a:solidFill>
          <a:srgbClr val="4C4D4C"/>
        </a:solidFill>
        <a:effectLst>
          <a:outerShdw blurRad="50800" dist="38100" dir="2700000" algn="tl" rotWithShape="0">
            <a:prstClr val="black">
              <a:alpha val="40000"/>
            </a:prstClr>
          </a:outerShdw>
        </a:effectLst>
      </dgm:spPr>
      <dgm:t>
        <a:bodyPr/>
        <a:lstStyle/>
        <a:p>
          <a:r>
            <a:rPr lang="en-US" dirty="0" smtClean="0"/>
            <a:t>Prevention</a:t>
          </a:r>
          <a:endParaRPr lang="en-US" dirty="0"/>
        </a:p>
      </dgm:t>
    </dgm:pt>
    <dgm:pt modelId="{A6328422-1A39-4FE0-A1EB-9142C73155FF}" type="parTrans" cxnId="{3F59C95B-C0FF-4F51-98AD-35F2FBD7D5C6}">
      <dgm:prSet/>
      <dgm:spPr/>
      <dgm:t>
        <a:bodyPr/>
        <a:lstStyle/>
        <a:p>
          <a:endParaRPr lang="en-US"/>
        </a:p>
      </dgm:t>
    </dgm:pt>
    <dgm:pt modelId="{54CDB285-9FDB-4FC1-870E-8343642C80A5}" type="sibTrans" cxnId="{3F59C95B-C0FF-4F51-98AD-35F2FBD7D5C6}">
      <dgm:prSet/>
      <dgm:spPr/>
      <dgm:t>
        <a:bodyPr/>
        <a:lstStyle/>
        <a:p>
          <a:endParaRPr lang="en-US"/>
        </a:p>
      </dgm:t>
    </dgm:pt>
    <dgm:pt modelId="{6AD0EC24-A90C-432B-BF58-91654CD1629F}" type="pres">
      <dgm:prSet presAssocID="{6548B118-A2C0-459C-BDD9-2BEE6CF4FAEB}" presName="Name0" presStyleCnt="0">
        <dgm:presLayoutVars>
          <dgm:dir/>
          <dgm:resizeHandles val="exact"/>
        </dgm:presLayoutVars>
      </dgm:prSet>
      <dgm:spPr/>
      <dgm:t>
        <a:bodyPr/>
        <a:lstStyle/>
        <a:p>
          <a:endParaRPr lang="en-US"/>
        </a:p>
      </dgm:t>
    </dgm:pt>
    <dgm:pt modelId="{7DEACD30-107A-4E6F-8B32-817A733295D1}" type="pres">
      <dgm:prSet presAssocID="{C4D56EF3-07A6-43B6-8C6E-056C6B51EAC8}" presName="node" presStyleLbl="node1" presStyleIdx="0" presStyleCnt="4">
        <dgm:presLayoutVars>
          <dgm:bulletEnabled val="1"/>
        </dgm:presLayoutVars>
      </dgm:prSet>
      <dgm:spPr/>
      <dgm:t>
        <a:bodyPr/>
        <a:lstStyle/>
        <a:p>
          <a:endParaRPr lang="en-US"/>
        </a:p>
      </dgm:t>
    </dgm:pt>
    <dgm:pt modelId="{DF5992F8-683D-4326-80B0-F89EA89BE28B}" type="pres">
      <dgm:prSet presAssocID="{09FAB75D-F8C0-4ED3-ADE4-9D9C4CD86CC2}" presName="sibTrans" presStyleLbl="sibTrans2D1" presStyleIdx="0" presStyleCnt="3"/>
      <dgm:spPr/>
      <dgm:t>
        <a:bodyPr/>
        <a:lstStyle/>
        <a:p>
          <a:endParaRPr lang="en-US"/>
        </a:p>
      </dgm:t>
    </dgm:pt>
    <dgm:pt modelId="{604CB518-B62B-4062-86DA-BDC97C5958D4}" type="pres">
      <dgm:prSet presAssocID="{09FAB75D-F8C0-4ED3-ADE4-9D9C4CD86CC2}" presName="connectorText" presStyleLbl="sibTrans2D1" presStyleIdx="0" presStyleCnt="3"/>
      <dgm:spPr/>
      <dgm:t>
        <a:bodyPr/>
        <a:lstStyle/>
        <a:p>
          <a:endParaRPr lang="en-US"/>
        </a:p>
      </dgm:t>
    </dgm:pt>
    <dgm:pt modelId="{A64759F3-D567-40BE-A037-46DB3C6E674B}" type="pres">
      <dgm:prSet presAssocID="{8A5BF4A7-C540-47C1-B4B8-08F9D6F56576}" presName="node" presStyleLbl="node1" presStyleIdx="1" presStyleCnt="4">
        <dgm:presLayoutVars>
          <dgm:bulletEnabled val="1"/>
        </dgm:presLayoutVars>
      </dgm:prSet>
      <dgm:spPr/>
      <dgm:t>
        <a:bodyPr/>
        <a:lstStyle/>
        <a:p>
          <a:endParaRPr lang="en-US"/>
        </a:p>
      </dgm:t>
    </dgm:pt>
    <dgm:pt modelId="{315CC298-F03F-4BE4-A693-C4107032D9F0}" type="pres">
      <dgm:prSet presAssocID="{05530ECB-CB28-4D0A-B656-598433078985}" presName="sibTrans" presStyleLbl="sibTrans2D1" presStyleIdx="1" presStyleCnt="3"/>
      <dgm:spPr/>
      <dgm:t>
        <a:bodyPr/>
        <a:lstStyle/>
        <a:p>
          <a:endParaRPr lang="en-US"/>
        </a:p>
      </dgm:t>
    </dgm:pt>
    <dgm:pt modelId="{294372A0-8B07-4A3D-8BA7-08FCF91E9AF1}" type="pres">
      <dgm:prSet presAssocID="{05530ECB-CB28-4D0A-B656-598433078985}" presName="connectorText" presStyleLbl="sibTrans2D1" presStyleIdx="1" presStyleCnt="3"/>
      <dgm:spPr/>
      <dgm:t>
        <a:bodyPr/>
        <a:lstStyle/>
        <a:p>
          <a:endParaRPr lang="en-US"/>
        </a:p>
      </dgm:t>
    </dgm:pt>
    <dgm:pt modelId="{36BFDBDD-5A62-4977-8454-F262A69456C5}" type="pres">
      <dgm:prSet presAssocID="{632187A6-5852-4753-91E8-EB3E1611EA2E}" presName="node" presStyleLbl="node1" presStyleIdx="2" presStyleCnt="4">
        <dgm:presLayoutVars>
          <dgm:bulletEnabled val="1"/>
        </dgm:presLayoutVars>
      </dgm:prSet>
      <dgm:spPr/>
      <dgm:t>
        <a:bodyPr/>
        <a:lstStyle/>
        <a:p>
          <a:endParaRPr lang="en-US"/>
        </a:p>
      </dgm:t>
    </dgm:pt>
    <dgm:pt modelId="{8EEBBCE6-940F-4522-934B-7468750BEC60}" type="pres">
      <dgm:prSet presAssocID="{C031B26F-EF25-445E-8558-8C1693CCB4B5}" presName="sibTrans" presStyleLbl="sibTrans2D1" presStyleIdx="2" presStyleCnt="3"/>
      <dgm:spPr/>
      <dgm:t>
        <a:bodyPr/>
        <a:lstStyle/>
        <a:p>
          <a:endParaRPr lang="en-US"/>
        </a:p>
      </dgm:t>
    </dgm:pt>
    <dgm:pt modelId="{83B371FC-BB34-469C-B686-5C59C11C4E8E}" type="pres">
      <dgm:prSet presAssocID="{C031B26F-EF25-445E-8558-8C1693CCB4B5}" presName="connectorText" presStyleLbl="sibTrans2D1" presStyleIdx="2" presStyleCnt="3"/>
      <dgm:spPr/>
      <dgm:t>
        <a:bodyPr/>
        <a:lstStyle/>
        <a:p>
          <a:endParaRPr lang="en-US"/>
        </a:p>
      </dgm:t>
    </dgm:pt>
    <dgm:pt modelId="{50B2D767-C09A-45FC-9231-E77425E9B0B3}" type="pres">
      <dgm:prSet presAssocID="{7AE13A7D-B678-4F41-BAE9-2AF015876AEA}" presName="node" presStyleLbl="node1" presStyleIdx="3" presStyleCnt="4">
        <dgm:presLayoutVars>
          <dgm:bulletEnabled val="1"/>
        </dgm:presLayoutVars>
      </dgm:prSet>
      <dgm:spPr/>
      <dgm:t>
        <a:bodyPr/>
        <a:lstStyle/>
        <a:p>
          <a:endParaRPr lang="en-US"/>
        </a:p>
      </dgm:t>
    </dgm:pt>
  </dgm:ptLst>
  <dgm:cxnLst>
    <dgm:cxn modelId="{06E14993-5896-824C-9861-E23FB8E0B9BB}" type="presOf" srcId="{C031B26F-EF25-445E-8558-8C1693CCB4B5}" destId="{8EEBBCE6-940F-4522-934B-7468750BEC60}" srcOrd="0" destOrd="0" presId="urn:microsoft.com/office/officeart/2005/8/layout/process1"/>
    <dgm:cxn modelId="{C6AB2C5B-C7B9-6443-9029-187864A533EC}" type="presOf" srcId="{6548B118-A2C0-459C-BDD9-2BEE6CF4FAEB}" destId="{6AD0EC24-A90C-432B-BF58-91654CD1629F}" srcOrd="0" destOrd="0" presId="urn:microsoft.com/office/officeart/2005/8/layout/process1"/>
    <dgm:cxn modelId="{D286BF8E-B387-024E-91E3-F9DFC5297D04}" type="presOf" srcId="{C4D56EF3-07A6-43B6-8C6E-056C6B51EAC8}" destId="{7DEACD30-107A-4E6F-8B32-817A733295D1}" srcOrd="0" destOrd="0" presId="urn:microsoft.com/office/officeart/2005/8/layout/process1"/>
    <dgm:cxn modelId="{6A26574F-0A76-4BE0-8498-018B899C9D16}" srcId="{6548B118-A2C0-459C-BDD9-2BEE6CF4FAEB}" destId="{8A5BF4A7-C540-47C1-B4B8-08F9D6F56576}" srcOrd="1" destOrd="0" parTransId="{19D56F22-3C78-4B96-BA06-C157EE0DFF8E}" sibTransId="{05530ECB-CB28-4D0A-B656-598433078985}"/>
    <dgm:cxn modelId="{F200C241-62FB-0249-BCE3-4C1083642DD9}" type="presOf" srcId="{7AE13A7D-B678-4F41-BAE9-2AF015876AEA}" destId="{50B2D767-C09A-45FC-9231-E77425E9B0B3}" srcOrd="0" destOrd="0" presId="urn:microsoft.com/office/officeart/2005/8/layout/process1"/>
    <dgm:cxn modelId="{3E2ABB3E-CA56-4729-9F87-E1CB261AD2EE}" srcId="{6548B118-A2C0-459C-BDD9-2BEE6CF4FAEB}" destId="{632187A6-5852-4753-91E8-EB3E1611EA2E}" srcOrd="2" destOrd="0" parTransId="{08B39B6E-B012-4FAF-B7C5-D68564DB450D}" sibTransId="{C031B26F-EF25-445E-8558-8C1693CCB4B5}"/>
    <dgm:cxn modelId="{EBB5EEC6-19D4-8F43-8BDE-0AEFB26D6207}" type="presOf" srcId="{632187A6-5852-4753-91E8-EB3E1611EA2E}" destId="{36BFDBDD-5A62-4977-8454-F262A69456C5}" srcOrd="0" destOrd="0" presId="urn:microsoft.com/office/officeart/2005/8/layout/process1"/>
    <dgm:cxn modelId="{0A389E75-91A5-4E49-AFFD-5E061EEB89BD}" srcId="{6548B118-A2C0-459C-BDD9-2BEE6CF4FAEB}" destId="{C4D56EF3-07A6-43B6-8C6E-056C6B51EAC8}" srcOrd="0" destOrd="0" parTransId="{6BCCBDCD-7EBE-40ED-9AA5-802491246168}" sibTransId="{09FAB75D-F8C0-4ED3-ADE4-9D9C4CD86CC2}"/>
    <dgm:cxn modelId="{56AEA59E-9C03-B844-972F-36702D976B29}" type="presOf" srcId="{09FAB75D-F8C0-4ED3-ADE4-9D9C4CD86CC2}" destId="{DF5992F8-683D-4326-80B0-F89EA89BE28B}" srcOrd="0" destOrd="0" presId="urn:microsoft.com/office/officeart/2005/8/layout/process1"/>
    <dgm:cxn modelId="{A212690E-7697-954F-8D28-0D8F3284555E}" type="presOf" srcId="{05530ECB-CB28-4D0A-B656-598433078985}" destId="{294372A0-8B07-4A3D-8BA7-08FCF91E9AF1}" srcOrd="1" destOrd="0" presId="urn:microsoft.com/office/officeart/2005/8/layout/process1"/>
    <dgm:cxn modelId="{9108B598-8F89-1543-ABFC-7E5B2FC4FFAA}" type="presOf" srcId="{C031B26F-EF25-445E-8558-8C1693CCB4B5}" destId="{83B371FC-BB34-469C-B686-5C59C11C4E8E}" srcOrd="1" destOrd="0" presId="urn:microsoft.com/office/officeart/2005/8/layout/process1"/>
    <dgm:cxn modelId="{19579F23-9B28-4341-B363-FFA214BCBFE6}" type="presOf" srcId="{8A5BF4A7-C540-47C1-B4B8-08F9D6F56576}" destId="{A64759F3-D567-40BE-A037-46DB3C6E674B}" srcOrd="0" destOrd="0" presId="urn:microsoft.com/office/officeart/2005/8/layout/process1"/>
    <dgm:cxn modelId="{5E3D18DA-37EA-5740-A3C3-87E8CE02CA4E}" type="presOf" srcId="{09FAB75D-F8C0-4ED3-ADE4-9D9C4CD86CC2}" destId="{604CB518-B62B-4062-86DA-BDC97C5958D4}" srcOrd="1" destOrd="0" presId="urn:microsoft.com/office/officeart/2005/8/layout/process1"/>
    <dgm:cxn modelId="{DE398F62-98D4-024A-8A2A-9D7A55C04D74}" type="presOf" srcId="{05530ECB-CB28-4D0A-B656-598433078985}" destId="{315CC298-F03F-4BE4-A693-C4107032D9F0}" srcOrd="0" destOrd="0" presId="urn:microsoft.com/office/officeart/2005/8/layout/process1"/>
    <dgm:cxn modelId="{3F59C95B-C0FF-4F51-98AD-35F2FBD7D5C6}" srcId="{6548B118-A2C0-459C-BDD9-2BEE6CF4FAEB}" destId="{7AE13A7D-B678-4F41-BAE9-2AF015876AEA}" srcOrd="3" destOrd="0" parTransId="{A6328422-1A39-4FE0-A1EB-9142C73155FF}" sibTransId="{54CDB285-9FDB-4FC1-870E-8343642C80A5}"/>
    <dgm:cxn modelId="{8B355B26-63BF-4B48-A409-DBA8F429A3B0}" type="presParOf" srcId="{6AD0EC24-A90C-432B-BF58-91654CD1629F}" destId="{7DEACD30-107A-4E6F-8B32-817A733295D1}" srcOrd="0" destOrd="0" presId="urn:microsoft.com/office/officeart/2005/8/layout/process1"/>
    <dgm:cxn modelId="{34FEFC5C-BA48-9B42-A6D7-30A7B3BA6F51}" type="presParOf" srcId="{6AD0EC24-A90C-432B-BF58-91654CD1629F}" destId="{DF5992F8-683D-4326-80B0-F89EA89BE28B}" srcOrd="1" destOrd="0" presId="urn:microsoft.com/office/officeart/2005/8/layout/process1"/>
    <dgm:cxn modelId="{96DE30D8-3049-AD47-87B4-901A5E118E83}" type="presParOf" srcId="{DF5992F8-683D-4326-80B0-F89EA89BE28B}" destId="{604CB518-B62B-4062-86DA-BDC97C5958D4}" srcOrd="0" destOrd="0" presId="urn:microsoft.com/office/officeart/2005/8/layout/process1"/>
    <dgm:cxn modelId="{EBF6EC51-6583-2E4F-BE7F-C21497C2B398}" type="presParOf" srcId="{6AD0EC24-A90C-432B-BF58-91654CD1629F}" destId="{A64759F3-D567-40BE-A037-46DB3C6E674B}" srcOrd="2" destOrd="0" presId="urn:microsoft.com/office/officeart/2005/8/layout/process1"/>
    <dgm:cxn modelId="{DEA2061F-429C-A847-9DB7-384965656DEC}" type="presParOf" srcId="{6AD0EC24-A90C-432B-BF58-91654CD1629F}" destId="{315CC298-F03F-4BE4-A693-C4107032D9F0}" srcOrd="3" destOrd="0" presId="urn:microsoft.com/office/officeart/2005/8/layout/process1"/>
    <dgm:cxn modelId="{D4C0CE2F-2B84-0349-9F21-936449191149}" type="presParOf" srcId="{315CC298-F03F-4BE4-A693-C4107032D9F0}" destId="{294372A0-8B07-4A3D-8BA7-08FCF91E9AF1}" srcOrd="0" destOrd="0" presId="urn:microsoft.com/office/officeart/2005/8/layout/process1"/>
    <dgm:cxn modelId="{60B5D924-FD5D-694D-B78E-2C7AA8820EF3}" type="presParOf" srcId="{6AD0EC24-A90C-432B-BF58-91654CD1629F}" destId="{36BFDBDD-5A62-4977-8454-F262A69456C5}" srcOrd="4" destOrd="0" presId="urn:microsoft.com/office/officeart/2005/8/layout/process1"/>
    <dgm:cxn modelId="{DB5C9F91-D1D4-9B48-929D-8A81C9A7D8D6}" type="presParOf" srcId="{6AD0EC24-A90C-432B-BF58-91654CD1629F}" destId="{8EEBBCE6-940F-4522-934B-7468750BEC60}" srcOrd="5" destOrd="0" presId="urn:microsoft.com/office/officeart/2005/8/layout/process1"/>
    <dgm:cxn modelId="{3913A766-B375-4049-A12F-CC53BFE7A5A6}" type="presParOf" srcId="{8EEBBCE6-940F-4522-934B-7468750BEC60}" destId="{83B371FC-BB34-469C-B686-5C59C11C4E8E}" srcOrd="0" destOrd="0" presId="urn:microsoft.com/office/officeart/2005/8/layout/process1"/>
    <dgm:cxn modelId="{8E77AF53-EE73-DC41-87CC-3903434D1245}" type="presParOf" srcId="{6AD0EC24-A90C-432B-BF58-91654CD1629F}" destId="{50B2D767-C09A-45FC-9231-E77425E9B0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25AE3C-EA07-4F5B-880E-D63A19C0E52B}" type="doc">
      <dgm:prSet loTypeId="urn:microsoft.com/office/officeart/2005/8/layout/cycle8" loCatId="cycle" qsTypeId="urn:microsoft.com/office/officeart/2005/8/quickstyle/simple4" qsCatId="simple" csTypeId="urn:microsoft.com/office/officeart/2005/8/colors/colorful1#1" csCatId="colorful" phldr="1"/>
      <dgm:spPr/>
      <dgm:t>
        <a:bodyPr/>
        <a:lstStyle/>
        <a:p>
          <a:endParaRPr lang="en-US"/>
        </a:p>
      </dgm:t>
    </dgm:pt>
    <dgm:pt modelId="{25468098-73D6-4C61-A1AE-1CB5582528EA}">
      <dgm:prSet phldrT="[Text]" custT="1"/>
      <dgm:spPr/>
      <dgm:t>
        <a:bodyPr/>
        <a:lstStyle/>
        <a:p>
          <a:r>
            <a:rPr lang="en-US" sz="2000" b="1" u="sng" dirty="0" smtClean="0"/>
            <a:t>Individuals</a:t>
          </a:r>
        </a:p>
        <a:p>
          <a:r>
            <a:rPr lang="en-US" sz="2000" dirty="0" smtClean="0"/>
            <a:t> Purchasing Insurance</a:t>
          </a:r>
          <a:endParaRPr lang="en-US" sz="2000" dirty="0"/>
        </a:p>
      </dgm:t>
    </dgm:pt>
    <dgm:pt modelId="{C7C4B0AB-9265-4640-BA47-28ACD1988959}" type="parTrans" cxnId="{A5378CBC-0499-46CD-B243-F0C44192486C}">
      <dgm:prSet/>
      <dgm:spPr/>
      <dgm:t>
        <a:bodyPr/>
        <a:lstStyle/>
        <a:p>
          <a:endParaRPr lang="en-US"/>
        </a:p>
      </dgm:t>
    </dgm:pt>
    <dgm:pt modelId="{9E38E836-F3D8-4542-90EC-C39A47CB2845}" type="sibTrans" cxnId="{A5378CBC-0499-46CD-B243-F0C44192486C}">
      <dgm:prSet/>
      <dgm:spPr/>
      <dgm:t>
        <a:bodyPr/>
        <a:lstStyle/>
        <a:p>
          <a:endParaRPr lang="en-US"/>
        </a:p>
      </dgm:t>
    </dgm:pt>
    <dgm:pt modelId="{CDD188D2-A90B-4648-8B20-70AF169EB25B}">
      <dgm:prSet phldrT="[Text]" custT="1"/>
      <dgm:spPr/>
      <dgm:t>
        <a:bodyPr/>
        <a:lstStyle/>
        <a:p>
          <a:r>
            <a:rPr lang="en-US" sz="2000" dirty="0" smtClean="0"/>
            <a:t>Alignment of payment and</a:t>
          </a:r>
        </a:p>
        <a:p>
          <a:r>
            <a:rPr lang="en-US" sz="2000" b="1" u="sng" dirty="0" smtClean="0"/>
            <a:t> Incentives</a:t>
          </a:r>
          <a:endParaRPr lang="en-US" sz="2000" b="1" u="sng" dirty="0"/>
        </a:p>
      </dgm:t>
    </dgm:pt>
    <dgm:pt modelId="{5EF709F1-C34B-4E76-82B6-5CF678B70201}" type="parTrans" cxnId="{D07AAA93-DA8B-4A10-8BC4-E9A1D438D433}">
      <dgm:prSet/>
      <dgm:spPr/>
      <dgm:t>
        <a:bodyPr/>
        <a:lstStyle/>
        <a:p>
          <a:endParaRPr lang="en-US"/>
        </a:p>
      </dgm:t>
    </dgm:pt>
    <dgm:pt modelId="{144F0CAC-10C0-4192-88EB-2525CD8B26F2}" type="sibTrans" cxnId="{D07AAA93-DA8B-4A10-8BC4-E9A1D438D433}">
      <dgm:prSet/>
      <dgm:spPr/>
      <dgm:t>
        <a:bodyPr/>
        <a:lstStyle/>
        <a:p>
          <a:endParaRPr lang="en-US"/>
        </a:p>
      </dgm:t>
    </dgm:pt>
    <dgm:pt modelId="{C6837413-BDBF-45DE-98EB-EC7B8ED0E481}">
      <dgm:prSet phldrT="[Text]" custT="1"/>
      <dgm:spPr/>
      <dgm:t>
        <a:bodyPr/>
        <a:lstStyle/>
        <a:p>
          <a:r>
            <a:rPr lang="en-US" sz="2000" b="1" u="sng" smtClean="0"/>
            <a:t>Integration</a:t>
          </a:r>
          <a:r>
            <a:rPr lang="en-US" sz="2000" smtClean="0"/>
            <a:t> </a:t>
          </a:r>
        </a:p>
        <a:p>
          <a:r>
            <a:rPr lang="en-US" sz="2000" smtClean="0"/>
            <a:t>of Care</a:t>
          </a:r>
          <a:endParaRPr lang="en-US" sz="2000" dirty="0"/>
        </a:p>
      </dgm:t>
    </dgm:pt>
    <dgm:pt modelId="{3608B219-9DA0-456D-947C-22EED0804981}" type="parTrans" cxnId="{151C744B-D806-4074-9624-3905815C5F80}">
      <dgm:prSet/>
      <dgm:spPr/>
      <dgm:t>
        <a:bodyPr/>
        <a:lstStyle/>
        <a:p>
          <a:endParaRPr lang="en-US"/>
        </a:p>
      </dgm:t>
    </dgm:pt>
    <dgm:pt modelId="{9D31FEA1-252E-4B37-848D-8790AE9F9A5A}" type="sibTrans" cxnId="{151C744B-D806-4074-9624-3905815C5F80}">
      <dgm:prSet/>
      <dgm:spPr/>
      <dgm:t>
        <a:bodyPr/>
        <a:lstStyle/>
        <a:p>
          <a:endParaRPr lang="en-US"/>
        </a:p>
      </dgm:t>
    </dgm:pt>
    <dgm:pt modelId="{FBCA59B9-2CDF-4C54-8918-2E21659F9078}" type="pres">
      <dgm:prSet presAssocID="{9C25AE3C-EA07-4F5B-880E-D63A19C0E52B}" presName="compositeShape" presStyleCnt="0">
        <dgm:presLayoutVars>
          <dgm:chMax val="7"/>
          <dgm:dir/>
          <dgm:resizeHandles val="exact"/>
        </dgm:presLayoutVars>
      </dgm:prSet>
      <dgm:spPr/>
      <dgm:t>
        <a:bodyPr/>
        <a:lstStyle/>
        <a:p>
          <a:endParaRPr lang="en-US"/>
        </a:p>
      </dgm:t>
    </dgm:pt>
    <dgm:pt modelId="{6E356B5A-4840-443F-B373-B1A4A088462C}" type="pres">
      <dgm:prSet presAssocID="{9C25AE3C-EA07-4F5B-880E-D63A19C0E52B}" presName="wedge1" presStyleLbl="node1" presStyleIdx="0" presStyleCnt="3"/>
      <dgm:spPr/>
      <dgm:t>
        <a:bodyPr/>
        <a:lstStyle/>
        <a:p>
          <a:endParaRPr lang="en-US"/>
        </a:p>
      </dgm:t>
    </dgm:pt>
    <dgm:pt modelId="{2A6A9F40-9D2B-4792-B4F8-0B46B7EF6011}" type="pres">
      <dgm:prSet presAssocID="{9C25AE3C-EA07-4F5B-880E-D63A19C0E52B}" presName="dummy1a" presStyleCnt="0"/>
      <dgm:spPr/>
      <dgm:t>
        <a:bodyPr/>
        <a:lstStyle/>
        <a:p>
          <a:endParaRPr lang="en-US"/>
        </a:p>
      </dgm:t>
    </dgm:pt>
    <dgm:pt modelId="{5B27CB73-12CB-4A7C-9C23-2AE91C1516F3}" type="pres">
      <dgm:prSet presAssocID="{9C25AE3C-EA07-4F5B-880E-D63A19C0E52B}" presName="dummy1b" presStyleCnt="0"/>
      <dgm:spPr/>
      <dgm:t>
        <a:bodyPr/>
        <a:lstStyle/>
        <a:p>
          <a:endParaRPr lang="en-US"/>
        </a:p>
      </dgm:t>
    </dgm:pt>
    <dgm:pt modelId="{7C9935C7-5EC7-4C60-8E73-9BF7FF101BF6}" type="pres">
      <dgm:prSet presAssocID="{9C25AE3C-EA07-4F5B-880E-D63A19C0E52B}" presName="wedge1Tx" presStyleLbl="node1" presStyleIdx="0" presStyleCnt="3">
        <dgm:presLayoutVars>
          <dgm:chMax val="0"/>
          <dgm:chPref val="0"/>
          <dgm:bulletEnabled val="1"/>
        </dgm:presLayoutVars>
      </dgm:prSet>
      <dgm:spPr/>
      <dgm:t>
        <a:bodyPr/>
        <a:lstStyle/>
        <a:p>
          <a:endParaRPr lang="en-US"/>
        </a:p>
      </dgm:t>
    </dgm:pt>
    <dgm:pt modelId="{799CB2BC-8AA3-4EF4-B8A5-D7025DE13F88}" type="pres">
      <dgm:prSet presAssocID="{9C25AE3C-EA07-4F5B-880E-D63A19C0E52B}" presName="wedge2" presStyleLbl="node1" presStyleIdx="1" presStyleCnt="3"/>
      <dgm:spPr/>
      <dgm:t>
        <a:bodyPr/>
        <a:lstStyle/>
        <a:p>
          <a:endParaRPr lang="en-US"/>
        </a:p>
      </dgm:t>
    </dgm:pt>
    <dgm:pt modelId="{C7479F20-6DAA-4F16-8B72-11BAD03F87EA}" type="pres">
      <dgm:prSet presAssocID="{9C25AE3C-EA07-4F5B-880E-D63A19C0E52B}" presName="dummy2a" presStyleCnt="0"/>
      <dgm:spPr/>
      <dgm:t>
        <a:bodyPr/>
        <a:lstStyle/>
        <a:p>
          <a:endParaRPr lang="en-US"/>
        </a:p>
      </dgm:t>
    </dgm:pt>
    <dgm:pt modelId="{1B73E79E-99AC-444C-98E9-A5AA31D31344}" type="pres">
      <dgm:prSet presAssocID="{9C25AE3C-EA07-4F5B-880E-D63A19C0E52B}" presName="dummy2b" presStyleCnt="0"/>
      <dgm:spPr/>
      <dgm:t>
        <a:bodyPr/>
        <a:lstStyle/>
        <a:p>
          <a:endParaRPr lang="en-US"/>
        </a:p>
      </dgm:t>
    </dgm:pt>
    <dgm:pt modelId="{1413880F-C7D9-4310-B3E8-5DC649CC05FC}" type="pres">
      <dgm:prSet presAssocID="{9C25AE3C-EA07-4F5B-880E-D63A19C0E52B}" presName="wedge2Tx" presStyleLbl="node1" presStyleIdx="1" presStyleCnt="3">
        <dgm:presLayoutVars>
          <dgm:chMax val="0"/>
          <dgm:chPref val="0"/>
          <dgm:bulletEnabled val="1"/>
        </dgm:presLayoutVars>
      </dgm:prSet>
      <dgm:spPr/>
      <dgm:t>
        <a:bodyPr/>
        <a:lstStyle/>
        <a:p>
          <a:endParaRPr lang="en-US"/>
        </a:p>
      </dgm:t>
    </dgm:pt>
    <dgm:pt modelId="{9B7899DD-EDCA-4827-8E28-62CDA75D6324}" type="pres">
      <dgm:prSet presAssocID="{9C25AE3C-EA07-4F5B-880E-D63A19C0E52B}" presName="wedge3" presStyleLbl="node1" presStyleIdx="2" presStyleCnt="3"/>
      <dgm:spPr/>
      <dgm:t>
        <a:bodyPr/>
        <a:lstStyle/>
        <a:p>
          <a:endParaRPr lang="en-US"/>
        </a:p>
      </dgm:t>
    </dgm:pt>
    <dgm:pt modelId="{0F1B68FF-3CC7-408C-88B3-7FAB98E3CEE8}" type="pres">
      <dgm:prSet presAssocID="{9C25AE3C-EA07-4F5B-880E-D63A19C0E52B}" presName="dummy3a" presStyleCnt="0"/>
      <dgm:spPr/>
      <dgm:t>
        <a:bodyPr/>
        <a:lstStyle/>
        <a:p>
          <a:endParaRPr lang="en-US"/>
        </a:p>
      </dgm:t>
    </dgm:pt>
    <dgm:pt modelId="{DD792DAF-1DA3-47FF-AABB-2D8BABD73200}" type="pres">
      <dgm:prSet presAssocID="{9C25AE3C-EA07-4F5B-880E-D63A19C0E52B}" presName="dummy3b" presStyleCnt="0"/>
      <dgm:spPr/>
      <dgm:t>
        <a:bodyPr/>
        <a:lstStyle/>
        <a:p>
          <a:endParaRPr lang="en-US"/>
        </a:p>
      </dgm:t>
    </dgm:pt>
    <dgm:pt modelId="{885CD947-A5AB-4EE9-A521-7472330D985D}" type="pres">
      <dgm:prSet presAssocID="{9C25AE3C-EA07-4F5B-880E-D63A19C0E52B}" presName="wedge3Tx" presStyleLbl="node1" presStyleIdx="2" presStyleCnt="3">
        <dgm:presLayoutVars>
          <dgm:chMax val="0"/>
          <dgm:chPref val="0"/>
          <dgm:bulletEnabled val="1"/>
        </dgm:presLayoutVars>
      </dgm:prSet>
      <dgm:spPr/>
      <dgm:t>
        <a:bodyPr/>
        <a:lstStyle/>
        <a:p>
          <a:endParaRPr lang="en-US"/>
        </a:p>
      </dgm:t>
    </dgm:pt>
    <dgm:pt modelId="{E014AACA-8994-4E3A-AAC1-B032CEDD9EC3}" type="pres">
      <dgm:prSet presAssocID="{9E38E836-F3D8-4542-90EC-C39A47CB2845}" presName="arrowWedge1" presStyleLbl="fgSibTrans2D1" presStyleIdx="0" presStyleCnt="3"/>
      <dgm:spPr/>
      <dgm:t>
        <a:bodyPr/>
        <a:lstStyle/>
        <a:p>
          <a:endParaRPr lang="en-US"/>
        </a:p>
      </dgm:t>
    </dgm:pt>
    <dgm:pt modelId="{E2EB52D2-2112-4B84-A182-0F724D4FD2F7}" type="pres">
      <dgm:prSet presAssocID="{9D31FEA1-252E-4B37-848D-8790AE9F9A5A}" presName="arrowWedge2" presStyleLbl="fgSibTrans2D1" presStyleIdx="1" presStyleCnt="3"/>
      <dgm:spPr/>
      <dgm:t>
        <a:bodyPr/>
        <a:lstStyle/>
        <a:p>
          <a:endParaRPr lang="en-US"/>
        </a:p>
      </dgm:t>
    </dgm:pt>
    <dgm:pt modelId="{F8E855E7-88C7-4393-A1E0-BD20D1126141}" type="pres">
      <dgm:prSet presAssocID="{144F0CAC-10C0-4192-88EB-2525CD8B26F2}" presName="arrowWedge3" presStyleLbl="fgSibTrans2D1" presStyleIdx="2" presStyleCnt="3"/>
      <dgm:spPr/>
      <dgm:t>
        <a:bodyPr/>
        <a:lstStyle/>
        <a:p>
          <a:endParaRPr lang="en-US"/>
        </a:p>
      </dgm:t>
    </dgm:pt>
  </dgm:ptLst>
  <dgm:cxnLst>
    <dgm:cxn modelId="{A5378CBC-0499-46CD-B243-F0C44192486C}" srcId="{9C25AE3C-EA07-4F5B-880E-D63A19C0E52B}" destId="{25468098-73D6-4C61-A1AE-1CB5582528EA}" srcOrd="0" destOrd="0" parTransId="{C7C4B0AB-9265-4640-BA47-28ACD1988959}" sibTransId="{9E38E836-F3D8-4542-90EC-C39A47CB2845}"/>
    <dgm:cxn modelId="{FDC1F8DB-F5A9-4B4F-8A55-649D70DDEFC0}" type="presOf" srcId="{CDD188D2-A90B-4648-8B20-70AF169EB25B}" destId="{885CD947-A5AB-4EE9-A521-7472330D985D}" srcOrd="1" destOrd="0" presId="urn:microsoft.com/office/officeart/2005/8/layout/cycle8"/>
    <dgm:cxn modelId="{EDA95888-1CC0-1447-864A-6A72B9B9EDEC}" type="presOf" srcId="{25468098-73D6-4C61-A1AE-1CB5582528EA}" destId="{6E356B5A-4840-443F-B373-B1A4A088462C}" srcOrd="0" destOrd="0" presId="urn:microsoft.com/office/officeart/2005/8/layout/cycle8"/>
    <dgm:cxn modelId="{9C9C54BF-703D-E54E-83F5-134E91AA3482}" type="presOf" srcId="{C6837413-BDBF-45DE-98EB-EC7B8ED0E481}" destId="{1413880F-C7D9-4310-B3E8-5DC649CC05FC}" srcOrd="1" destOrd="0" presId="urn:microsoft.com/office/officeart/2005/8/layout/cycle8"/>
    <dgm:cxn modelId="{151C744B-D806-4074-9624-3905815C5F80}" srcId="{9C25AE3C-EA07-4F5B-880E-D63A19C0E52B}" destId="{C6837413-BDBF-45DE-98EB-EC7B8ED0E481}" srcOrd="1" destOrd="0" parTransId="{3608B219-9DA0-456D-947C-22EED0804981}" sibTransId="{9D31FEA1-252E-4B37-848D-8790AE9F9A5A}"/>
    <dgm:cxn modelId="{8E5C9A36-5759-404F-8D36-D11FF750ADA4}" type="presOf" srcId="{C6837413-BDBF-45DE-98EB-EC7B8ED0E481}" destId="{799CB2BC-8AA3-4EF4-B8A5-D7025DE13F88}" srcOrd="0" destOrd="0" presId="urn:microsoft.com/office/officeart/2005/8/layout/cycle8"/>
    <dgm:cxn modelId="{948F7705-1299-8F44-85EA-9EFED296B90E}" type="presOf" srcId="{25468098-73D6-4C61-A1AE-1CB5582528EA}" destId="{7C9935C7-5EC7-4C60-8E73-9BF7FF101BF6}" srcOrd="1" destOrd="0" presId="urn:microsoft.com/office/officeart/2005/8/layout/cycle8"/>
    <dgm:cxn modelId="{F85BC670-64C4-8241-9A9F-7EFEB73A66BB}" type="presOf" srcId="{CDD188D2-A90B-4648-8B20-70AF169EB25B}" destId="{9B7899DD-EDCA-4827-8E28-62CDA75D6324}" srcOrd="0" destOrd="0" presId="urn:microsoft.com/office/officeart/2005/8/layout/cycle8"/>
    <dgm:cxn modelId="{D07AAA93-DA8B-4A10-8BC4-E9A1D438D433}" srcId="{9C25AE3C-EA07-4F5B-880E-D63A19C0E52B}" destId="{CDD188D2-A90B-4648-8B20-70AF169EB25B}" srcOrd="2" destOrd="0" parTransId="{5EF709F1-C34B-4E76-82B6-5CF678B70201}" sibTransId="{144F0CAC-10C0-4192-88EB-2525CD8B26F2}"/>
    <dgm:cxn modelId="{2AA16F98-73F8-8F45-A9E9-F6AD4A2EF205}" type="presOf" srcId="{9C25AE3C-EA07-4F5B-880E-D63A19C0E52B}" destId="{FBCA59B9-2CDF-4C54-8918-2E21659F9078}" srcOrd="0" destOrd="0" presId="urn:microsoft.com/office/officeart/2005/8/layout/cycle8"/>
    <dgm:cxn modelId="{8ED1BE9B-726A-C943-B341-FEB8570785FE}" type="presParOf" srcId="{FBCA59B9-2CDF-4C54-8918-2E21659F9078}" destId="{6E356B5A-4840-443F-B373-B1A4A088462C}" srcOrd="0" destOrd="0" presId="urn:microsoft.com/office/officeart/2005/8/layout/cycle8"/>
    <dgm:cxn modelId="{A78C05A7-651C-5A44-B2A0-9D11C3425594}" type="presParOf" srcId="{FBCA59B9-2CDF-4C54-8918-2E21659F9078}" destId="{2A6A9F40-9D2B-4792-B4F8-0B46B7EF6011}" srcOrd="1" destOrd="0" presId="urn:microsoft.com/office/officeart/2005/8/layout/cycle8"/>
    <dgm:cxn modelId="{41F8ABB3-0211-014B-A9DE-9ED80DBC1C1A}" type="presParOf" srcId="{FBCA59B9-2CDF-4C54-8918-2E21659F9078}" destId="{5B27CB73-12CB-4A7C-9C23-2AE91C1516F3}" srcOrd="2" destOrd="0" presId="urn:microsoft.com/office/officeart/2005/8/layout/cycle8"/>
    <dgm:cxn modelId="{2869EA2F-B046-5A4B-B145-AF51121ED9E7}" type="presParOf" srcId="{FBCA59B9-2CDF-4C54-8918-2E21659F9078}" destId="{7C9935C7-5EC7-4C60-8E73-9BF7FF101BF6}" srcOrd="3" destOrd="0" presId="urn:microsoft.com/office/officeart/2005/8/layout/cycle8"/>
    <dgm:cxn modelId="{D0E8097E-69EE-F649-A5FF-515EA802978A}" type="presParOf" srcId="{FBCA59B9-2CDF-4C54-8918-2E21659F9078}" destId="{799CB2BC-8AA3-4EF4-B8A5-D7025DE13F88}" srcOrd="4" destOrd="0" presId="urn:microsoft.com/office/officeart/2005/8/layout/cycle8"/>
    <dgm:cxn modelId="{F9C59721-6BD5-B745-A2CB-BA94454ACCA6}" type="presParOf" srcId="{FBCA59B9-2CDF-4C54-8918-2E21659F9078}" destId="{C7479F20-6DAA-4F16-8B72-11BAD03F87EA}" srcOrd="5" destOrd="0" presId="urn:microsoft.com/office/officeart/2005/8/layout/cycle8"/>
    <dgm:cxn modelId="{85000DBB-2928-0A46-95CF-F4542104DBB0}" type="presParOf" srcId="{FBCA59B9-2CDF-4C54-8918-2E21659F9078}" destId="{1B73E79E-99AC-444C-98E9-A5AA31D31344}" srcOrd="6" destOrd="0" presId="urn:microsoft.com/office/officeart/2005/8/layout/cycle8"/>
    <dgm:cxn modelId="{2605F377-1E3D-434C-9BD9-BC978B1850D0}" type="presParOf" srcId="{FBCA59B9-2CDF-4C54-8918-2E21659F9078}" destId="{1413880F-C7D9-4310-B3E8-5DC649CC05FC}" srcOrd="7" destOrd="0" presId="urn:microsoft.com/office/officeart/2005/8/layout/cycle8"/>
    <dgm:cxn modelId="{8E76AF57-9ED6-324B-92D6-39A15E19B645}" type="presParOf" srcId="{FBCA59B9-2CDF-4C54-8918-2E21659F9078}" destId="{9B7899DD-EDCA-4827-8E28-62CDA75D6324}" srcOrd="8" destOrd="0" presId="urn:microsoft.com/office/officeart/2005/8/layout/cycle8"/>
    <dgm:cxn modelId="{1919FE86-1DEA-AF48-9164-4144C7FBE363}" type="presParOf" srcId="{FBCA59B9-2CDF-4C54-8918-2E21659F9078}" destId="{0F1B68FF-3CC7-408C-88B3-7FAB98E3CEE8}" srcOrd="9" destOrd="0" presId="urn:microsoft.com/office/officeart/2005/8/layout/cycle8"/>
    <dgm:cxn modelId="{11C3BE12-AB22-FD44-90EA-71A0557DDEDB}" type="presParOf" srcId="{FBCA59B9-2CDF-4C54-8918-2E21659F9078}" destId="{DD792DAF-1DA3-47FF-AABB-2D8BABD73200}" srcOrd="10" destOrd="0" presId="urn:microsoft.com/office/officeart/2005/8/layout/cycle8"/>
    <dgm:cxn modelId="{BC764899-3824-064D-A2D0-BED72F2FBF50}" type="presParOf" srcId="{FBCA59B9-2CDF-4C54-8918-2E21659F9078}" destId="{885CD947-A5AB-4EE9-A521-7472330D985D}" srcOrd="11" destOrd="0" presId="urn:microsoft.com/office/officeart/2005/8/layout/cycle8"/>
    <dgm:cxn modelId="{4A99C4C5-A9C6-B648-A500-B6F80137EF27}" type="presParOf" srcId="{FBCA59B9-2CDF-4C54-8918-2E21659F9078}" destId="{E014AACA-8994-4E3A-AAC1-B032CEDD9EC3}" srcOrd="12" destOrd="0" presId="urn:microsoft.com/office/officeart/2005/8/layout/cycle8"/>
    <dgm:cxn modelId="{BC883BA8-6871-7B42-845D-A55570B37021}" type="presParOf" srcId="{FBCA59B9-2CDF-4C54-8918-2E21659F9078}" destId="{E2EB52D2-2112-4B84-A182-0F724D4FD2F7}" srcOrd="13" destOrd="0" presId="urn:microsoft.com/office/officeart/2005/8/layout/cycle8"/>
    <dgm:cxn modelId="{6A9F2B7C-7973-3249-8306-77AEEB011F04}" type="presParOf" srcId="{FBCA59B9-2CDF-4C54-8918-2E21659F9078}" destId="{F8E855E7-88C7-4393-A1E0-BD20D1126141}" srcOrd="14" destOrd="0" presId="urn:microsoft.com/office/officeart/2005/8/layout/cycle8"/>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25AE3C-EA07-4F5B-880E-D63A19C0E52B}" type="doc">
      <dgm:prSet loTypeId="urn:microsoft.com/office/officeart/2005/8/layout/cycle8" loCatId="cycle" qsTypeId="urn:microsoft.com/office/officeart/2005/8/quickstyle/simple4" qsCatId="simple" csTypeId="urn:microsoft.com/office/officeart/2005/8/colors/colorful1#6" csCatId="colorful" phldr="1"/>
      <dgm:spPr/>
      <dgm:t>
        <a:bodyPr/>
        <a:lstStyle/>
        <a:p>
          <a:endParaRPr lang="en-US"/>
        </a:p>
      </dgm:t>
    </dgm:pt>
    <dgm:pt modelId="{25468098-73D6-4C61-A1AE-1CB5582528EA}">
      <dgm:prSet phldrT="[Text]" custT="1"/>
      <dgm:spPr/>
      <dgm:t>
        <a:bodyPr/>
        <a:lstStyle/>
        <a:p>
          <a:r>
            <a:rPr lang="en-US" sz="2000" b="1" u="sng" smtClean="0"/>
            <a:t>Individuals</a:t>
          </a:r>
        </a:p>
        <a:p>
          <a:r>
            <a:rPr lang="en-US" sz="2000" smtClean="0"/>
            <a:t> Purchasing Insurance</a:t>
          </a:r>
          <a:endParaRPr lang="en-US" sz="2000" dirty="0"/>
        </a:p>
      </dgm:t>
    </dgm:pt>
    <dgm:pt modelId="{C7C4B0AB-9265-4640-BA47-28ACD1988959}" type="parTrans" cxnId="{A5378CBC-0499-46CD-B243-F0C44192486C}">
      <dgm:prSet/>
      <dgm:spPr/>
      <dgm:t>
        <a:bodyPr/>
        <a:lstStyle/>
        <a:p>
          <a:endParaRPr lang="en-US"/>
        </a:p>
      </dgm:t>
    </dgm:pt>
    <dgm:pt modelId="{9E38E836-F3D8-4542-90EC-C39A47CB2845}" type="sibTrans" cxnId="{A5378CBC-0499-46CD-B243-F0C44192486C}">
      <dgm:prSet/>
      <dgm:spPr/>
      <dgm:t>
        <a:bodyPr/>
        <a:lstStyle/>
        <a:p>
          <a:endParaRPr lang="en-US"/>
        </a:p>
      </dgm:t>
    </dgm:pt>
    <dgm:pt modelId="{CDD188D2-A90B-4648-8B20-70AF169EB25B}">
      <dgm:prSet phldrT="[Text]" custT="1"/>
      <dgm:spPr/>
      <dgm:t>
        <a:bodyPr/>
        <a:lstStyle/>
        <a:p>
          <a:r>
            <a:rPr lang="en-US" sz="2000" smtClean="0"/>
            <a:t>Alignment of payment and</a:t>
          </a:r>
        </a:p>
        <a:p>
          <a:r>
            <a:rPr lang="en-US" sz="2000" b="1" u="sng" smtClean="0"/>
            <a:t> Incentives</a:t>
          </a:r>
          <a:endParaRPr lang="en-US" sz="2000" b="1" u="sng" dirty="0"/>
        </a:p>
      </dgm:t>
    </dgm:pt>
    <dgm:pt modelId="{5EF709F1-C34B-4E76-82B6-5CF678B70201}" type="parTrans" cxnId="{D07AAA93-DA8B-4A10-8BC4-E9A1D438D433}">
      <dgm:prSet/>
      <dgm:spPr/>
      <dgm:t>
        <a:bodyPr/>
        <a:lstStyle/>
        <a:p>
          <a:endParaRPr lang="en-US"/>
        </a:p>
      </dgm:t>
    </dgm:pt>
    <dgm:pt modelId="{144F0CAC-10C0-4192-88EB-2525CD8B26F2}" type="sibTrans" cxnId="{D07AAA93-DA8B-4A10-8BC4-E9A1D438D433}">
      <dgm:prSet/>
      <dgm:spPr/>
      <dgm:t>
        <a:bodyPr/>
        <a:lstStyle/>
        <a:p>
          <a:endParaRPr lang="en-US"/>
        </a:p>
      </dgm:t>
    </dgm:pt>
    <dgm:pt modelId="{C6837413-BDBF-45DE-98EB-EC7B8ED0E481}">
      <dgm:prSet phldrT="[Text]" custT="1"/>
      <dgm:spPr/>
      <dgm:t>
        <a:bodyPr/>
        <a:lstStyle/>
        <a:p>
          <a:r>
            <a:rPr lang="en-US" sz="2000" b="1" u="sng" smtClean="0"/>
            <a:t>Integration</a:t>
          </a:r>
          <a:r>
            <a:rPr lang="en-US" sz="2000" smtClean="0"/>
            <a:t> </a:t>
          </a:r>
        </a:p>
        <a:p>
          <a:r>
            <a:rPr lang="en-US" sz="2000" smtClean="0"/>
            <a:t>of Care</a:t>
          </a:r>
          <a:endParaRPr lang="en-US" sz="2000" dirty="0"/>
        </a:p>
      </dgm:t>
    </dgm:pt>
    <dgm:pt modelId="{3608B219-9DA0-456D-947C-22EED0804981}" type="parTrans" cxnId="{151C744B-D806-4074-9624-3905815C5F80}">
      <dgm:prSet/>
      <dgm:spPr/>
      <dgm:t>
        <a:bodyPr/>
        <a:lstStyle/>
        <a:p>
          <a:endParaRPr lang="en-US"/>
        </a:p>
      </dgm:t>
    </dgm:pt>
    <dgm:pt modelId="{9D31FEA1-252E-4B37-848D-8790AE9F9A5A}" type="sibTrans" cxnId="{151C744B-D806-4074-9624-3905815C5F80}">
      <dgm:prSet/>
      <dgm:spPr/>
      <dgm:t>
        <a:bodyPr/>
        <a:lstStyle/>
        <a:p>
          <a:endParaRPr lang="en-US"/>
        </a:p>
      </dgm:t>
    </dgm:pt>
    <dgm:pt modelId="{FBCA59B9-2CDF-4C54-8918-2E21659F9078}" type="pres">
      <dgm:prSet presAssocID="{9C25AE3C-EA07-4F5B-880E-D63A19C0E52B}" presName="compositeShape" presStyleCnt="0">
        <dgm:presLayoutVars>
          <dgm:chMax val="7"/>
          <dgm:dir/>
          <dgm:resizeHandles val="exact"/>
        </dgm:presLayoutVars>
      </dgm:prSet>
      <dgm:spPr/>
      <dgm:t>
        <a:bodyPr/>
        <a:lstStyle/>
        <a:p>
          <a:endParaRPr lang="en-US"/>
        </a:p>
      </dgm:t>
    </dgm:pt>
    <dgm:pt modelId="{6E356B5A-4840-443F-B373-B1A4A088462C}" type="pres">
      <dgm:prSet presAssocID="{9C25AE3C-EA07-4F5B-880E-D63A19C0E52B}" presName="wedge1" presStyleLbl="node1" presStyleIdx="0" presStyleCnt="3"/>
      <dgm:spPr/>
      <dgm:t>
        <a:bodyPr/>
        <a:lstStyle/>
        <a:p>
          <a:endParaRPr lang="en-US"/>
        </a:p>
      </dgm:t>
    </dgm:pt>
    <dgm:pt modelId="{2A6A9F40-9D2B-4792-B4F8-0B46B7EF6011}" type="pres">
      <dgm:prSet presAssocID="{9C25AE3C-EA07-4F5B-880E-D63A19C0E52B}" presName="dummy1a" presStyleCnt="0"/>
      <dgm:spPr/>
      <dgm:t>
        <a:bodyPr/>
        <a:lstStyle/>
        <a:p>
          <a:endParaRPr lang="en-US"/>
        </a:p>
      </dgm:t>
    </dgm:pt>
    <dgm:pt modelId="{5B27CB73-12CB-4A7C-9C23-2AE91C1516F3}" type="pres">
      <dgm:prSet presAssocID="{9C25AE3C-EA07-4F5B-880E-D63A19C0E52B}" presName="dummy1b" presStyleCnt="0"/>
      <dgm:spPr/>
      <dgm:t>
        <a:bodyPr/>
        <a:lstStyle/>
        <a:p>
          <a:endParaRPr lang="en-US"/>
        </a:p>
      </dgm:t>
    </dgm:pt>
    <dgm:pt modelId="{7C9935C7-5EC7-4C60-8E73-9BF7FF101BF6}" type="pres">
      <dgm:prSet presAssocID="{9C25AE3C-EA07-4F5B-880E-D63A19C0E52B}" presName="wedge1Tx" presStyleLbl="node1" presStyleIdx="0" presStyleCnt="3">
        <dgm:presLayoutVars>
          <dgm:chMax val="0"/>
          <dgm:chPref val="0"/>
          <dgm:bulletEnabled val="1"/>
        </dgm:presLayoutVars>
      </dgm:prSet>
      <dgm:spPr/>
      <dgm:t>
        <a:bodyPr/>
        <a:lstStyle/>
        <a:p>
          <a:endParaRPr lang="en-US"/>
        </a:p>
      </dgm:t>
    </dgm:pt>
    <dgm:pt modelId="{799CB2BC-8AA3-4EF4-B8A5-D7025DE13F88}" type="pres">
      <dgm:prSet presAssocID="{9C25AE3C-EA07-4F5B-880E-D63A19C0E52B}" presName="wedge2" presStyleLbl="node1" presStyleIdx="1" presStyleCnt="3"/>
      <dgm:spPr/>
      <dgm:t>
        <a:bodyPr/>
        <a:lstStyle/>
        <a:p>
          <a:endParaRPr lang="en-US"/>
        </a:p>
      </dgm:t>
    </dgm:pt>
    <dgm:pt modelId="{C7479F20-6DAA-4F16-8B72-11BAD03F87EA}" type="pres">
      <dgm:prSet presAssocID="{9C25AE3C-EA07-4F5B-880E-D63A19C0E52B}" presName="dummy2a" presStyleCnt="0"/>
      <dgm:spPr/>
      <dgm:t>
        <a:bodyPr/>
        <a:lstStyle/>
        <a:p>
          <a:endParaRPr lang="en-US"/>
        </a:p>
      </dgm:t>
    </dgm:pt>
    <dgm:pt modelId="{1B73E79E-99AC-444C-98E9-A5AA31D31344}" type="pres">
      <dgm:prSet presAssocID="{9C25AE3C-EA07-4F5B-880E-D63A19C0E52B}" presName="dummy2b" presStyleCnt="0"/>
      <dgm:spPr/>
      <dgm:t>
        <a:bodyPr/>
        <a:lstStyle/>
        <a:p>
          <a:endParaRPr lang="en-US"/>
        </a:p>
      </dgm:t>
    </dgm:pt>
    <dgm:pt modelId="{1413880F-C7D9-4310-B3E8-5DC649CC05FC}" type="pres">
      <dgm:prSet presAssocID="{9C25AE3C-EA07-4F5B-880E-D63A19C0E52B}" presName="wedge2Tx" presStyleLbl="node1" presStyleIdx="1" presStyleCnt="3">
        <dgm:presLayoutVars>
          <dgm:chMax val="0"/>
          <dgm:chPref val="0"/>
          <dgm:bulletEnabled val="1"/>
        </dgm:presLayoutVars>
      </dgm:prSet>
      <dgm:spPr/>
      <dgm:t>
        <a:bodyPr/>
        <a:lstStyle/>
        <a:p>
          <a:endParaRPr lang="en-US"/>
        </a:p>
      </dgm:t>
    </dgm:pt>
    <dgm:pt modelId="{9B7899DD-EDCA-4827-8E28-62CDA75D6324}" type="pres">
      <dgm:prSet presAssocID="{9C25AE3C-EA07-4F5B-880E-D63A19C0E52B}" presName="wedge3" presStyleLbl="node1" presStyleIdx="2" presStyleCnt="3"/>
      <dgm:spPr/>
      <dgm:t>
        <a:bodyPr/>
        <a:lstStyle/>
        <a:p>
          <a:endParaRPr lang="en-US"/>
        </a:p>
      </dgm:t>
    </dgm:pt>
    <dgm:pt modelId="{0F1B68FF-3CC7-408C-88B3-7FAB98E3CEE8}" type="pres">
      <dgm:prSet presAssocID="{9C25AE3C-EA07-4F5B-880E-D63A19C0E52B}" presName="dummy3a" presStyleCnt="0"/>
      <dgm:spPr/>
      <dgm:t>
        <a:bodyPr/>
        <a:lstStyle/>
        <a:p>
          <a:endParaRPr lang="en-US"/>
        </a:p>
      </dgm:t>
    </dgm:pt>
    <dgm:pt modelId="{DD792DAF-1DA3-47FF-AABB-2D8BABD73200}" type="pres">
      <dgm:prSet presAssocID="{9C25AE3C-EA07-4F5B-880E-D63A19C0E52B}" presName="dummy3b" presStyleCnt="0"/>
      <dgm:spPr/>
      <dgm:t>
        <a:bodyPr/>
        <a:lstStyle/>
        <a:p>
          <a:endParaRPr lang="en-US"/>
        </a:p>
      </dgm:t>
    </dgm:pt>
    <dgm:pt modelId="{885CD947-A5AB-4EE9-A521-7472330D985D}" type="pres">
      <dgm:prSet presAssocID="{9C25AE3C-EA07-4F5B-880E-D63A19C0E52B}" presName="wedge3Tx" presStyleLbl="node1" presStyleIdx="2" presStyleCnt="3">
        <dgm:presLayoutVars>
          <dgm:chMax val="0"/>
          <dgm:chPref val="0"/>
          <dgm:bulletEnabled val="1"/>
        </dgm:presLayoutVars>
      </dgm:prSet>
      <dgm:spPr/>
      <dgm:t>
        <a:bodyPr/>
        <a:lstStyle/>
        <a:p>
          <a:endParaRPr lang="en-US"/>
        </a:p>
      </dgm:t>
    </dgm:pt>
    <dgm:pt modelId="{E014AACA-8994-4E3A-AAC1-B032CEDD9EC3}" type="pres">
      <dgm:prSet presAssocID="{9E38E836-F3D8-4542-90EC-C39A47CB2845}" presName="arrowWedge1" presStyleLbl="fgSibTrans2D1" presStyleIdx="0" presStyleCnt="3"/>
      <dgm:spPr/>
      <dgm:t>
        <a:bodyPr/>
        <a:lstStyle/>
        <a:p>
          <a:endParaRPr lang="en-US"/>
        </a:p>
      </dgm:t>
    </dgm:pt>
    <dgm:pt modelId="{E2EB52D2-2112-4B84-A182-0F724D4FD2F7}" type="pres">
      <dgm:prSet presAssocID="{9D31FEA1-252E-4B37-848D-8790AE9F9A5A}" presName="arrowWedge2" presStyleLbl="fgSibTrans2D1" presStyleIdx="1" presStyleCnt="3"/>
      <dgm:spPr/>
      <dgm:t>
        <a:bodyPr/>
        <a:lstStyle/>
        <a:p>
          <a:endParaRPr lang="en-US"/>
        </a:p>
      </dgm:t>
    </dgm:pt>
    <dgm:pt modelId="{F8E855E7-88C7-4393-A1E0-BD20D1126141}" type="pres">
      <dgm:prSet presAssocID="{144F0CAC-10C0-4192-88EB-2525CD8B26F2}" presName="arrowWedge3" presStyleLbl="fgSibTrans2D1" presStyleIdx="2" presStyleCnt="3"/>
      <dgm:spPr/>
      <dgm:t>
        <a:bodyPr/>
        <a:lstStyle/>
        <a:p>
          <a:endParaRPr lang="en-US"/>
        </a:p>
      </dgm:t>
    </dgm:pt>
  </dgm:ptLst>
  <dgm:cxnLst>
    <dgm:cxn modelId="{151C744B-D806-4074-9624-3905815C5F80}" srcId="{9C25AE3C-EA07-4F5B-880E-D63A19C0E52B}" destId="{C6837413-BDBF-45DE-98EB-EC7B8ED0E481}" srcOrd="1" destOrd="0" parTransId="{3608B219-9DA0-456D-947C-22EED0804981}" sibTransId="{9D31FEA1-252E-4B37-848D-8790AE9F9A5A}"/>
    <dgm:cxn modelId="{746C90E1-B7BE-7945-BA32-D9AF870964F7}" type="presOf" srcId="{C6837413-BDBF-45DE-98EB-EC7B8ED0E481}" destId="{799CB2BC-8AA3-4EF4-B8A5-D7025DE13F88}" srcOrd="0" destOrd="0" presId="urn:microsoft.com/office/officeart/2005/8/layout/cycle8"/>
    <dgm:cxn modelId="{695ED872-7047-3848-BE15-FBEEBE021F36}" type="presOf" srcId="{CDD188D2-A90B-4648-8B20-70AF169EB25B}" destId="{9B7899DD-EDCA-4827-8E28-62CDA75D6324}" srcOrd="0" destOrd="0" presId="urn:microsoft.com/office/officeart/2005/8/layout/cycle8"/>
    <dgm:cxn modelId="{D54C629B-7E07-FC4D-9E41-0105EAFD1092}" type="presOf" srcId="{C6837413-BDBF-45DE-98EB-EC7B8ED0E481}" destId="{1413880F-C7D9-4310-B3E8-5DC649CC05FC}" srcOrd="1" destOrd="0" presId="urn:microsoft.com/office/officeart/2005/8/layout/cycle8"/>
    <dgm:cxn modelId="{FC6108F2-3EA4-864A-A19B-0A5B8439E9E4}" type="presOf" srcId="{9C25AE3C-EA07-4F5B-880E-D63A19C0E52B}" destId="{FBCA59B9-2CDF-4C54-8918-2E21659F9078}" srcOrd="0" destOrd="0" presId="urn:microsoft.com/office/officeart/2005/8/layout/cycle8"/>
    <dgm:cxn modelId="{D07AAA93-DA8B-4A10-8BC4-E9A1D438D433}" srcId="{9C25AE3C-EA07-4F5B-880E-D63A19C0E52B}" destId="{CDD188D2-A90B-4648-8B20-70AF169EB25B}" srcOrd="2" destOrd="0" parTransId="{5EF709F1-C34B-4E76-82B6-5CF678B70201}" sibTransId="{144F0CAC-10C0-4192-88EB-2525CD8B26F2}"/>
    <dgm:cxn modelId="{58DEEB55-7936-494A-809A-7F643E7CD373}" type="presOf" srcId="{25468098-73D6-4C61-A1AE-1CB5582528EA}" destId="{7C9935C7-5EC7-4C60-8E73-9BF7FF101BF6}" srcOrd="1" destOrd="0" presId="urn:microsoft.com/office/officeart/2005/8/layout/cycle8"/>
    <dgm:cxn modelId="{62F040EB-FF95-754C-836C-E274B13E0337}" type="presOf" srcId="{CDD188D2-A90B-4648-8B20-70AF169EB25B}" destId="{885CD947-A5AB-4EE9-A521-7472330D985D}" srcOrd="1" destOrd="0" presId="urn:microsoft.com/office/officeart/2005/8/layout/cycle8"/>
    <dgm:cxn modelId="{A5378CBC-0499-46CD-B243-F0C44192486C}" srcId="{9C25AE3C-EA07-4F5B-880E-D63A19C0E52B}" destId="{25468098-73D6-4C61-A1AE-1CB5582528EA}" srcOrd="0" destOrd="0" parTransId="{C7C4B0AB-9265-4640-BA47-28ACD1988959}" sibTransId="{9E38E836-F3D8-4542-90EC-C39A47CB2845}"/>
    <dgm:cxn modelId="{AF0133D7-17CC-424D-8B46-E58769E34706}" type="presOf" srcId="{25468098-73D6-4C61-A1AE-1CB5582528EA}" destId="{6E356B5A-4840-443F-B373-B1A4A088462C}" srcOrd="0" destOrd="0" presId="urn:microsoft.com/office/officeart/2005/8/layout/cycle8"/>
    <dgm:cxn modelId="{A9C9C80A-492E-A547-B52B-C5079025A6BC}" type="presParOf" srcId="{FBCA59B9-2CDF-4C54-8918-2E21659F9078}" destId="{6E356B5A-4840-443F-B373-B1A4A088462C}" srcOrd="0" destOrd="0" presId="urn:microsoft.com/office/officeart/2005/8/layout/cycle8"/>
    <dgm:cxn modelId="{7B2C9044-1D30-0F4C-8EE3-9C9B0CA4B337}" type="presParOf" srcId="{FBCA59B9-2CDF-4C54-8918-2E21659F9078}" destId="{2A6A9F40-9D2B-4792-B4F8-0B46B7EF6011}" srcOrd="1" destOrd="0" presId="urn:microsoft.com/office/officeart/2005/8/layout/cycle8"/>
    <dgm:cxn modelId="{3F5B3E0D-90E9-BB49-B8DB-8D1C9ED49B7C}" type="presParOf" srcId="{FBCA59B9-2CDF-4C54-8918-2E21659F9078}" destId="{5B27CB73-12CB-4A7C-9C23-2AE91C1516F3}" srcOrd="2" destOrd="0" presId="urn:microsoft.com/office/officeart/2005/8/layout/cycle8"/>
    <dgm:cxn modelId="{121AE239-2267-904D-8769-DCB98B130D5C}" type="presParOf" srcId="{FBCA59B9-2CDF-4C54-8918-2E21659F9078}" destId="{7C9935C7-5EC7-4C60-8E73-9BF7FF101BF6}" srcOrd="3" destOrd="0" presId="urn:microsoft.com/office/officeart/2005/8/layout/cycle8"/>
    <dgm:cxn modelId="{5193E663-39FF-6D4A-A5DE-236993A3E240}" type="presParOf" srcId="{FBCA59B9-2CDF-4C54-8918-2E21659F9078}" destId="{799CB2BC-8AA3-4EF4-B8A5-D7025DE13F88}" srcOrd="4" destOrd="0" presId="urn:microsoft.com/office/officeart/2005/8/layout/cycle8"/>
    <dgm:cxn modelId="{91B65289-20E6-1547-BAE2-09C3DC841764}" type="presParOf" srcId="{FBCA59B9-2CDF-4C54-8918-2E21659F9078}" destId="{C7479F20-6DAA-4F16-8B72-11BAD03F87EA}" srcOrd="5" destOrd="0" presId="urn:microsoft.com/office/officeart/2005/8/layout/cycle8"/>
    <dgm:cxn modelId="{EEA6664A-01BC-844B-90CE-ACB0A45AF3B2}" type="presParOf" srcId="{FBCA59B9-2CDF-4C54-8918-2E21659F9078}" destId="{1B73E79E-99AC-444C-98E9-A5AA31D31344}" srcOrd="6" destOrd="0" presId="urn:microsoft.com/office/officeart/2005/8/layout/cycle8"/>
    <dgm:cxn modelId="{A040F47C-7254-4E45-A3B1-885A2B420769}" type="presParOf" srcId="{FBCA59B9-2CDF-4C54-8918-2E21659F9078}" destId="{1413880F-C7D9-4310-B3E8-5DC649CC05FC}" srcOrd="7" destOrd="0" presId="urn:microsoft.com/office/officeart/2005/8/layout/cycle8"/>
    <dgm:cxn modelId="{2046201E-F04E-204E-A154-3E00796C48FA}" type="presParOf" srcId="{FBCA59B9-2CDF-4C54-8918-2E21659F9078}" destId="{9B7899DD-EDCA-4827-8E28-62CDA75D6324}" srcOrd="8" destOrd="0" presId="urn:microsoft.com/office/officeart/2005/8/layout/cycle8"/>
    <dgm:cxn modelId="{C815FB68-B29D-E846-B7D8-122E460E0350}" type="presParOf" srcId="{FBCA59B9-2CDF-4C54-8918-2E21659F9078}" destId="{0F1B68FF-3CC7-408C-88B3-7FAB98E3CEE8}" srcOrd="9" destOrd="0" presId="urn:microsoft.com/office/officeart/2005/8/layout/cycle8"/>
    <dgm:cxn modelId="{8BCBBA7B-9A09-3F46-BC0F-9046280F6485}" type="presParOf" srcId="{FBCA59B9-2CDF-4C54-8918-2E21659F9078}" destId="{DD792DAF-1DA3-47FF-AABB-2D8BABD73200}" srcOrd="10" destOrd="0" presId="urn:microsoft.com/office/officeart/2005/8/layout/cycle8"/>
    <dgm:cxn modelId="{A6F8E19F-7AD0-F944-A972-52F528902046}" type="presParOf" srcId="{FBCA59B9-2CDF-4C54-8918-2E21659F9078}" destId="{885CD947-A5AB-4EE9-A521-7472330D985D}" srcOrd="11" destOrd="0" presId="urn:microsoft.com/office/officeart/2005/8/layout/cycle8"/>
    <dgm:cxn modelId="{9EEEBCDD-B414-A24D-BD52-F9AA3CA5D160}" type="presParOf" srcId="{FBCA59B9-2CDF-4C54-8918-2E21659F9078}" destId="{E014AACA-8994-4E3A-AAC1-B032CEDD9EC3}" srcOrd="12" destOrd="0" presId="urn:microsoft.com/office/officeart/2005/8/layout/cycle8"/>
    <dgm:cxn modelId="{E541CA2E-D996-9B45-9691-885BA1F911A0}" type="presParOf" srcId="{FBCA59B9-2CDF-4C54-8918-2E21659F9078}" destId="{E2EB52D2-2112-4B84-A182-0F724D4FD2F7}" srcOrd="13" destOrd="0" presId="urn:microsoft.com/office/officeart/2005/8/layout/cycle8"/>
    <dgm:cxn modelId="{1888D814-437E-1349-B468-A3D5817B9152}" type="presParOf" srcId="{FBCA59B9-2CDF-4C54-8918-2E21659F9078}" destId="{F8E855E7-88C7-4393-A1E0-BD20D1126141}" srcOrd="14" destOrd="0" presId="urn:microsoft.com/office/officeart/2005/8/layout/cycle8"/>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EACD30-107A-4E6F-8B32-817A733295D1}">
      <dsp:nvSpPr>
        <dsp:cNvPr id="0" name=""/>
        <dsp:cNvSpPr/>
      </dsp:nvSpPr>
      <dsp:spPr>
        <a:xfrm>
          <a:off x="2913" y="341770"/>
          <a:ext cx="1273764" cy="764258"/>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Access</a:t>
          </a:r>
          <a:endParaRPr lang="en-US" sz="1900" kern="1200" dirty="0"/>
        </a:p>
      </dsp:txBody>
      <dsp:txXfrm>
        <a:off x="2913" y="341770"/>
        <a:ext cx="1273764" cy="764258"/>
      </dsp:txXfrm>
    </dsp:sp>
    <dsp:sp modelId="{DF5992F8-683D-4326-80B0-F89EA89BE28B}">
      <dsp:nvSpPr>
        <dsp:cNvPr id="0" name=""/>
        <dsp:cNvSpPr/>
      </dsp:nvSpPr>
      <dsp:spPr>
        <a:xfrm>
          <a:off x="1404053" y="565953"/>
          <a:ext cx="270037" cy="315893"/>
        </a:xfrm>
        <a:prstGeom prst="rightArrow">
          <a:avLst>
            <a:gd name="adj1" fmla="val 60000"/>
            <a:gd name="adj2" fmla="val 50000"/>
          </a:avLst>
        </a:prstGeom>
        <a:solidFill>
          <a:srgbClr val="42596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404053" y="565953"/>
        <a:ext cx="270037" cy="315893"/>
      </dsp:txXfrm>
    </dsp:sp>
    <dsp:sp modelId="{A64759F3-D567-40BE-A037-46DB3C6E674B}">
      <dsp:nvSpPr>
        <dsp:cNvPr id="0" name=""/>
        <dsp:cNvSpPr/>
      </dsp:nvSpPr>
      <dsp:spPr>
        <a:xfrm>
          <a:off x="1786183" y="341770"/>
          <a:ext cx="1273764" cy="7642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Quality</a:t>
          </a:r>
          <a:endParaRPr lang="en-US" sz="1900" kern="1200" dirty="0"/>
        </a:p>
      </dsp:txBody>
      <dsp:txXfrm>
        <a:off x="1786183" y="341770"/>
        <a:ext cx="1273764" cy="764258"/>
      </dsp:txXfrm>
    </dsp:sp>
    <dsp:sp modelId="{315CC298-F03F-4BE4-A693-C4107032D9F0}">
      <dsp:nvSpPr>
        <dsp:cNvPr id="0" name=""/>
        <dsp:cNvSpPr/>
      </dsp:nvSpPr>
      <dsp:spPr>
        <a:xfrm>
          <a:off x="3187323" y="565953"/>
          <a:ext cx="270037" cy="31589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187323" y="565953"/>
        <a:ext cx="270037" cy="315893"/>
      </dsp:txXfrm>
    </dsp:sp>
    <dsp:sp modelId="{36BFDBDD-5A62-4977-8454-F262A69456C5}">
      <dsp:nvSpPr>
        <dsp:cNvPr id="0" name=""/>
        <dsp:cNvSpPr/>
      </dsp:nvSpPr>
      <dsp:spPr>
        <a:xfrm>
          <a:off x="3569452" y="341770"/>
          <a:ext cx="1273764" cy="7642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Value</a:t>
          </a:r>
          <a:endParaRPr lang="en-US" sz="1900" kern="1200" dirty="0"/>
        </a:p>
      </dsp:txBody>
      <dsp:txXfrm>
        <a:off x="3569452" y="341770"/>
        <a:ext cx="1273764" cy="764258"/>
      </dsp:txXfrm>
    </dsp:sp>
    <dsp:sp modelId="{8EEBBCE6-940F-4522-934B-7468750BEC60}">
      <dsp:nvSpPr>
        <dsp:cNvPr id="0" name=""/>
        <dsp:cNvSpPr/>
      </dsp:nvSpPr>
      <dsp:spPr>
        <a:xfrm>
          <a:off x="4970593" y="565953"/>
          <a:ext cx="270037" cy="31589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970593" y="565953"/>
        <a:ext cx="270037" cy="315893"/>
      </dsp:txXfrm>
    </dsp:sp>
    <dsp:sp modelId="{50B2D767-C09A-45FC-9231-E77425E9B0B3}">
      <dsp:nvSpPr>
        <dsp:cNvPr id="0" name=""/>
        <dsp:cNvSpPr/>
      </dsp:nvSpPr>
      <dsp:spPr>
        <a:xfrm>
          <a:off x="5352722" y="341770"/>
          <a:ext cx="1273764" cy="764258"/>
        </a:xfrm>
        <a:prstGeom prst="roundRect">
          <a:avLst>
            <a:gd name="adj" fmla="val 10000"/>
          </a:avLst>
        </a:prstGeom>
        <a:solidFill>
          <a:srgbClr val="4C4D4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Prevention</a:t>
          </a:r>
          <a:endParaRPr lang="en-US" sz="1900" kern="1200" dirty="0"/>
        </a:p>
      </dsp:txBody>
      <dsp:txXfrm>
        <a:off x="5352722" y="341770"/>
        <a:ext cx="1273764" cy="7642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356B5A-4840-443F-B373-B1A4A088462C}">
      <dsp:nvSpPr>
        <dsp:cNvPr id="0" name=""/>
        <dsp:cNvSpPr/>
      </dsp:nvSpPr>
      <dsp:spPr>
        <a:xfrm>
          <a:off x="2292194" y="294187"/>
          <a:ext cx="3801808" cy="3801808"/>
        </a:xfrm>
        <a:prstGeom prst="pie">
          <a:avLst>
            <a:gd name="adj1" fmla="val 16200000"/>
            <a:gd name="adj2" fmla="val 18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dirty="0" smtClean="0"/>
            <a:t>Individuals</a:t>
          </a:r>
        </a:p>
        <a:p>
          <a:pPr lvl="0" algn="ctr" defTabSz="889000">
            <a:lnSpc>
              <a:spcPct val="90000"/>
            </a:lnSpc>
            <a:spcBef>
              <a:spcPct val="0"/>
            </a:spcBef>
            <a:spcAft>
              <a:spcPct val="35000"/>
            </a:spcAft>
          </a:pPr>
          <a:r>
            <a:rPr lang="en-US" sz="2000" kern="1200" dirty="0" smtClean="0"/>
            <a:t> Purchasing Insurance</a:t>
          </a:r>
          <a:endParaRPr lang="en-US" sz="2000" kern="1200" dirty="0"/>
        </a:p>
      </dsp:txBody>
      <dsp:txXfrm>
        <a:off x="4295838" y="1099809"/>
        <a:ext cx="1357788" cy="1131490"/>
      </dsp:txXfrm>
    </dsp:sp>
    <dsp:sp modelId="{799CB2BC-8AA3-4EF4-B8A5-D7025DE13F88}">
      <dsp:nvSpPr>
        <dsp:cNvPr id="0" name=""/>
        <dsp:cNvSpPr/>
      </dsp:nvSpPr>
      <dsp:spPr>
        <a:xfrm>
          <a:off x="2213895" y="429966"/>
          <a:ext cx="3801808" cy="3801808"/>
        </a:xfrm>
        <a:prstGeom prst="pie">
          <a:avLst>
            <a:gd name="adj1" fmla="val 1800000"/>
            <a:gd name="adj2" fmla="val 90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smtClean="0"/>
            <a:t>Integration</a:t>
          </a:r>
          <a:r>
            <a:rPr lang="en-US" sz="2000" kern="1200" smtClean="0"/>
            <a:t> </a:t>
          </a:r>
        </a:p>
        <a:p>
          <a:pPr lvl="0" algn="ctr" defTabSz="889000">
            <a:lnSpc>
              <a:spcPct val="90000"/>
            </a:lnSpc>
            <a:spcBef>
              <a:spcPct val="0"/>
            </a:spcBef>
            <a:spcAft>
              <a:spcPct val="35000"/>
            </a:spcAft>
          </a:pPr>
          <a:r>
            <a:rPr lang="en-US" sz="2000" kern="1200" smtClean="0"/>
            <a:t>of Care</a:t>
          </a:r>
          <a:endParaRPr lang="en-US" sz="2000" kern="1200" dirty="0"/>
        </a:p>
      </dsp:txBody>
      <dsp:txXfrm>
        <a:off x="3119088" y="2896616"/>
        <a:ext cx="2036683" cy="995711"/>
      </dsp:txXfrm>
    </dsp:sp>
    <dsp:sp modelId="{9B7899DD-EDCA-4827-8E28-62CDA75D6324}">
      <dsp:nvSpPr>
        <dsp:cNvPr id="0" name=""/>
        <dsp:cNvSpPr/>
      </dsp:nvSpPr>
      <dsp:spPr>
        <a:xfrm>
          <a:off x="2135596" y="294187"/>
          <a:ext cx="3801808" cy="3801808"/>
        </a:xfrm>
        <a:prstGeom prst="pie">
          <a:avLst>
            <a:gd name="adj1" fmla="val 90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Alignment of payment and</a:t>
          </a:r>
        </a:p>
        <a:p>
          <a:pPr lvl="0" algn="ctr" defTabSz="889000">
            <a:lnSpc>
              <a:spcPct val="90000"/>
            </a:lnSpc>
            <a:spcBef>
              <a:spcPct val="0"/>
            </a:spcBef>
            <a:spcAft>
              <a:spcPct val="35000"/>
            </a:spcAft>
          </a:pPr>
          <a:r>
            <a:rPr lang="en-US" sz="2000" b="1" u="sng" kern="1200" dirty="0" smtClean="0"/>
            <a:t> Incentives</a:t>
          </a:r>
          <a:endParaRPr lang="en-US" sz="2000" b="1" u="sng" kern="1200" dirty="0"/>
        </a:p>
      </dsp:txBody>
      <dsp:txXfrm>
        <a:off x="2575972" y="1099809"/>
        <a:ext cx="1357788" cy="1131490"/>
      </dsp:txXfrm>
    </dsp:sp>
    <dsp:sp modelId="{E014AACA-8994-4E3A-AAC1-B032CEDD9EC3}">
      <dsp:nvSpPr>
        <dsp:cNvPr id="0" name=""/>
        <dsp:cNvSpPr/>
      </dsp:nvSpPr>
      <dsp:spPr>
        <a:xfrm>
          <a:off x="2057158" y="58837"/>
          <a:ext cx="4272509" cy="4272509"/>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EB52D2-2112-4B84-A182-0F724D4FD2F7}">
      <dsp:nvSpPr>
        <dsp:cNvPr id="0" name=""/>
        <dsp:cNvSpPr/>
      </dsp:nvSpPr>
      <dsp:spPr>
        <a:xfrm>
          <a:off x="1978545" y="194376"/>
          <a:ext cx="4272509" cy="4272509"/>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E855E7-88C7-4393-A1E0-BD20D1126141}">
      <dsp:nvSpPr>
        <dsp:cNvPr id="0" name=""/>
        <dsp:cNvSpPr/>
      </dsp:nvSpPr>
      <dsp:spPr>
        <a:xfrm>
          <a:off x="1899932" y="58837"/>
          <a:ext cx="4272509" cy="4272509"/>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356B5A-4840-443F-B373-B1A4A088462C}">
      <dsp:nvSpPr>
        <dsp:cNvPr id="0" name=""/>
        <dsp:cNvSpPr/>
      </dsp:nvSpPr>
      <dsp:spPr>
        <a:xfrm>
          <a:off x="2292194" y="294187"/>
          <a:ext cx="3801808" cy="3801808"/>
        </a:xfrm>
        <a:prstGeom prst="pie">
          <a:avLst>
            <a:gd name="adj1" fmla="val 16200000"/>
            <a:gd name="adj2" fmla="val 18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smtClean="0"/>
            <a:t>Individuals</a:t>
          </a:r>
        </a:p>
        <a:p>
          <a:pPr lvl="0" algn="ctr" defTabSz="889000">
            <a:lnSpc>
              <a:spcPct val="90000"/>
            </a:lnSpc>
            <a:spcBef>
              <a:spcPct val="0"/>
            </a:spcBef>
            <a:spcAft>
              <a:spcPct val="35000"/>
            </a:spcAft>
          </a:pPr>
          <a:r>
            <a:rPr lang="en-US" sz="2000" kern="1200" smtClean="0"/>
            <a:t> Purchasing Insurance</a:t>
          </a:r>
          <a:endParaRPr lang="en-US" sz="2000" kern="1200" dirty="0"/>
        </a:p>
      </dsp:txBody>
      <dsp:txXfrm>
        <a:off x="4295838" y="1099809"/>
        <a:ext cx="1357788" cy="1131490"/>
      </dsp:txXfrm>
    </dsp:sp>
    <dsp:sp modelId="{799CB2BC-8AA3-4EF4-B8A5-D7025DE13F88}">
      <dsp:nvSpPr>
        <dsp:cNvPr id="0" name=""/>
        <dsp:cNvSpPr/>
      </dsp:nvSpPr>
      <dsp:spPr>
        <a:xfrm>
          <a:off x="2213895" y="429966"/>
          <a:ext cx="3801808" cy="3801808"/>
        </a:xfrm>
        <a:prstGeom prst="pie">
          <a:avLst>
            <a:gd name="adj1" fmla="val 1800000"/>
            <a:gd name="adj2" fmla="val 90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smtClean="0"/>
            <a:t>Integration</a:t>
          </a:r>
          <a:r>
            <a:rPr lang="en-US" sz="2000" kern="1200" smtClean="0"/>
            <a:t> </a:t>
          </a:r>
        </a:p>
        <a:p>
          <a:pPr lvl="0" algn="ctr" defTabSz="889000">
            <a:lnSpc>
              <a:spcPct val="90000"/>
            </a:lnSpc>
            <a:spcBef>
              <a:spcPct val="0"/>
            </a:spcBef>
            <a:spcAft>
              <a:spcPct val="35000"/>
            </a:spcAft>
          </a:pPr>
          <a:r>
            <a:rPr lang="en-US" sz="2000" kern="1200" smtClean="0"/>
            <a:t>of Care</a:t>
          </a:r>
          <a:endParaRPr lang="en-US" sz="2000" kern="1200" dirty="0"/>
        </a:p>
      </dsp:txBody>
      <dsp:txXfrm>
        <a:off x="3119088" y="2896616"/>
        <a:ext cx="2036683" cy="995711"/>
      </dsp:txXfrm>
    </dsp:sp>
    <dsp:sp modelId="{9B7899DD-EDCA-4827-8E28-62CDA75D6324}">
      <dsp:nvSpPr>
        <dsp:cNvPr id="0" name=""/>
        <dsp:cNvSpPr/>
      </dsp:nvSpPr>
      <dsp:spPr>
        <a:xfrm>
          <a:off x="2135596" y="294187"/>
          <a:ext cx="3801808" cy="3801808"/>
        </a:xfrm>
        <a:prstGeom prst="pie">
          <a:avLst>
            <a:gd name="adj1" fmla="val 90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t>Alignment of payment and</a:t>
          </a:r>
        </a:p>
        <a:p>
          <a:pPr lvl="0" algn="ctr" defTabSz="889000">
            <a:lnSpc>
              <a:spcPct val="90000"/>
            </a:lnSpc>
            <a:spcBef>
              <a:spcPct val="0"/>
            </a:spcBef>
            <a:spcAft>
              <a:spcPct val="35000"/>
            </a:spcAft>
          </a:pPr>
          <a:r>
            <a:rPr lang="en-US" sz="2000" b="1" u="sng" kern="1200" smtClean="0"/>
            <a:t> Incentives</a:t>
          </a:r>
          <a:endParaRPr lang="en-US" sz="2000" b="1" u="sng" kern="1200" dirty="0"/>
        </a:p>
      </dsp:txBody>
      <dsp:txXfrm>
        <a:off x="2575972" y="1099809"/>
        <a:ext cx="1357788" cy="1131490"/>
      </dsp:txXfrm>
    </dsp:sp>
    <dsp:sp modelId="{E014AACA-8994-4E3A-AAC1-B032CEDD9EC3}">
      <dsp:nvSpPr>
        <dsp:cNvPr id="0" name=""/>
        <dsp:cNvSpPr/>
      </dsp:nvSpPr>
      <dsp:spPr>
        <a:xfrm>
          <a:off x="2057158" y="58837"/>
          <a:ext cx="4272509" cy="4272509"/>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EB52D2-2112-4B84-A182-0F724D4FD2F7}">
      <dsp:nvSpPr>
        <dsp:cNvPr id="0" name=""/>
        <dsp:cNvSpPr/>
      </dsp:nvSpPr>
      <dsp:spPr>
        <a:xfrm>
          <a:off x="1978545" y="194376"/>
          <a:ext cx="4272509" cy="4272509"/>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E855E7-88C7-4393-A1E0-BD20D1126141}">
      <dsp:nvSpPr>
        <dsp:cNvPr id="0" name=""/>
        <dsp:cNvSpPr/>
      </dsp:nvSpPr>
      <dsp:spPr>
        <a:xfrm>
          <a:off x="1899932" y="58837"/>
          <a:ext cx="4272509" cy="4272509"/>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EACD30-107A-4E6F-8B32-817A733295D1}">
      <dsp:nvSpPr>
        <dsp:cNvPr id="0" name=""/>
        <dsp:cNvSpPr/>
      </dsp:nvSpPr>
      <dsp:spPr>
        <a:xfrm>
          <a:off x="2913" y="341770"/>
          <a:ext cx="1273764" cy="764258"/>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Access</a:t>
          </a:r>
          <a:endParaRPr lang="en-US" sz="1900" kern="1200" dirty="0"/>
        </a:p>
      </dsp:txBody>
      <dsp:txXfrm>
        <a:off x="2913" y="341770"/>
        <a:ext cx="1273764" cy="764258"/>
      </dsp:txXfrm>
    </dsp:sp>
    <dsp:sp modelId="{DF5992F8-683D-4326-80B0-F89EA89BE28B}">
      <dsp:nvSpPr>
        <dsp:cNvPr id="0" name=""/>
        <dsp:cNvSpPr/>
      </dsp:nvSpPr>
      <dsp:spPr>
        <a:xfrm>
          <a:off x="1404053" y="565953"/>
          <a:ext cx="270037" cy="315893"/>
        </a:xfrm>
        <a:prstGeom prst="rightArrow">
          <a:avLst>
            <a:gd name="adj1" fmla="val 60000"/>
            <a:gd name="adj2" fmla="val 50000"/>
          </a:avLst>
        </a:prstGeom>
        <a:solidFill>
          <a:srgbClr val="42596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404053" y="565953"/>
        <a:ext cx="270037" cy="315893"/>
      </dsp:txXfrm>
    </dsp:sp>
    <dsp:sp modelId="{A64759F3-D567-40BE-A037-46DB3C6E674B}">
      <dsp:nvSpPr>
        <dsp:cNvPr id="0" name=""/>
        <dsp:cNvSpPr/>
      </dsp:nvSpPr>
      <dsp:spPr>
        <a:xfrm>
          <a:off x="1786183" y="341770"/>
          <a:ext cx="1273764" cy="7642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Quality</a:t>
          </a:r>
          <a:endParaRPr lang="en-US" sz="1900" kern="1200" dirty="0"/>
        </a:p>
      </dsp:txBody>
      <dsp:txXfrm>
        <a:off x="1786183" y="341770"/>
        <a:ext cx="1273764" cy="764258"/>
      </dsp:txXfrm>
    </dsp:sp>
    <dsp:sp modelId="{315CC298-F03F-4BE4-A693-C4107032D9F0}">
      <dsp:nvSpPr>
        <dsp:cNvPr id="0" name=""/>
        <dsp:cNvSpPr/>
      </dsp:nvSpPr>
      <dsp:spPr>
        <a:xfrm>
          <a:off x="3187323" y="565953"/>
          <a:ext cx="270037" cy="31589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187323" y="565953"/>
        <a:ext cx="270037" cy="315893"/>
      </dsp:txXfrm>
    </dsp:sp>
    <dsp:sp modelId="{36BFDBDD-5A62-4977-8454-F262A69456C5}">
      <dsp:nvSpPr>
        <dsp:cNvPr id="0" name=""/>
        <dsp:cNvSpPr/>
      </dsp:nvSpPr>
      <dsp:spPr>
        <a:xfrm>
          <a:off x="3569452" y="341770"/>
          <a:ext cx="1273764" cy="7642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Value</a:t>
          </a:r>
          <a:endParaRPr lang="en-US" sz="1900" kern="1200" dirty="0"/>
        </a:p>
      </dsp:txBody>
      <dsp:txXfrm>
        <a:off x="3569452" y="341770"/>
        <a:ext cx="1273764" cy="764258"/>
      </dsp:txXfrm>
    </dsp:sp>
    <dsp:sp modelId="{8EEBBCE6-940F-4522-934B-7468750BEC60}">
      <dsp:nvSpPr>
        <dsp:cNvPr id="0" name=""/>
        <dsp:cNvSpPr/>
      </dsp:nvSpPr>
      <dsp:spPr>
        <a:xfrm>
          <a:off x="4970593" y="565953"/>
          <a:ext cx="270037" cy="31589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970593" y="565953"/>
        <a:ext cx="270037" cy="315893"/>
      </dsp:txXfrm>
    </dsp:sp>
    <dsp:sp modelId="{50B2D767-C09A-45FC-9231-E77425E9B0B3}">
      <dsp:nvSpPr>
        <dsp:cNvPr id="0" name=""/>
        <dsp:cNvSpPr/>
      </dsp:nvSpPr>
      <dsp:spPr>
        <a:xfrm>
          <a:off x="5352722" y="341770"/>
          <a:ext cx="1273764" cy="764258"/>
        </a:xfrm>
        <a:prstGeom prst="roundRect">
          <a:avLst>
            <a:gd name="adj" fmla="val 10000"/>
          </a:avLst>
        </a:prstGeom>
        <a:solidFill>
          <a:srgbClr val="4C4D4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Prevention</a:t>
          </a:r>
          <a:endParaRPr lang="en-US" sz="1900" kern="1200" dirty="0"/>
        </a:p>
      </dsp:txBody>
      <dsp:txXfrm>
        <a:off x="5352722" y="341770"/>
        <a:ext cx="1273764" cy="76425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356B5A-4840-443F-B373-B1A4A088462C}">
      <dsp:nvSpPr>
        <dsp:cNvPr id="0" name=""/>
        <dsp:cNvSpPr/>
      </dsp:nvSpPr>
      <dsp:spPr>
        <a:xfrm>
          <a:off x="2292194" y="294187"/>
          <a:ext cx="3801808" cy="3801808"/>
        </a:xfrm>
        <a:prstGeom prst="pie">
          <a:avLst>
            <a:gd name="adj1" fmla="val 16200000"/>
            <a:gd name="adj2" fmla="val 18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dirty="0" smtClean="0"/>
            <a:t>Individuals</a:t>
          </a:r>
        </a:p>
        <a:p>
          <a:pPr lvl="0" algn="ctr" defTabSz="889000">
            <a:lnSpc>
              <a:spcPct val="90000"/>
            </a:lnSpc>
            <a:spcBef>
              <a:spcPct val="0"/>
            </a:spcBef>
            <a:spcAft>
              <a:spcPct val="35000"/>
            </a:spcAft>
          </a:pPr>
          <a:r>
            <a:rPr lang="en-US" sz="2000" kern="1200" dirty="0" smtClean="0"/>
            <a:t> Purchasing Insurance</a:t>
          </a:r>
          <a:endParaRPr lang="en-US" sz="2000" kern="1200" dirty="0"/>
        </a:p>
      </dsp:txBody>
      <dsp:txXfrm>
        <a:off x="4295838" y="1099809"/>
        <a:ext cx="1357788" cy="1131490"/>
      </dsp:txXfrm>
    </dsp:sp>
    <dsp:sp modelId="{799CB2BC-8AA3-4EF4-B8A5-D7025DE13F88}">
      <dsp:nvSpPr>
        <dsp:cNvPr id="0" name=""/>
        <dsp:cNvSpPr/>
      </dsp:nvSpPr>
      <dsp:spPr>
        <a:xfrm>
          <a:off x="2213895" y="429966"/>
          <a:ext cx="3801808" cy="3801808"/>
        </a:xfrm>
        <a:prstGeom prst="pie">
          <a:avLst>
            <a:gd name="adj1" fmla="val 1800000"/>
            <a:gd name="adj2" fmla="val 90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smtClean="0"/>
            <a:t>Integration</a:t>
          </a:r>
          <a:r>
            <a:rPr lang="en-US" sz="2000" kern="1200" smtClean="0"/>
            <a:t> </a:t>
          </a:r>
        </a:p>
        <a:p>
          <a:pPr lvl="0" algn="ctr" defTabSz="889000">
            <a:lnSpc>
              <a:spcPct val="90000"/>
            </a:lnSpc>
            <a:spcBef>
              <a:spcPct val="0"/>
            </a:spcBef>
            <a:spcAft>
              <a:spcPct val="35000"/>
            </a:spcAft>
          </a:pPr>
          <a:r>
            <a:rPr lang="en-US" sz="2000" kern="1200" smtClean="0"/>
            <a:t>of Care</a:t>
          </a:r>
          <a:endParaRPr lang="en-US" sz="2000" kern="1200" dirty="0"/>
        </a:p>
      </dsp:txBody>
      <dsp:txXfrm>
        <a:off x="3119088" y="2896616"/>
        <a:ext cx="2036683" cy="995711"/>
      </dsp:txXfrm>
    </dsp:sp>
    <dsp:sp modelId="{9B7899DD-EDCA-4827-8E28-62CDA75D6324}">
      <dsp:nvSpPr>
        <dsp:cNvPr id="0" name=""/>
        <dsp:cNvSpPr/>
      </dsp:nvSpPr>
      <dsp:spPr>
        <a:xfrm>
          <a:off x="2135596" y="294187"/>
          <a:ext cx="3801808" cy="3801808"/>
        </a:xfrm>
        <a:prstGeom prst="pie">
          <a:avLst>
            <a:gd name="adj1" fmla="val 90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Alignment of payment and</a:t>
          </a:r>
        </a:p>
        <a:p>
          <a:pPr lvl="0" algn="ctr" defTabSz="889000">
            <a:lnSpc>
              <a:spcPct val="90000"/>
            </a:lnSpc>
            <a:spcBef>
              <a:spcPct val="0"/>
            </a:spcBef>
            <a:spcAft>
              <a:spcPct val="35000"/>
            </a:spcAft>
          </a:pPr>
          <a:r>
            <a:rPr lang="en-US" sz="2000" b="1" u="sng" kern="1200" dirty="0" smtClean="0"/>
            <a:t> Incentives</a:t>
          </a:r>
          <a:endParaRPr lang="en-US" sz="2000" b="1" u="sng" kern="1200" dirty="0"/>
        </a:p>
      </dsp:txBody>
      <dsp:txXfrm>
        <a:off x="2575972" y="1099809"/>
        <a:ext cx="1357788" cy="1131490"/>
      </dsp:txXfrm>
    </dsp:sp>
    <dsp:sp modelId="{E014AACA-8994-4E3A-AAC1-B032CEDD9EC3}">
      <dsp:nvSpPr>
        <dsp:cNvPr id="0" name=""/>
        <dsp:cNvSpPr/>
      </dsp:nvSpPr>
      <dsp:spPr>
        <a:xfrm>
          <a:off x="2057158" y="58837"/>
          <a:ext cx="4272509" cy="4272509"/>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EB52D2-2112-4B84-A182-0F724D4FD2F7}">
      <dsp:nvSpPr>
        <dsp:cNvPr id="0" name=""/>
        <dsp:cNvSpPr/>
      </dsp:nvSpPr>
      <dsp:spPr>
        <a:xfrm>
          <a:off x="1978545" y="194376"/>
          <a:ext cx="4272509" cy="4272509"/>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E855E7-88C7-4393-A1E0-BD20D1126141}">
      <dsp:nvSpPr>
        <dsp:cNvPr id="0" name=""/>
        <dsp:cNvSpPr/>
      </dsp:nvSpPr>
      <dsp:spPr>
        <a:xfrm>
          <a:off x="1899932" y="58837"/>
          <a:ext cx="4272509" cy="4272509"/>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356B5A-4840-443F-B373-B1A4A088462C}">
      <dsp:nvSpPr>
        <dsp:cNvPr id="0" name=""/>
        <dsp:cNvSpPr/>
      </dsp:nvSpPr>
      <dsp:spPr>
        <a:xfrm>
          <a:off x="2292194" y="294187"/>
          <a:ext cx="3801808" cy="3801808"/>
        </a:xfrm>
        <a:prstGeom prst="pie">
          <a:avLst>
            <a:gd name="adj1" fmla="val 16200000"/>
            <a:gd name="adj2" fmla="val 18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smtClean="0"/>
            <a:t>Individuals</a:t>
          </a:r>
        </a:p>
        <a:p>
          <a:pPr lvl="0" algn="ctr" defTabSz="889000">
            <a:lnSpc>
              <a:spcPct val="90000"/>
            </a:lnSpc>
            <a:spcBef>
              <a:spcPct val="0"/>
            </a:spcBef>
            <a:spcAft>
              <a:spcPct val="35000"/>
            </a:spcAft>
          </a:pPr>
          <a:r>
            <a:rPr lang="en-US" sz="2000" kern="1200" smtClean="0"/>
            <a:t> Purchasing Insurance</a:t>
          </a:r>
          <a:endParaRPr lang="en-US" sz="2000" kern="1200" dirty="0"/>
        </a:p>
      </dsp:txBody>
      <dsp:txXfrm>
        <a:off x="4295838" y="1099809"/>
        <a:ext cx="1357788" cy="1131490"/>
      </dsp:txXfrm>
    </dsp:sp>
    <dsp:sp modelId="{799CB2BC-8AA3-4EF4-B8A5-D7025DE13F88}">
      <dsp:nvSpPr>
        <dsp:cNvPr id="0" name=""/>
        <dsp:cNvSpPr/>
      </dsp:nvSpPr>
      <dsp:spPr>
        <a:xfrm>
          <a:off x="2213895" y="429966"/>
          <a:ext cx="3801808" cy="3801808"/>
        </a:xfrm>
        <a:prstGeom prst="pie">
          <a:avLst>
            <a:gd name="adj1" fmla="val 1800000"/>
            <a:gd name="adj2" fmla="val 90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smtClean="0"/>
            <a:t>Integration</a:t>
          </a:r>
          <a:r>
            <a:rPr lang="en-US" sz="2000" kern="1200" smtClean="0"/>
            <a:t> </a:t>
          </a:r>
        </a:p>
        <a:p>
          <a:pPr lvl="0" algn="ctr" defTabSz="889000">
            <a:lnSpc>
              <a:spcPct val="90000"/>
            </a:lnSpc>
            <a:spcBef>
              <a:spcPct val="0"/>
            </a:spcBef>
            <a:spcAft>
              <a:spcPct val="35000"/>
            </a:spcAft>
          </a:pPr>
          <a:r>
            <a:rPr lang="en-US" sz="2000" kern="1200" smtClean="0"/>
            <a:t>of Care</a:t>
          </a:r>
          <a:endParaRPr lang="en-US" sz="2000" kern="1200" dirty="0"/>
        </a:p>
      </dsp:txBody>
      <dsp:txXfrm>
        <a:off x="3119088" y="2896616"/>
        <a:ext cx="2036683" cy="995711"/>
      </dsp:txXfrm>
    </dsp:sp>
    <dsp:sp modelId="{9B7899DD-EDCA-4827-8E28-62CDA75D6324}">
      <dsp:nvSpPr>
        <dsp:cNvPr id="0" name=""/>
        <dsp:cNvSpPr/>
      </dsp:nvSpPr>
      <dsp:spPr>
        <a:xfrm>
          <a:off x="2135596" y="294187"/>
          <a:ext cx="3801808" cy="3801808"/>
        </a:xfrm>
        <a:prstGeom prst="pie">
          <a:avLst>
            <a:gd name="adj1" fmla="val 90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t>Alignment of payment and</a:t>
          </a:r>
        </a:p>
        <a:p>
          <a:pPr lvl="0" algn="ctr" defTabSz="889000">
            <a:lnSpc>
              <a:spcPct val="90000"/>
            </a:lnSpc>
            <a:spcBef>
              <a:spcPct val="0"/>
            </a:spcBef>
            <a:spcAft>
              <a:spcPct val="35000"/>
            </a:spcAft>
          </a:pPr>
          <a:r>
            <a:rPr lang="en-US" sz="2000" b="1" u="sng" kern="1200" smtClean="0"/>
            <a:t> Incentives</a:t>
          </a:r>
          <a:endParaRPr lang="en-US" sz="2000" b="1" u="sng" kern="1200" dirty="0"/>
        </a:p>
      </dsp:txBody>
      <dsp:txXfrm>
        <a:off x="2575972" y="1099809"/>
        <a:ext cx="1357788" cy="1131490"/>
      </dsp:txXfrm>
    </dsp:sp>
    <dsp:sp modelId="{E014AACA-8994-4E3A-AAC1-B032CEDD9EC3}">
      <dsp:nvSpPr>
        <dsp:cNvPr id="0" name=""/>
        <dsp:cNvSpPr/>
      </dsp:nvSpPr>
      <dsp:spPr>
        <a:xfrm>
          <a:off x="2057158" y="58837"/>
          <a:ext cx="4272509" cy="4272509"/>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EB52D2-2112-4B84-A182-0F724D4FD2F7}">
      <dsp:nvSpPr>
        <dsp:cNvPr id="0" name=""/>
        <dsp:cNvSpPr/>
      </dsp:nvSpPr>
      <dsp:spPr>
        <a:xfrm>
          <a:off x="1978545" y="194376"/>
          <a:ext cx="4272509" cy="4272509"/>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E855E7-88C7-4393-A1E0-BD20D1126141}">
      <dsp:nvSpPr>
        <dsp:cNvPr id="0" name=""/>
        <dsp:cNvSpPr/>
      </dsp:nvSpPr>
      <dsp:spPr>
        <a:xfrm>
          <a:off x="1899932" y="58837"/>
          <a:ext cx="4272509" cy="4272509"/>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374" cy="468474"/>
          </a:xfrm>
          <a:prstGeom prst="rect">
            <a:avLst/>
          </a:prstGeom>
        </p:spPr>
        <p:txBody>
          <a:bodyPr vert="horz" lIns="92166" tIns="46082" rIns="92166" bIns="46082" rtlCol="0"/>
          <a:lstStyle>
            <a:lvl1pPr algn="l">
              <a:defRPr sz="1200"/>
            </a:lvl1pPr>
          </a:lstStyle>
          <a:p>
            <a:endParaRPr lang="en-US"/>
          </a:p>
        </p:txBody>
      </p:sp>
      <p:sp>
        <p:nvSpPr>
          <p:cNvPr id="3" name="Date Placeholder 2"/>
          <p:cNvSpPr>
            <a:spLocks noGrp="1"/>
          </p:cNvSpPr>
          <p:nvPr>
            <p:ph type="dt" sz="quarter" idx="1"/>
          </p:nvPr>
        </p:nvSpPr>
        <p:spPr>
          <a:xfrm>
            <a:off x="4008101" y="0"/>
            <a:ext cx="3067374" cy="468474"/>
          </a:xfrm>
          <a:prstGeom prst="rect">
            <a:avLst/>
          </a:prstGeom>
        </p:spPr>
        <p:txBody>
          <a:bodyPr vert="horz" lIns="92166" tIns="46082" rIns="92166" bIns="46082" rtlCol="0"/>
          <a:lstStyle>
            <a:lvl1pPr algn="r">
              <a:defRPr sz="1200"/>
            </a:lvl1pPr>
          </a:lstStyle>
          <a:p>
            <a:fld id="{324D4DD0-C3B9-42AD-B787-19E4E06C3117}" type="datetimeFigureOut">
              <a:rPr lang="en-US" smtClean="0"/>
              <a:pPr/>
              <a:t>8/20/2012</a:t>
            </a:fld>
            <a:endParaRPr lang="en-US"/>
          </a:p>
        </p:txBody>
      </p:sp>
      <p:sp>
        <p:nvSpPr>
          <p:cNvPr id="4" name="Footer Placeholder 3"/>
          <p:cNvSpPr>
            <a:spLocks noGrp="1"/>
          </p:cNvSpPr>
          <p:nvPr>
            <p:ph type="ftr" sz="quarter" idx="2"/>
          </p:nvPr>
        </p:nvSpPr>
        <p:spPr>
          <a:xfrm>
            <a:off x="1" y="8893003"/>
            <a:ext cx="3067374" cy="468474"/>
          </a:xfrm>
          <a:prstGeom prst="rect">
            <a:avLst/>
          </a:prstGeom>
        </p:spPr>
        <p:txBody>
          <a:bodyPr vert="horz" lIns="92166" tIns="46082" rIns="92166" bIns="46082" rtlCol="0" anchor="b"/>
          <a:lstStyle>
            <a:lvl1pPr algn="l">
              <a:defRPr sz="1200"/>
            </a:lvl1pPr>
          </a:lstStyle>
          <a:p>
            <a:endParaRPr lang="en-US"/>
          </a:p>
        </p:txBody>
      </p:sp>
      <p:sp>
        <p:nvSpPr>
          <p:cNvPr id="5" name="Slide Number Placeholder 4"/>
          <p:cNvSpPr>
            <a:spLocks noGrp="1"/>
          </p:cNvSpPr>
          <p:nvPr>
            <p:ph type="sldNum" sz="quarter" idx="3"/>
          </p:nvPr>
        </p:nvSpPr>
        <p:spPr>
          <a:xfrm>
            <a:off x="4008101" y="8893003"/>
            <a:ext cx="3067374" cy="468474"/>
          </a:xfrm>
          <a:prstGeom prst="rect">
            <a:avLst/>
          </a:prstGeom>
        </p:spPr>
        <p:txBody>
          <a:bodyPr vert="horz" lIns="92166" tIns="46082" rIns="92166" bIns="46082" rtlCol="0" anchor="b"/>
          <a:lstStyle>
            <a:lvl1pPr algn="r">
              <a:defRPr sz="1200"/>
            </a:lvl1pPr>
          </a:lstStyle>
          <a:p>
            <a:fld id="{A9A338EA-F8DB-4870-BEC8-E5133D241079}" type="slidenum">
              <a:rPr lang="en-US" smtClean="0"/>
              <a:pPr/>
              <a:t>‹#›</a:t>
            </a:fld>
            <a:endParaRPr lang="en-US"/>
          </a:p>
        </p:txBody>
      </p:sp>
    </p:spTree>
    <p:extLst>
      <p:ext uri="{BB962C8B-B14F-4D97-AF65-F5344CB8AC3E}">
        <p14:creationId xmlns:p14="http://schemas.microsoft.com/office/powerpoint/2010/main" xmlns="" val="4256145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17" tIns="46958" rIns="93917" bIns="46958" rtlCol="0"/>
          <a:lstStyle>
            <a:lvl1pPr algn="l">
              <a:defRPr sz="1200"/>
            </a:lvl1pPr>
          </a:lstStyle>
          <a:p>
            <a:endParaRPr lang="en-US"/>
          </a:p>
        </p:txBody>
      </p:sp>
      <p:sp>
        <p:nvSpPr>
          <p:cNvPr id="3" name="Date Placeholder 2"/>
          <p:cNvSpPr>
            <a:spLocks noGrp="1"/>
          </p:cNvSpPr>
          <p:nvPr>
            <p:ph type="dt" idx="1"/>
          </p:nvPr>
        </p:nvSpPr>
        <p:spPr>
          <a:xfrm>
            <a:off x="4008706" y="0"/>
            <a:ext cx="3066733" cy="468154"/>
          </a:xfrm>
          <a:prstGeom prst="rect">
            <a:avLst/>
          </a:prstGeom>
        </p:spPr>
        <p:txBody>
          <a:bodyPr vert="horz" lIns="93917" tIns="46958" rIns="93917" bIns="46958" rtlCol="0"/>
          <a:lstStyle>
            <a:lvl1pPr algn="r">
              <a:defRPr sz="1200"/>
            </a:lvl1pPr>
          </a:lstStyle>
          <a:p>
            <a:fld id="{89B48A87-32A4-4F36-AC72-0E34DD386C85}" type="datetimeFigureOut">
              <a:rPr lang="en-US" smtClean="0"/>
              <a:pPr/>
              <a:t>8/20/2012</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17" tIns="46958" rIns="93917" bIns="4695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17" tIns="46958" rIns="93917" bIns="469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3297"/>
            <a:ext cx="3066733" cy="468154"/>
          </a:xfrm>
          <a:prstGeom prst="rect">
            <a:avLst/>
          </a:prstGeom>
        </p:spPr>
        <p:txBody>
          <a:bodyPr vert="horz" lIns="93917" tIns="46958" rIns="93917" bIns="4695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7"/>
            <a:ext cx="3066733" cy="468154"/>
          </a:xfrm>
          <a:prstGeom prst="rect">
            <a:avLst/>
          </a:prstGeom>
        </p:spPr>
        <p:txBody>
          <a:bodyPr vert="horz" lIns="93917" tIns="46958" rIns="93917" bIns="46958" rtlCol="0" anchor="b"/>
          <a:lstStyle>
            <a:lvl1pPr algn="r">
              <a:defRPr sz="1200"/>
            </a:lvl1pPr>
          </a:lstStyle>
          <a:p>
            <a:fld id="{4DAE3D83-3F93-4423-942A-317E34BB80D5}" type="slidenum">
              <a:rPr lang="en-US" smtClean="0"/>
              <a:pPr/>
              <a:t>‹#›</a:t>
            </a:fld>
            <a:endParaRPr lang="en-US"/>
          </a:p>
        </p:txBody>
      </p:sp>
    </p:spTree>
    <p:extLst>
      <p:ext uri="{BB962C8B-B14F-4D97-AF65-F5344CB8AC3E}">
        <p14:creationId xmlns:p14="http://schemas.microsoft.com/office/powerpoint/2010/main" xmlns="" val="369868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kff.org/uninsured/upload/8098.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cotelehealth.com/telehealth/index.php"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kff.org/uninsured/upload/8098.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cotelehealth.com/telehealth/index.ph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 possibility</a:t>
            </a:r>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1</a:t>
            </a:fld>
            <a:endParaRPr lang="en-US"/>
          </a:p>
        </p:txBody>
      </p:sp>
    </p:spTree>
    <p:extLst>
      <p:ext uri="{BB962C8B-B14F-4D97-AF65-F5344CB8AC3E}">
        <p14:creationId xmlns:p14="http://schemas.microsoft.com/office/powerpoint/2010/main" xmlns="" val="368858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701">
              <a:defRPr/>
            </a:pPr>
            <a:r>
              <a:rPr lang="en-US" dirty="0" smtClean="0"/>
              <a:t>Medical home definition: A model of care that combines access, teamwork and technology to deliver quality care and improve health.</a:t>
            </a:r>
          </a:p>
          <a:p>
            <a:pPr algn="l">
              <a:buFont typeface="Arial" pitchFamily="34" charset="0"/>
              <a:buNone/>
            </a:pPr>
            <a:r>
              <a:rPr lang="en-US" dirty="0" smtClean="0"/>
              <a:t>Basic components of patient-centered medical home outlined by NCQA (National  Committee for Quality Assurance)</a:t>
            </a:r>
          </a:p>
          <a:p>
            <a:pPr algn="l">
              <a:buFont typeface="Arial" pitchFamily="34" charset="0"/>
              <a:buChar char="•"/>
            </a:pPr>
            <a:r>
              <a:rPr lang="en-US" dirty="0" smtClean="0"/>
              <a:t>Access and advice during and after office hours provided by health care team</a:t>
            </a:r>
          </a:p>
          <a:p>
            <a:pPr algn="l">
              <a:buFont typeface="Arial" pitchFamily="34" charset="0"/>
              <a:buChar char="•"/>
            </a:pPr>
            <a:r>
              <a:rPr lang="en-US" dirty="0" smtClean="0"/>
              <a:t>Uses data to identify and manage patient populations</a:t>
            </a:r>
          </a:p>
          <a:p>
            <a:pPr algn="l">
              <a:buFont typeface="Arial" pitchFamily="34" charset="0"/>
              <a:buChar char="•"/>
            </a:pPr>
            <a:r>
              <a:rPr lang="en-US" dirty="0" smtClean="0"/>
              <a:t>Use evidence-based guidelines for preventive, acute and chronic care management</a:t>
            </a:r>
          </a:p>
          <a:p>
            <a:pPr algn="l">
              <a:buFont typeface="Arial" pitchFamily="34" charset="0"/>
              <a:buChar char="•"/>
            </a:pPr>
            <a:r>
              <a:rPr lang="en-US" dirty="0" smtClean="0"/>
              <a:t>Provide self-care support and community resources</a:t>
            </a:r>
          </a:p>
          <a:p>
            <a:pPr algn="l">
              <a:buFont typeface="Arial" pitchFamily="34" charset="0"/>
              <a:buChar char="•"/>
            </a:pPr>
            <a:r>
              <a:rPr lang="en-US" dirty="0" smtClean="0"/>
              <a:t>Track and coordinate tests, referrals and transitions</a:t>
            </a:r>
          </a:p>
          <a:p>
            <a:pPr algn="l">
              <a:buFont typeface="Arial" pitchFamily="34" charset="0"/>
              <a:buChar char="•"/>
            </a:pPr>
            <a:r>
              <a:rPr lang="en-US" dirty="0" smtClean="0"/>
              <a:t>Use data to measure and improve performance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The full citation is: </a:t>
            </a:r>
            <a:r>
              <a:rPr lang="en-US" baseline="0" dirty="0" err="1" smtClean="0"/>
              <a:t>Nutting</a:t>
            </a:r>
            <a:r>
              <a:rPr lang="en-US" baseline="0" dirty="0" smtClean="0"/>
              <a:t>, P., et al. (2011). “Transforming physician practices to patient-centered medical homes: Lessons from the national demonstration project.” Health Affairs, v. 30, n. 3, p 439-445.</a:t>
            </a:r>
          </a:p>
          <a:p>
            <a:endParaRPr lang="en-US" baseline="0" dirty="0" smtClean="0"/>
          </a:p>
          <a:p>
            <a:r>
              <a:rPr lang="en-US" baseline="0" dirty="0" smtClean="0"/>
              <a:t>Key points/lessons from the National Demonstration Project:</a:t>
            </a:r>
          </a:p>
          <a:p>
            <a:endParaRPr lang="en-US" baseline="0" dirty="0" smtClean="0"/>
          </a:p>
          <a:p>
            <a:pPr marL="230414" indent="-230414">
              <a:buAutoNum type="arabicPeriod"/>
            </a:pPr>
            <a:r>
              <a:rPr lang="en-US" baseline="0" dirty="0" smtClean="0"/>
              <a:t>Transformation is more than a series of incremental changes. A successful medical home requires a complete paradigm shift from all parties involved.  Practices must be nimble, capable of continuous learning, reflection, etc. Two years isn’t long enough to implement the entire model. </a:t>
            </a:r>
          </a:p>
          <a:p>
            <a:pPr marL="230414" indent="-230414">
              <a:buAutoNum type="arabicPeriod"/>
            </a:pPr>
            <a:r>
              <a:rPr lang="en-US" baseline="0" dirty="0" smtClean="0"/>
              <a:t>New cognitive models are necessary.  True “care teams” of clinicians working together represent very different ways of thinking than previous models (where a physician works in a model that emphasizes autonomy and commands a staff to support the physician’s work). Teams should form around patient’s needs and patients need to establish trusting relationships with other non-physician providers. </a:t>
            </a:r>
          </a:p>
          <a:p>
            <a:pPr marL="230414" indent="-230414">
              <a:buAutoNum type="arabicPeriod"/>
            </a:pPr>
            <a:r>
              <a:rPr lang="en-US" baseline="0" dirty="0" smtClean="0"/>
              <a:t>Change is tough, and an unrelenting pressure for constant change can cause tension, conflict, burnout, turnover, and resistance to further change. Successful practices had an internal capability for organizational learning and development; strong leadership; etc.</a:t>
            </a:r>
          </a:p>
          <a:p>
            <a:pPr marL="230414" indent="-230414">
              <a:buAutoNum type="arabicPeriod"/>
            </a:pPr>
            <a:r>
              <a:rPr lang="en-US" baseline="0" dirty="0" smtClean="0"/>
              <a:t>Information technology is not “plug and play”. Successful adopters of the medical home model were also early adopters of HIT and used it meaningfully.</a:t>
            </a:r>
          </a:p>
          <a:p>
            <a:pPr marL="230414" indent="-230414">
              <a:buAutoNum type="arabicPeriod"/>
            </a:pPr>
            <a:r>
              <a:rPr lang="en-US" baseline="0" dirty="0" smtClean="0"/>
              <a:t>Health care neighborhoods are critical to support a health care/medical home.  Medical homes need to have a robust and collaborative relationships with hospitals, nursing homes, specialists, other health care professionals, and community agencies.  This “neighborhood” must appear seamless to the patient.</a:t>
            </a:r>
          </a:p>
          <a:p>
            <a:pPr marL="230414" indent="-230414">
              <a:buAutoNum type="arabicPeriod"/>
            </a:pPr>
            <a:r>
              <a:rPr lang="en-US" baseline="0" dirty="0" smtClean="0"/>
              <a:t>Redesign and payment reform. We need to provide options for a staged approach that supports the transformation of small primary care practices into medical homes.  If we don’t pay for it, it won’t happen.</a:t>
            </a:r>
          </a:p>
          <a:p>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The full citation is: </a:t>
            </a:r>
            <a:r>
              <a:rPr lang="en-US" baseline="0" dirty="0" err="1" smtClean="0"/>
              <a:t>Nutting</a:t>
            </a:r>
            <a:r>
              <a:rPr lang="en-US" baseline="0" dirty="0" smtClean="0"/>
              <a:t>, P., et al. (2011). “Transforming physician practices to patient-centered medical homes: Lessons from the national demonstration project.” Health Affairs, v. 30, n. 3, p 439-445.</a:t>
            </a:r>
          </a:p>
          <a:p>
            <a:endParaRPr lang="en-US" baseline="0" dirty="0" smtClean="0"/>
          </a:p>
          <a:p>
            <a:r>
              <a:rPr lang="en-US" baseline="0" dirty="0" smtClean="0"/>
              <a:t>Key points/lessons from the National Demonstration Project:</a:t>
            </a:r>
          </a:p>
          <a:p>
            <a:endParaRPr lang="en-US" baseline="0" dirty="0" smtClean="0"/>
          </a:p>
          <a:p>
            <a:pPr marL="230414" indent="-230414">
              <a:buAutoNum type="arabicPeriod"/>
            </a:pPr>
            <a:r>
              <a:rPr lang="en-US" baseline="0" dirty="0" smtClean="0"/>
              <a:t>Transformation is more than a series of incremental changes. A successful medical home requires a complete paradigm shift from all parties involved.  Practices must be nimble, capable of continuous learning, reflection, etc. Two years isn’t long enough to implement the entire model. </a:t>
            </a:r>
          </a:p>
          <a:p>
            <a:pPr marL="230414" indent="-230414">
              <a:buAutoNum type="arabicPeriod"/>
            </a:pPr>
            <a:r>
              <a:rPr lang="en-US" baseline="0" dirty="0" smtClean="0"/>
              <a:t>New cognitive models are necessary.  True “care teams” of clinicians working together represent very different ways of thinking than previous models (where a physician works in a model that emphasizes autonomy and commands a staff to support the physician’s work). Teams should form around patient’s needs and patients need to establish trusting relationships with other non-physician providers. </a:t>
            </a:r>
          </a:p>
          <a:p>
            <a:pPr marL="230414" indent="-230414">
              <a:buAutoNum type="arabicPeriod"/>
            </a:pPr>
            <a:r>
              <a:rPr lang="en-US" baseline="0" dirty="0" smtClean="0"/>
              <a:t>Change is tough, and an unrelenting pressure for constant change can cause tension, conflict, burnout, turnover, and resistance to further change. Successful practices had an internal capability for organizational learning and development; strong leadership; etc.</a:t>
            </a:r>
          </a:p>
          <a:p>
            <a:pPr marL="230414" indent="-230414">
              <a:buAutoNum type="arabicPeriod"/>
            </a:pPr>
            <a:r>
              <a:rPr lang="en-US" baseline="0" dirty="0" smtClean="0"/>
              <a:t>Information technology is not “plug and play”. Successful adopters of the medical home model were also early adopters of HIT and used it meaningfully.</a:t>
            </a:r>
          </a:p>
          <a:p>
            <a:pPr marL="230414" indent="-230414">
              <a:buAutoNum type="arabicPeriod"/>
            </a:pPr>
            <a:r>
              <a:rPr lang="en-US" baseline="0" dirty="0" smtClean="0"/>
              <a:t>Health care neighborhoods are critical to support a health care/medical home.  Medical homes need to have a robust and collaborative relationships with hospitals, nursing homes, specialists, other health care professionals, and community agencies.  This “neighborhood” must appear seamless to the patient.</a:t>
            </a:r>
          </a:p>
          <a:p>
            <a:pPr marL="230414" indent="-230414">
              <a:buAutoNum type="arabicPeriod"/>
            </a:pPr>
            <a:r>
              <a:rPr lang="en-US" baseline="0" dirty="0" smtClean="0"/>
              <a:t>Redesign and payment reform. We need to provide options for a staged approach that supports the transformation of small primary care practices into medical homes.  If we don’t pay for it, it won’t happen.</a:t>
            </a:r>
          </a:p>
          <a:p>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smtClean="0"/>
              <a:t>Possible section cover</a:t>
            </a:r>
            <a:r>
              <a:rPr lang="en-US" baseline="0" dirty="0" smtClean="0"/>
              <a:t> page</a:t>
            </a:r>
            <a:endParaRPr lang="en-US" dirty="0" smtClean="0"/>
          </a:p>
          <a:p>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14</a:t>
            </a:fld>
            <a:endParaRPr lang="en-US"/>
          </a:p>
        </p:txBody>
      </p:sp>
    </p:spTree>
    <p:extLst>
      <p:ext uri="{BB962C8B-B14F-4D97-AF65-F5344CB8AC3E}">
        <p14:creationId xmlns:p14="http://schemas.microsoft.com/office/powerpoint/2010/main" xmlns="" val="1313526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 possibility</a:t>
            </a:r>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17</a:t>
            </a:fld>
            <a:endParaRPr lang="en-US"/>
          </a:p>
        </p:txBody>
      </p:sp>
    </p:spTree>
    <p:extLst>
      <p:ext uri="{BB962C8B-B14F-4D97-AF65-F5344CB8AC3E}">
        <p14:creationId xmlns:p14="http://schemas.microsoft.com/office/powerpoint/2010/main" xmlns="" val="368858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smtClean="0"/>
              <a:t>Possible section cover</a:t>
            </a:r>
            <a:r>
              <a:rPr lang="en-US" baseline="0" dirty="0" smtClean="0"/>
              <a:t> page</a:t>
            </a:r>
            <a:endParaRPr lang="en-US" dirty="0" smtClean="0"/>
          </a:p>
          <a:p>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23</a:t>
            </a:fld>
            <a:endParaRPr lang="en-US"/>
          </a:p>
        </p:txBody>
      </p:sp>
    </p:spTree>
    <p:extLst>
      <p:ext uri="{BB962C8B-B14F-4D97-AF65-F5344CB8AC3E}">
        <p14:creationId xmlns:p14="http://schemas.microsoft.com/office/powerpoint/2010/main" xmlns="" val="1313526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000" dirty="0" smtClean="0"/>
              <a:t>KFF has a helpful issue brief on community health centers and the opportunities/challenges of health reform: </a:t>
            </a:r>
            <a:r>
              <a:rPr lang="en-US" sz="1000" dirty="0" smtClean="0">
                <a:hlinkClick r:id="rId3"/>
              </a:rPr>
              <a:t>http://www.kff.org/uninsured/upload/8098.pdf</a:t>
            </a:r>
            <a:endParaRPr lang="en-US" sz="1000" dirty="0" smtClean="0"/>
          </a:p>
          <a:p>
            <a:endParaRPr lang="en-US" sz="1000" dirty="0" smtClean="0"/>
          </a:p>
          <a:p>
            <a:r>
              <a:rPr lang="en-US" sz="1000" dirty="0" smtClean="0"/>
              <a:t>The Affordable Care Act makes a multi-faceted investment in health centers.  Reflecting health centers’ now central role in the U.S. health system, the law permanently authorizes the health centers program.  In addition, the legislation makes a major near-term investment to increase health enter funding dramatically, laying the groundwork for major health center growth between 2010 and 2015.   At the same time, the law anticipates and underscores that the real engine driving long term health center growth is the expansion of insurance coverage for low-income populations.  With the aid of enhanced funding, health centers have an opportunity to solidify their position as a critical access point for people newly gaining health coverage.  Ultimately, the success of the health centers expansion will be tied to two factors: the ability of their patients to gain access to </a:t>
            </a:r>
          </a:p>
          <a:p>
            <a:r>
              <a:rPr lang="en-US" sz="1000" dirty="0" smtClean="0"/>
              <a:t>Health insurance and the ability of health centers to attract and retain newly insured patients. </a:t>
            </a:r>
          </a:p>
          <a:p>
            <a:endParaRPr lang="en-US" sz="1000" i="1" dirty="0" smtClean="0"/>
          </a:p>
          <a:p>
            <a:r>
              <a:rPr lang="en-US" sz="1000" i="1" dirty="0" smtClean="0"/>
              <a:t>Keep in mind that most of the clinics in the room felt left out of the state and federal health reform. Not sure what points if any you want to use from the paragraph above, though some of the CSNCs/RHCs will likely be affected by expanded FQHCs; some may even be applying to become a FQHC. </a:t>
            </a:r>
          </a:p>
          <a:p>
            <a:r>
              <a:rPr lang="en-US" sz="1000" i="1" dirty="0" smtClean="0"/>
              <a:t>For CORHIO and CO-REC (CO Regional Extension Center), more information available here: </a:t>
            </a:r>
            <a:r>
              <a:rPr lang="en-US" sz="1000" b="1" i="1" dirty="0" smtClean="0"/>
              <a:t>http://www.corhio.org/co-rec.aspx</a:t>
            </a:r>
            <a:r>
              <a:rPr lang="en-US" sz="1000" i="1" dirty="0" smtClean="0"/>
              <a:t>. I would make the point that adoption of electronic medical records continues to move forward (COREC says over 1,500 providers have signed up as of February.) Michele, you can mention that there was a breakout session about what it takes to achieve “meaningful use” on Wed at the Forum.</a:t>
            </a:r>
          </a:p>
          <a:p>
            <a:endParaRPr lang="en-US" sz="1000" i="1" dirty="0" smtClean="0"/>
          </a:p>
          <a:p>
            <a:r>
              <a:rPr lang="en-US" sz="1000" dirty="0" smtClean="0"/>
              <a:t>The Colorado </a:t>
            </a:r>
            <a:r>
              <a:rPr lang="en-US" sz="1000" dirty="0" err="1" smtClean="0"/>
              <a:t>Telehealth</a:t>
            </a:r>
            <a:r>
              <a:rPr lang="en-US" sz="1000" dirty="0" smtClean="0"/>
              <a:t> Network (CTN) is statewide information and communications platform and highway that will enable patients, providers and payers to improve the quality of care, reduce costs and increase access for health care services. By connecting patients and providers on a high speed and secure statewide network, CTN can provide access to educational, business process and clinical care products.</a:t>
            </a:r>
          </a:p>
          <a:p>
            <a:r>
              <a:rPr lang="en-US" sz="1000" dirty="0" smtClean="0"/>
              <a:t>CTN is a virtual private medical network that is HIPPA compliant, encrypted and socket secure. The network will play an instrumental role in promoting the adoption and availability of </a:t>
            </a:r>
            <a:r>
              <a:rPr lang="en-US" sz="1000" dirty="0" err="1" smtClean="0"/>
              <a:t>Telehealth</a:t>
            </a:r>
            <a:r>
              <a:rPr lang="en-US" sz="1000" dirty="0" smtClean="0"/>
              <a:t> services, which use audio, video and medical technologies to connect patients with physicians who are separated by hundreds of miles.</a:t>
            </a:r>
          </a:p>
          <a:p>
            <a:r>
              <a:rPr lang="en-US" sz="1000" dirty="0" smtClean="0"/>
              <a:t>Full production deployment began in August 2010 to connect 200 community medical facilities and another 170 health care provider facilities over this $34 million initial network. The initiative is managed by the Colorado Hospital Association (CHA) and is a collaborative venture between CHA and Colorado Behavioral Healthcare Council (CBHC). The deployment of this initial phase will be complete August 2011.</a:t>
            </a:r>
          </a:p>
          <a:p>
            <a:pPr rtl="0"/>
            <a:r>
              <a:rPr lang="en-US" sz="1000" dirty="0" smtClean="0"/>
              <a:t>Funding for CTN has been provided by the Colorado Hospital Association, Colorado Behavioral Healthcare Council, Federal Communications Commission, and the Colorado Health Foundation</a:t>
            </a:r>
          </a:p>
          <a:p>
            <a:pPr rtl="0"/>
            <a:endParaRPr lang="en-US" sz="1000" dirty="0" smtClean="0"/>
          </a:p>
          <a:p>
            <a:pPr rtl="0"/>
            <a:r>
              <a:rPr lang="en-US" sz="1000" dirty="0" smtClean="0"/>
              <a:t>More info: </a:t>
            </a:r>
            <a:r>
              <a:rPr lang="en-US" sz="1000" dirty="0" smtClean="0">
                <a:hlinkClick r:id="rId4"/>
              </a:rPr>
              <a:t>http://www.cotelehealth.com/telehealth/index.php</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701">
              <a:defRPr/>
            </a:pPr>
            <a:r>
              <a:rPr lang="en-US" dirty="0" smtClean="0"/>
              <a:t>Medical home definition: A model of care that combines access, teamwork and technology to deliver quality care and improve health.</a:t>
            </a:r>
          </a:p>
          <a:p>
            <a:pPr algn="l">
              <a:buFont typeface="Arial" pitchFamily="34" charset="0"/>
              <a:buNone/>
            </a:pPr>
            <a:r>
              <a:rPr lang="en-US" dirty="0" smtClean="0"/>
              <a:t>Basic components of patient-centered medical home outlined by NCQA (National  Committee for Quality Assurance)</a:t>
            </a:r>
          </a:p>
          <a:p>
            <a:pPr algn="l">
              <a:buFont typeface="Arial" pitchFamily="34" charset="0"/>
              <a:buChar char="•"/>
            </a:pPr>
            <a:r>
              <a:rPr lang="en-US" dirty="0" smtClean="0"/>
              <a:t>Access and advice during and after office hours provided by health care team</a:t>
            </a:r>
          </a:p>
          <a:p>
            <a:pPr algn="l">
              <a:buFont typeface="Arial" pitchFamily="34" charset="0"/>
              <a:buChar char="•"/>
            </a:pPr>
            <a:r>
              <a:rPr lang="en-US" dirty="0" smtClean="0"/>
              <a:t>Uses data to identify and manage patient populations</a:t>
            </a:r>
          </a:p>
          <a:p>
            <a:pPr algn="l">
              <a:buFont typeface="Arial" pitchFamily="34" charset="0"/>
              <a:buChar char="•"/>
            </a:pPr>
            <a:r>
              <a:rPr lang="en-US" dirty="0" smtClean="0"/>
              <a:t>Use evidence-based guidelines for preventive, acute and chronic care management</a:t>
            </a:r>
          </a:p>
          <a:p>
            <a:pPr algn="l">
              <a:buFont typeface="Arial" pitchFamily="34" charset="0"/>
              <a:buChar char="•"/>
            </a:pPr>
            <a:r>
              <a:rPr lang="en-US" dirty="0" smtClean="0"/>
              <a:t>Provide self-care support and community resources</a:t>
            </a:r>
          </a:p>
          <a:p>
            <a:pPr algn="l">
              <a:buFont typeface="Arial" pitchFamily="34" charset="0"/>
              <a:buChar char="•"/>
            </a:pPr>
            <a:r>
              <a:rPr lang="en-US" dirty="0" smtClean="0"/>
              <a:t>Track and coordinate tests, referrals and transitions</a:t>
            </a:r>
          </a:p>
          <a:p>
            <a:pPr algn="l">
              <a:buFont typeface="Arial" pitchFamily="34" charset="0"/>
              <a:buChar char="•"/>
            </a:pPr>
            <a:r>
              <a:rPr lang="en-US" dirty="0" smtClean="0"/>
              <a:t>Use data to measure and improve performance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The full citation is: </a:t>
            </a:r>
            <a:r>
              <a:rPr lang="en-US" baseline="0" dirty="0" err="1" smtClean="0"/>
              <a:t>Nutting</a:t>
            </a:r>
            <a:r>
              <a:rPr lang="en-US" baseline="0" dirty="0" smtClean="0"/>
              <a:t>, P., et al. (2011). “Transforming physician practices to patient-centered medical homes: Lessons from the national demonstration project.” Health Affairs, v. 30, n. 3, p 439-445.</a:t>
            </a:r>
          </a:p>
          <a:p>
            <a:endParaRPr lang="en-US" baseline="0" dirty="0" smtClean="0"/>
          </a:p>
          <a:p>
            <a:r>
              <a:rPr lang="en-US" baseline="0" dirty="0" smtClean="0"/>
              <a:t>Key points/lessons from the National Demonstration Project:</a:t>
            </a:r>
          </a:p>
          <a:p>
            <a:endParaRPr lang="en-US" baseline="0" dirty="0" smtClean="0"/>
          </a:p>
          <a:p>
            <a:pPr marL="230414" indent="-230414">
              <a:buAutoNum type="arabicPeriod"/>
            </a:pPr>
            <a:r>
              <a:rPr lang="en-US" baseline="0" dirty="0" smtClean="0"/>
              <a:t>Transformation is more than a series of incremental changes. A successful medical home requires a complete paradigm shift from all parties involved.  Practices must be nimble, capable of continuous learning, reflection, etc. Two years isn’t long enough to implement the entire model. </a:t>
            </a:r>
          </a:p>
          <a:p>
            <a:pPr marL="230414" indent="-230414">
              <a:buAutoNum type="arabicPeriod"/>
            </a:pPr>
            <a:r>
              <a:rPr lang="en-US" baseline="0" dirty="0" smtClean="0"/>
              <a:t>New cognitive models are necessary.  True “care teams” of clinicians working together represent very different ways of thinking than previous models (where a physician works in a model that emphasizes autonomy and commands a staff to support the physician’s work). Teams should form around patient’s needs and patients need to establish trusting relationships with other non-physician providers. </a:t>
            </a:r>
          </a:p>
          <a:p>
            <a:pPr marL="230414" indent="-230414">
              <a:buAutoNum type="arabicPeriod"/>
            </a:pPr>
            <a:r>
              <a:rPr lang="en-US" baseline="0" dirty="0" smtClean="0"/>
              <a:t>Change is tough, and an unrelenting pressure for constant change can cause tension, conflict, burnout, turnover, and resistance to further change. Successful practices had an internal capability for organizational learning and development; strong leadership; etc.</a:t>
            </a:r>
          </a:p>
          <a:p>
            <a:pPr marL="230414" indent="-230414">
              <a:buAutoNum type="arabicPeriod"/>
            </a:pPr>
            <a:r>
              <a:rPr lang="en-US" baseline="0" dirty="0" smtClean="0"/>
              <a:t>Information technology is not “plug and play”. Successful adopters of the medical home model were also early adopters of HIT and used it meaningfully.</a:t>
            </a:r>
          </a:p>
          <a:p>
            <a:pPr marL="230414" indent="-230414">
              <a:buAutoNum type="arabicPeriod"/>
            </a:pPr>
            <a:r>
              <a:rPr lang="en-US" baseline="0" dirty="0" smtClean="0"/>
              <a:t>Health care neighborhoods are critical to support a health care/medical home.  Medical homes need to have a robust and collaborative relationships with hospitals, nursing homes, specialists, other health care professionals, and community agencies.  This “neighborhood” must appear seamless to the patient.</a:t>
            </a:r>
          </a:p>
          <a:p>
            <a:pPr marL="230414" indent="-230414">
              <a:buAutoNum type="arabicPeriod"/>
            </a:pPr>
            <a:r>
              <a:rPr lang="en-US" baseline="0" dirty="0" smtClean="0"/>
              <a:t>Redesign and payment reform. We need to provide options for a staged approach that supports the transformation of small primary care practices into medical homes.  If we don’t pay for it, it won’t happen.</a:t>
            </a:r>
          </a:p>
          <a:p>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The full citation is: </a:t>
            </a:r>
            <a:r>
              <a:rPr lang="en-US" baseline="0" dirty="0" err="1" smtClean="0"/>
              <a:t>Nutting</a:t>
            </a:r>
            <a:r>
              <a:rPr lang="en-US" baseline="0" dirty="0" smtClean="0"/>
              <a:t>, P., et al. (2011). “Transforming physician practices to patient-centered medical homes: Lessons from the national demonstration project.” Health Affairs, v. 30, n. 3, p 439-445.</a:t>
            </a:r>
          </a:p>
          <a:p>
            <a:endParaRPr lang="en-US" baseline="0" dirty="0" smtClean="0"/>
          </a:p>
          <a:p>
            <a:r>
              <a:rPr lang="en-US" baseline="0" dirty="0" smtClean="0"/>
              <a:t>Key points/lessons from the National Demonstration Project:</a:t>
            </a:r>
          </a:p>
          <a:p>
            <a:endParaRPr lang="en-US" baseline="0" dirty="0" smtClean="0"/>
          </a:p>
          <a:p>
            <a:pPr marL="230414" indent="-230414">
              <a:buAutoNum type="arabicPeriod"/>
            </a:pPr>
            <a:r>
              <a:rPr lang="en-US" baseline="0" dirty="0" smtClean="0"/>
              <a:t>Transformation is more than a series of incremental changes. A successful medical home requires a complete paradigm shift from all parties involved.  Practices must be nimble, capable of continuous learning, reflection, etc. Two years isn’t long enough to implement the entire model. </a:t>
            </a:r>
          </a:p>
          <a:p>
            <a:pPr marL="230414" indent="-230414">
              <a:buAutoNum type="arabicPeriod"/>
            </a:pPr>
            <a:r>
              <a:rPr lang="en-US" baseline="0" dirty="0" smtClean="0"/>
              <a:t>New cognitive models are necessary.  True “care teams” of clinicians working together represent very different ways of thinking than previous models (where a physician works in a model that emphasizes autonomy and commands a staff to support the physician’s work). Teams should form around patient’s needs and patients need to establish trusting relationships with other non-physician providers. </a:t>
            </a:r>
          </a:p>
          <a:p>
            <a:pPr marL="230414" indent="-230414">
              <a:buAutoNum type="arabicPeriod"/>
            </a:pPr>
            <a:r>
              <a:rPr lang="en-US" baseline="0" dirty="0" smtClean="0"/>
              <a:t>Change is tough, and an unrelenting pressure for constant change can cause tension, conflict, burnout, turnover, and resistance to further change. Successful practices had an internal capability for organizational learning and development; strong leadership; etc.</a:t>
            </a:r>
          </a:p>
          <a:p>
            <a:pPr marL="230414" indent="-230414">
              <a:buAutoNum type="arabicPeriod"/>
            </a:pPr>
            <a:r>
              <a:rPr lang="en-US" baseline="0" dirty="0" smtClean="0"/>
              <a:t>Information technology is not “plug and play”. Successful adopters of the medical home model were also early adopters of HIT and used it meaningfully.</a:t>
            </a:r>
          </a:p>
          <a:p>
            <a:pPr marL="230414" indent="-230414">
              <a:buAutoNum type="arabicPeriod"/>
            </a:pPr>
            <a:r>
              <a:rPr lang="en-US" baseline="0" dirty="0" smtClean="0"/>
              <a:t>Health care neighborhoods are critical to support a health care/medical home.  Medical homes need to have a robust and collaborative relationships with hospitals, nursing homes, specialists, other health care professionals, and community agencies.  This “neighborhood” must appear seamless to the patient.</a:t>
            </a:r>
          </a:p>
          <a:p>
            <a:pPr marL="230414" indent="-230414">
              <a:buAutoNum type="arabicPeriod"/>
            </a:pPr>
            <a:r>
              <a:rPr lang="en-US" baseline="0" dirty="0" smtClean="0"/>
              <a:t>Redesign and payment reform. We need to provide options for a staged approach that supports the transformation of small primary care practices into medical homes.  If we don’t pay for it, it won’t happen.</a:t>
            </a:r>
          </a:p>
          <a:p>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smtClean="0"/>
              <a:t>Possible section cover</a:t>
            </a:r>
            <a:r>
              <a:rPr lang="en-US" baseline="0" dirty="0" smtClean="0"/>
              <a:t> page</a:t>
            </a:r>
            <a:endParaRPr lang="en-US" dirty="0" smtClean="0"/>
          </a:p>
          <a:p>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30</a:t>
            </a:fld>
            <a:endParaRPr lang="en-US"/>
          </a:p>
        </p:txBody>
      </p:sp>
    </p:spTree>
    <p:extLst>
      <p:ext uri="{BB962C8B-B14F-4D97-AF65-F5344CB8AC3E}">
        <p14:creationId xmlns:p14="http://schemas.microsoft.com/office/powerpoint/2010/main" xmlns="" val="1313526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smtClean="0"/>
              <a:t>Possible section cover</a:t>
            </a:r>
            <a:r>
              <a:rPr lang="en-US" baseline="0" dirty="0" smtClean="0"/>
              <a:t> page</a:t>
            </a:r>
            <a:endParaRPr lang="en-US" dirty="0" smtClean="0"/>
          </a:p>
          <a:p>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7</a:t>
            </a:fld>
            <a:endParaRPr lang="en-US"/>
          </a:p>
        </p:txBody>
      </p:sp>
    </p:spTree>
    <p:extLst>
      <p:ext uri="{BB962C8B-B14F-4D97-AF65-F5344CB8AC3E}">
        <p14:creationId xmlns:p14="http://schemas.microsoft.com/office/powerpoint/2010/main" xmlns="" val="1313526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AE3D83-3F93-4423-942A-317E34BB80D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000" dirty="0" smtClean="0"/>
              <a:t>KFF has a helpful issue brief on community health centers and the opportunities/challenges of health reform: </a:t>
            </a:r>
            <a:r>
              <a:rPr lang="en-US" sz="1000" dirty="0" smtClean="0">
                <a:hlinkClick r:id="rId3"/>
              </a:rPr>
              <a:t>http://www.kff.org/uninsured/upload/8098.pdf</a:t>
            </a:r>
            <a:endParaRPr lang="en-US" sz="1000" dirty="0" smtClean="0"/>
          </a:p>
          <a:p>
            <a:endParaRPr lang="en-US" sz="1000" dirty="0" smtClean="0"/>
          </a:p>
          <a:p>
            <a:r>
              <a:rPr lang="en-US" sz="1000" dirty="0" smtClean="0"/>
              <a:t>The Affordable Care Act makes a multi-faceted investment in health centers.  Reflecting health centers’ now central role in the U.S. health system, the law permanently authorizes the health centers program.  In addition, the legislation makes a major near-term investment to increase health enter funding dramatically, laying the groundwork for major health center growth between 2010 and 2015.   At the same time, the law anticipates and underscores that the real engine driving long term health center growth is the expansion of insurance coverage for low-income populations.  With the aid of enhanced funding, health centers have an opportunity to solidify their position as a critical access point for people newly gaining health coverage.  Ultimately, the success of the health centers expansion will be tied to two factors: the ability of their patients to gain access to </a:t>
            </a:r>
          </a:p>
          <a:p>
            <a:r>
              <a:rPr lang="en-US" sz="1000" dirty="0" smtClean="0"/>
              <a:t>Health insurance and the ability of health centers to attract and retain newly insured patients. </a:t>
            </a:r>
          </a:p>
          <a:p>
            <a:endParaRPr lang="en-US" sz="1000" i="1" dirty="0" smtClean="0"/>
          </a:p>
          <a:p>
            <a:r>
              <a:rPr lang="en-US" sz="1000" i="1" dirty="0" smtClean="0"/>
              <a:t>Keep in mind that most of the clinics in the room felt left out of the state and federal health reform. Not sure what points if any you want to use from the paragraph above, though some of the CSNCs/RHCs will likely be affected by expanded FQHCs; some may even be applying to become a FQHC. </a:t>
            </a:r>
          </a:p>
          <a:p>
            <a:r>
              <a:rPr lang="en-US" sz="1000" i="1" dirty="0" smtClean="0"/>
              <a:t>For CORHIO and CO-REC (CO Regional Extension Center), more information available here: </a:t>
            </a:r>
            <a:r>
              <a:rPr lang="en-US" sz="1000" b="1" i="1" dirty="0" smtClean="0"/>
              <a:t>http://www.corhio.org/co-rec.aspx</a:t>
            </a:r>
            <a:r>
              <a:rPr lang="en-US" sz="1000" i="1" dirty="0" smtClean="0"/>
              <a:t>. I would make the point that adoption of electronic medical records continues to move forward (COREC says over 1,500 providers have signed up as of February.) Michele, you can mention that there was a breakout session about what it takes to achieve “meaningful use” on Wed at the Forum.</a:t>
            </a:r>
          </a:p>
          <a:p>
            <a:endParaRPr lang="en-US" sz="1000" i="1" dirty="0" smtClean="0"/>
          </a:p>
          <a:p>
            <a:r>
              <a:rPr lang="en-US" sz="1000" dirty="0" smtClean="0"/>
              <a:t>The Colorado </a:t>
            </a:r>
            <a:r>
              <a:rPr lang="en-US" sz="1000" dirty="0" err="1" smtClean="0"/>
              <a:t>Telehealth</a:t>
            </a:r>
            <a:r>
              <a:rPr lang="en-US" sz="1000" dirty="0" smtClean="0"/>
              <a:t> Network (CTN) is statewide information and communications platform and highway that will enable patients, providers and payers to improve the quality of care, reduce costs and increase access for health care services. By connecting patients and providers on a high speed and secure statewide network, CTN can provide access to educational, business process and clinical care products.</a:t>
            </a:r>
          </a:p>
          <a:p>
            <a:r>
              <a:rPr lang="en-US" sz="1000" dirty="0" smtClean="0"/>
              <a:t>CTN is a virtual private medical network that is HIPPA compliant, encrypted and socket secure. The network will play an instrumental role in promoting the adoption and availability of </a:t>
            </a:r>
            <a:r>
              <a:rPr lang="en-US" sz="1000" dirty="0" err="1" smtClean="0"/>
              <a:t>Telehealth</a:t>
            </a:r>
            <a:r>
              <a:rPr lang="en-US" sz="1000" dirty="0" smtClean="0"/>
              <a:t> services, which use audio, video and medical technologies to connect patients with physicians who are separated by hundreds of miles.</a:t>
            </a:r>
          </a:p>
          <a:p>
            <a:r>
              <a:rPr lang="en-US" sz="1000" dirty="0" smtClean="0"/>
              <a:t>Full production deployment began in August 2010 to connect 200 community medical facilities and another 170 health care provider facilities over this $34 million initial network. The initiative is managed by the Colorado Hospital Association (CHA) and is a collaborative venture between CHA and Colorado Behavioral Healthcare Council (CBHC). The deployment of this initial phase will be complete August 2011.</a:t>
            </a:r>
          </a:p>
          <a:p>
            <a:pPr rtl="0"/>
            <a:r>
              <a:rPr lang="en-US" sz="1000" dirty="0" smtClean="0"/>
              <a:t>Funding for CTN has been provided by the Colorado Hospital Association, Colorado Behavioral Healthcare Council, Federal Communications Commission, and the Colorado Health Foundation</a:t>
            </a:r>
          </a:p>
          <a:p>
            <a:pPr rtl="0"/>
            <a:endParaRPr lang="en-US" sz="1000" dirty="0" smtClean="0"/>
          </a:p>
          <a:p>
            <a:pPr rtl="0"/>
            <a:r>
              <a:rPr lang="en-US" sz="1000" dirty="0" smtClean="0"/>
              <a:t>More info: </a:t>
            </a:r>
            <a:r>
              <a:rPr lang="en-US" sz="1000" dirty="0" smtClean="0">
                <a:hlinkClick r:id="rId4"/>
              </a:rPr>
              <a:t>http://www.cotelehealth.com/telehealth/index.php</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4DAE3D83-3F93-4423-942A-317E34BB80D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406776"/>
            <a:ext cx="7772400" cy="1470025"/>
          </a:xfrm>
        </p:spPr>
        <p:txBody>
          <a:bodyPr anchor="b"/>
          <a:lstStyle>
            <a:lvl1pPr algn="l">
              <a:defRPr>
                <a:solidFill>
                  <a:schemeClr val="bg1"/>
                </a:solidFill>
                <a:latin typeface="Gill Sans MT" pitchFamily="34"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1371600" y="5257801"/>
            <a:ext cx="2133600" cy="365125"/>
          </a:xfrm>
        </p:spPr>
        <p:txBody>
          <a:bodyPr/>
          <a:lstStyle>
            <a:lvl1pPr>
              <a:defRPr>
                <a:solidFill>
                  <a:srgbClr val="005595"/>
                </a:solidFill>
                <a:latin typeface="Gill Sans MT" pitchFamily="34" charset="0"/>
              </a:defRPr>
            </a:lvl1pPr>
          </a:lstStyle>
          <a:p>
            <a:r>
              <a:rPr lang="en-US" smtClean="0"/>
              <a:t>9/27/2011</a:t>
            </a:r>
            <a:endParaRPr lang="en-US" dirty="0"/>
          </a:p>
        </p:txBody>
      </p:sp>
      <p:sp>
        <p:nvSpPr>
          <p:cNvPr id="5" name="Footer Placeholder 4"/>
          <p:cNvSpPr>
            <a:spLocks noGrp="1"/>
          </p:cNvSpPr>
          <p:nvPr>
            <p:ph type="ftr" sz="quarter" idx="11"/>
          </p:nvPr>
        </p:nvSpPr>
        <p:spPr/>
        <p:txBody>
          <a:bodyPr/>
          <a:lstStyle>
            <a:lvl1pPr>
              <a:defRPr>
                <a:latin typeface="Gill Sans MT"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Gill Sans MT" pitchFamily="34" charset="0"/>
              </a:defRPr>
            </a:lvl1pPr>
          </a:lstStyle>
          <a:p>
            <a:fld id="{1F0FAF64-2E2D-4E05-A04D-381E6CBB7433}" type="slidenum">
              <a:rPr lang="en-US" smtClean="0"/>
              <a:pPr/>
              <a:t>‹#›</a:t>
            </a:fld>
            <a:endParaRPr lang="en-US"/>
          </a:p>
        </p:txBody>
      </p:sp>
      <p:sp>
        <p:nvSpPr>
          <p:cNvPr id="7" name="TextBox 6"/>
          <p:cNvSpPr txBox="1"/>
          <p:nvPr userDrawn="1"/>
        </p:nvSpPr>
        <p:spPr>
          <a:xfrm>
            <a:off x="1371600" y="4876801"/>
            <a:ext cx="3962400" cy="313932"/>
          </a:xfrm>
          <a:prstGeom prst="rect">
            <a:avLst/>
          </a:prstGeom>
          <a:noFill/>
        </p:spPr>
        <p:txBody>
          <a:bodyPr>
            <a:spAutoFit/>
          </a:bodyPr>
          <a:lstStyle/>
          <a:p>
            <a:pPr eaLnBrk="0" fontAlgn="auto" hangingPunct="0">
              <a:lnSpc>
                <a:spcPct val="120000"/>
              </a:lnSpc>
              <a:spcBef>
                <a:spcPts val="0"/>
              </a:spcBef>
              <a:spcAft>
                <a:spcPts val="0"/>
              </a:spcAft>
              <a:defRPr/>
            </a:pPr>
            <a:r>
              <a:rPr lang="en-US" altLang="en-US" sz="1200" dirty="0">
                <a:solidFill>
                  <a:srgbClr val="005595"/>
                </a:solidFill>
                <a:latin typeface="+mn-lt"/>
              </a:rPr>
              <a:t>A </a:t>
            </a:r>
            <a:r>
              <a:rPr lang="en-US" altLang="en-US" sz="1200" dirty="0">
                <a:solidFill>
                  <a:srgbClr val="005595"/>
                </a:solidFill>
                <a:latin typeface="Gill Sans MT" pitchFamily="34" charset="0"/>
              </a:rPr>
              <a:t>Presentation</a:t>
            </a:r>
            <a:r>
              <a:rPr lang="en-US" altLang="en-US" sz="1200" dirty="0">
                <a:solidFill>
                  <a:srgbClr val="005595"/>
                </a:solidFill>
                <a:latin typeface="+mn-lt"/>
              </a:rPr>
              <a:t> of the  Colorado Health Institute</a:t>
            </a:r>
          </a:p>
        </p:txBody>
      </p:sp>
      <p:pic>
        <p:nvPicPr>
          <p:cNvPr id="8" name="Picture 7" descr="CHI_small.jpg"/>
          <p:cNvPicPr>
            <a:picLocks noChangeAspect="1"/>
          </p:cNvPicPr>
          <p:nvPr userDrawn="1"/>
        </p:nvPicPr>
        <p:blipFill>
          <a:blip r:embed="rId2" cstate="print"/>
          <a:stretch>
            <a:fillRect/>
          </a:stretch>
        </p:blipFill>
        <p:spPr>
          <a:xfrm>
            <a:off x="218948" y="4267200"/>
            <a:ext cx="998221" cy="1143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9/27/2011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FAF64-2E2D-4E05-A04D-381E6CBB7433}" type="slidenum">
              <a:rPr lang="en-US" smtClean="0"/>
              <a:pPr/>
              <a:t>‹#›</a:t>
            </a:fld>
            <a:endParaRPr lang="en-US"/>
          </a:p>
        </p:txBody>
      </p:sp>
      <p:pic>
        <p:nvPicPr>
          <p:cNvPr id="7" name="Picture 6" descr="CHI_small.jpg"/>
          <p:cNvPicPr>
            <a:picLocks noChangeAspect="1"/>
          </p:cNvPicPr>
          <p:nvPr userDrawn="1"/>
        </p:nvPicPr>
        <p:blipFill>
          <a:blip r:embed="rId2" cstate="print"/>
          <a:stretch>
            <a:fillRect/>
          </a:stretch>
        </p:blipFill>
        <p:spPr>
          <a:xfrm>
            <a:off x="228600" y="6247237"/>
            <a:ext cx="533400" cy="61076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9/27/2011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FAF64-2E2D-4E05-A04D-381E6CBB7433}" type="slidenum">
              <a:rPr lang="en-US" smtClean="0"/>
              <a:pPr/>
              <a:t>‹#›</a:t>
            </a:fld>
            <a:endParaRPr lang="en-US"/>
          </a:p>
        </p:txBody>
      </p:sp>
      <p:pic>
        <p:nvPicPr>
          <p:cNvPr id="7" name="Picture 6" descr="CHI_small.jpg"/>
          <p:cNvPicPr>
            <a:picLocks noChangeAspect="1"/>
          </p:cNvPicPr>
          <p:nvPr userDrawn="1"/>
        </p:nvPicPr>
        <p:blipFill>
          <a:blip r:embed="rId2" cstate="print"/>
          <a:stretch>
            <a:fillRect/>
          </a:stretch>
        </p:blipFill>
        <p:spPr>
          <a:xfrm>
            <a:off x="228600" y="6247237"/>
            <a:ext cx="533400" cy="61076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9/27/2011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9D931-2975-4479-9248-9E782F67CE1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F4A66A4-AE03-4984-9E04-378EA878764B}" type="datetime1">
              <a:rPr lang="en-US" smtClean="0"/>
              <a:pPr/>
              <a:t>8/20/2012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0FAF64-2E2D-4E05-A04D-381E6CBB743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9/27/2011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FAF64-2E2D-4E05-A04D-381E6CBB7433}" type="slidenum">
              <a:rPr lang="en-US" smtClean="0"/>
              <a:pPr/>
              <a:t>‹#›</a:t>
            </a:fld>
            <a:endParaRPr lang="en-US"/>
          </a:p>
        </p:txBody>
      </p:sp>
      <p:pic>
        <p:nvPicPr>
          <p:cNvPr id="7" name="Picture 6" descr="CHI_small.jpg"/>
          <p:cNvPicPr>
            <a:picLocks noChangeAspect="1"/>
          </p:cNvPicPr>
          <p:nvPr userDrawn="1"/>
        </p:nvPicPr>
        <p:blipFill>
          <a:blip r:embed="rId2" cstate="print"/>
          <a:stretch>
            <a:fillRect/>
          </a:stretch>
        </p:blipFill>
        <p:spPr>
          <a:xfrm>
            <a:off x="228600" y="6247237"/>
            <a:ext cx="533400" cy="6107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3505201"/>
            <a:ext cx="7431087" cy="1362075"/>
          </a:xfrm>
        </p:spPr>
        <p:txBody>
          <a:bodyPr anchor="t"/>
          <a:lstStyle>
            <a:lvl1pPr algn="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2005014"/>
            <a:ext cx="7431087"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9/27/2011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FAF64-2E2D-4E05-A04D-381E6CBB7433}" type="slidenum">
              <a:rPr lang="en-US" smtClean="0"/>
              <a:pPr/>
              <a:t>‹#›</a:t>
            </a:fld>
            <a:endParaRPr lang="en-US"/>
          </a:p>
        </p:txBody>
      </p:sp>
      <p:pic>
        <p:nvPicPr>
          <p:cNvPr id="7" name="Picture 6" descr="CHI_small.jpg"/>
          <p:cNvPicPr>
            <a:picLocks noChangeAspect="1"/>
          </p:cNvPicPr>
          <p:nvPr userDrawn="1"/>
        </p:nvPicPr>
        <p:blipFill>
          <a:blip r:embed="rId2" cstate="print"/>
          <a:stretch>
            <a:fillRect/>
          </a:stretch>
        </p:blipFill>
        <p:spPr>
          <a:xfrm>
            <a:off x="8382000" y="3124201"/>
            <a:ext cx="609600" cy="6980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9/27/2011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FAF64-2E2D-4E05-A04D-381E6CBB7433}" type="slidenum">
              <a:rPr lang="en-US" smtClean="0"/>
              <a:pPr/>
              <a:t>‹#›</a:t>
            </a:fld>
            <a:endParaRPr lang="en-US"/>
          </a:p>
        </p:txBody>
      </p:sp>
      <p:pic>
        <p:nvPicPr>
          <p:cNvPr id="8" name="Picture 7" descr="CHI_small.jpg"/>
          <p:cNvPicPr>
            <a:picLocks noChangeAspect="1"/>
          </p:cNvPicPr>
          <p:nvPr userDrawn="1"/>
        </p:nvPicPr>
        <p:blipFill>
          <a:blip r:embed="rId2" cstate="print"/>
          <a:stretch>
            <a:fillRect/>
          </a:stretch>
        </p:blipFill>
        <p:spPr>
          <a:xfrm>
            <a:off x="228600" y="6247237"/>
            <a:ext cx="533400" cy="6107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9/27/2011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FAF64-2E2D-4E05-A04D-381E6CBB7433}" type="slidenum">
              <a:rPr lang="en-US" smtClean="0"/>
              <a:pPr/>
              <a:t>‹#›</a:t>
            </a:fld>
            <a:endParaRPr lang="en-US"/>
          </a:p>
        </p:txBody>
      </p:sp>
      <p:pic>
        <p:nvPicPr>
          <p:cNvPr id="10" name="Picture 9" descr="CHI_small.jpg"/>
          <p:cNvPicPr>
            <a:picLocks noChangeAspect="1"/>
          </p:cNvPicPr>
          <p:nvPr userDrawn="1"/>
        </p:nvPicPr>
        <p:blipFill>
          <a:blip r:embed="rId2" cstate="print"/>
          <a:stretch>
            <a:fillRect/>
          </a:stretch>
        </p:blipFill>
        <p:spPr>
          <a:xfrm>
            <a:off x="228600" y="6247237"/>
            <a:ext cx="533400" cy="61076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9/27/2011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FAF64-2E2D-4E05-A04D-381E6CBB7433}" type="slidenum">
              <a:rPr lang="en-US" smtClean="0"/>
              <a:pPr/>
              <a:t>‹#›</a:t>
            </a:fld>
            <a:endParaRPr lang="en-US"/>
          </a:p>
        </p:txBody>
      </p:sp>
      <p:pic>
        <p:nvPicPr>
          <p:cNvPr id="6" name="Picture 5" descr="CHI_small.jpg"/>
          <p:cNvPicPr>
            <a:picLocks noChangeAspect="1"/>
          </p:cNvPicPr>
          <p:nvPr userDrawn="1"/>
        </p:nvPicPr>
        <p:blipFill>
          <a:blip r:embed="rId2" cstate="print"/>
          <a:stretch>
            <a:fillRect/>
          </a:stretch>
        </p:blipFill>
        <p:spPr>
          <a:xfrm>
            <a:off x="228600" y="6247237"/>
            <a:ext cx="533400" cy="61076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FAF64-2E2D-4E05-A04D-381E6CBB74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9/27/2011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FAF64-2E2D-4E05-A04D-381E6CBB7433}" type="slidenum">
              <a:rPr lang="en-US" smtClean="0"/>
              <a:pPr/>
              <a:t>‹#›</a:t>
            </a:fld>
            <a:endParaRPr lang="en-US"/>
          </a:p>
        </p:txBody>
      </p:sp>
      <p:pic>
        <p:nvPicPr>
          <p:cNvPr id="8" name="Picture 7" descr="CHI_small.jpg"/>
          <p:cNvPicPr>
            <a:picLocks noChangeAspect="1"/>
          </p:cNvPicPr>
          <p:nvPr userDrawn="1"/>
        </p:nvPicPr>
        <p:blipFill>
          <a:blip r:embed="rId2" cstate="print"/>
          <a:stretch>
            <a:fillRect/>
          </a:stretch>
        </p:blipFill>
        <p:spPr>
          <a:xfrm>
            <a:off x="228600" y="6247237"/>
            <a:ext cx="533400" cy="61076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9/27/2011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FAF64-2E2D-4E05-A04D-381E6CBB7433}" type="slidenum">
              <a:rPr lang="en-US" smtClean="0"/>
              <a:pPr/>
              <a:t>‹#›</a:t>
            </a:fld>
            <a:endParaRPr lang="en-US"/>
          </a:p>
        </p:txBody>
      </p:sp>
      <p:pic>
        <p:nvPicPr>
          <p:cNvPr id="8" name="Picture 7" descr="CHI_small.jpg"/>
          <p:cNvPicPr>
            <a:picLocks noChangeAspect="1"/>
          </p:cNvPicPr>
          <p:nvPr userDrawn="1"/>
        </p:nvPicPr>
        <p:blipFill>
          <a:blip r:embed="rId2" cstate="print"/>
          <a:stretch>
            <a:fillRect/>
          </a:stretch>
        </p:blipFill>
        <p:spPr>
          <a:xfrm>
            <a:off x="228600" y="6247237"/>
            <a:ext cx="533400" cy="61076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66800" y="6356351"/>
            <a:ext cx="21336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9/27/2011</a:t>
            </a:r>
            <a:endParaRPr lang="en-US"/>
          </a:p>
        </p:txBody>
      </p:sp>
      <p:sp>
        <p:nvSpPr>
          <p:cNvPr id="5" name="Footer Placeholder 4"/>
          <p:cNvSpPr>
            <a:spLocks noGrp="1"/>
          </p:cNvSpPr>
          <p:nvPr>
            <p:ph type="ftr" sz="quarter" idx="3"/>
          </p:nvPr>
        </p:nvSpPr>
        <p:spPr>
          <a:xfrm>
            <a:off x="3733800" y="6356351"/>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781800" y="6356351"/>
            <a:ext cx="2133600" cy="365125"/>
          </a:xfrm>
          <a:prstGeom prst="rect">
            <a:avLst/>
          </a:prstGeom>
        </p:spPr>
        <p:txBody>
          <a:bodyPr vert="horz" lIns="91440" tIns="45720" rIns="91440" bIns="45720" rtlCol="0" anchor="ctr"/>
          <a:lstStyle>
            <a:lvl1pPr algn="r">
              <a:defRPr sz="1200">
                <a:solidFill>
                  <a:schemeClr val="bg1"/>
                </a:solidFill>
              </a:defRPr>
            </a:lvl1pPr>
          </a:lstStyle>
          <a:p>
            <a:fld id="{1F0FAF64-2E2D-4E05-A04D-381E6CBB74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nyr.kr/mWZCJE"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hyperlink" Target="http://nyr.kr/mWZCJE" TargetMode="Externa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228600" y="-221075"/>
            <a:ext cx="4953001" cy="7289801"/>
            <a:chOff x="228600" y="-221075"/>
            <a:chExt cx="4953001" cy="7289801"/>
          </a:xfrm>
        </p:grpSpPr>
        <p:sp>
          <p:nvSpPr>
            <p:cNvPr id="15" name="Oval 14"/>
            <p:cNvSpPr/>
            <p:nvPr/>
          </p:nvSpPr>
          <p:spPr>
            <a:xfrm rot="16200000">
              <a:off x="228601" y="1796814"/>
              <a:ext cx="1284111" cy="128411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16" name="Oval 15"/>
            <p:cNvSpPr/>
            <p:nvPr/>
          </p:nvSpPr>
          <p:spPr>
            <a:xfrm rot="16200000">
              <a:off x="1757305" y="2163703"/>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17" name="Oval 16"/>
            <p:cNvSpPr/>
            <p:nvPr/>
          </p:nvSpPr>
          <p:spPr>
            <a:xfrm rot="16200000">
              <a:off x="1390416" y="1063036"/>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18" name="Oval 17"/>
            <p:cNvSpPr/>
            <p:nvPr/>
          </p:nvSpPr>
          <p:spPr>
            <a:xfrm rot="16200000">
              <a:off x="289749" y="696147"/>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19" name="Oval 18"/>
            <p:cNvSpPr/>
            <p:nvPr/>
          </p:nvSpPr>
          <p:spPr>
            <a:xfrm rot="16200000">
              <a:off x="2919120" y="240829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20" name="Oval 19"/>
            <p:cNvSpPr/>
            <p:nvPr/>
          </p:nvSpPr>
          <p:spPr>
            <a:xfrm rot="16200000">
              <a:off x="2246490" y="45155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21" name="Oval 20"/>
            <p:cNvSpPr/>
            <p:nvPr/>
          </p:nvSpPr>
          <p:spPr>
            <a:xfrm rot="16200000">
              <a:off x="289749" y="-22107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22" name="Oval 21"/>
            <p:cNvSpPr/>
            <p:nvPr/>
          </p:nvSpPr>
          <p:spPr>
            <a:xfrm rot="16200000">
              <a:off x="3775194" y="2469444"/>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3" name="Oval 22"/>
            <p:cNvSpPr/>
            <p:nvPr/>
          </p:nvSpPr>
          <p:spPr>
            <a:xfrm rot="16200000">
              <a:off x="2857971" y="-159927"/>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5" name="Oval 24"/>
            <p:cNvSpPr/>
            <p:nvPr/>
          </p:nvSpPr>
          <p:spPr>
            <a:xfrm rot="16200000">
              <a:off x="4692416" y="2591740"/>
              <a:ext cx="489185" cy="489185"/>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8" name="Oval 27"/>
            <p:cNvSpPr/>
            <p:nvPr/>
          </p:nvSpPr>
          <p:spPr>
            <a:xfrm>
              <a:off x="228600" y="3766726"/>
              <a:ext cx="1284111" cy="128411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29" name="Oval 28"/>
            <p:cNvSpPr/>
            <p:nvPr/>
          </p:nvSpPr>
          <p:spPr>
            <a:xfrm>
              <a:off x="289748" y="5295430"/>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30" name="Oval 29"/>
            <p:cNvSpPr/>
            <p:nvPr/>
          </p:nvSpPr>
          <p:spPr>
            <a:xfrm>
              <a:off x="1390415" y="4928541"/>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32" name="Oval 31"/>
            <p:cNvSpPr/>
            <p:nvPr/>
          </p:nvSpPr>
          <p:spPr>
            <a:xfrm>
              <a:off x="1757304" y="3827874"/>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36" name="Oval 35"/>
            <p:cNvSpPr/>
            <p:nvPr/>
          </p:nvSpPr>
          <p:spPr>
            <a:xfrm>
              <a:off x="289748" y="645724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37" name="Oval 36"/>
            <p:cNvSpPr/>
            <p:nvPr/>
          </p:nvSpPr>
          <p:spPr>
            <a:xfrm>
              <a:off x="2246489" y="578461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38" name="Oval 37"/>
            <p:cNvSpPr/>
            <p:nvPr/>
          </p:nvSpPr>
          <p:spPr>
            <a:xfrm>
              <a:off x="2919119" y="3827874"/>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41" name="Oval 40"/>
            <p:cNvSpPr/>
            <p:nvPr/>
          </p:nvSpPr>
          <p:spPr>
            <a:xfrm>
              <a:off x="2857970" y="6396096"/>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42" name="Oval 41"/>
            <p:cNvSpPr/>
            <p:nvPr/>
          </p:nvSpPr>
          <p:spPr>
            <a:xfrm>
              <a:off x="3836341" y="3766726"/>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45" name="Oval 44"/>
            <p:cNvSpPr/>
            <p:nvPr/>
          </p:nvSpPr>
          <p:spPr>
            <a:xfrm>
              <a:off x="4692415" y="3766726"/>
              <a:ext cx="489185" cy="489185"/>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grpSp>
      <p:sp>
        <p:nvSpPr>
          <p:cNvPr id="4" name="Rectangle 3"/>
          <p:cNvSpPr/>
          <p:nvPr/>
        </p:nvSpPr>
        <p:spPr>
          <a:xfrm>
            <a:off x="0" y="0"/>
            <a:ext cx="9144000" cy="6858000"/>
          </a:xfrm>
          <a:prstGeom prst="rect">
            <a:avLst/>
          </a:prstGeom>
          <a:solidFill>
            <a:srgbClr val="425968">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667000" y="381000"/>
            <a:ext cx="6172200" cy="3046988"/>
          </a:xfrm>
          <a:prstGeom prst="rect">
            <a:avLst/>
          </a:prstGeom>
          <a:noFill/>
        </p:spPr>
        <p:txBody>
          <a:bodyPr wrap="square" rtlCol="0">
            <a:spAutoFit/>
          </a:bodyPr>
          <a:lstStyle/>
          <a:p>
            <a:pPr algn="r"/>
            <a:r>
              <a:rPr lang="en-US" sz="4000" b="1" dirty="0" smtClean="0">
                <a:solidFill>
                  <a:schemeClr val="bg1"/>
                </a:solidFill>
                <a:latin typeface="Ebrima" pitchFamily="2" charset="0"/>
                <a:ea typeface="Ebrima" pitchFamily="2" charset="0"/>
                <a:cs typeface="Ebrima" pitchFamily="2" charset="0"/>
              </a:rPr>
              <a:t>Using Data and Technology to Improve Colorado’s Health: </a:t>
            </a:r>
            <a:r>
              <a:rPr lang="en-US" sz="4400" b="1" dirty="0" smtClean="0">
                <a:solidFill>
                  <a:schemeClr val="bg1"/>
                </a:solidFill>
                <a:latin typeface="Ebrima" pitchFamily="2" charset="0"/>
                <a:ea typeface="Ebrima" pitchFamily="2" charset="0"/>
                <a:cs typeface="Ebrima" pitchFamily="2" charset="0"/>
              </a:rPr>
              <a:t/>
            </a:r>
            <a:br>
              <a:rPr lang="en-US" sz="4400" b="1" dirty="0" smtClean="0">
                <a:solidFill>
                  <a:schemeClr val="bg1"/>
                </a:solidFill>
                <a:latin typeface="Ebrima" pitchFamily="2" charset="0"/>
                <a:ea typeface="Ebrima" pitchFamily="2" charset="0"/>
                <a:cs typeface="Ebrima" pitchFamily="2" charset="0"/>
              </a:rPr>
            </a:br>
            <a:r>
              <a:rPr lang="en-US" sz="3600" i="1" dirty="0" smtClean="0">
                <a:solidFill>
                  <a:schemeClr val="bg1"/>
                </a:solidFill>
                <a:latin typeface="Ebrima" pitchFamily="2" charset="0"/>
                <a:ea typeface="Ebrima" pitchFamily="2" charset="0"/>
                <a:cs typeface="Ebrima" pitchFamily="2" charset="0"/>
              </a:rPr>
              <a:t>A perspective </a:t>
            </a:r>
          </a:p>
          <a:p>
            <a:pPr algn="r"/>
            <a:r>
              <a:rPr lang="en-US" sz="3600" i="1" dirty="0" smtClean="0">
                <a:solidFill>
                  <a:schemeClr val="bg1"/>
                </a:solidFill>
                <a:latin typeface="Ebrima" pitchFamily="2" charset="0"/>
                <a:ea typeface="Ebrima" pitchFamily="2" charset="0"/>
                <a:cs typeface="Ebrima" pitchFamily="2" charset="0"/>
              </a:rPr>
              <a:t>from CHI</a:t>
            </a:r>
            <a:endParaRPr lang="en-US" sz="3600" i="1" dirty="0">
              <a:solidFill>
                <a:schemeClr val="bg1"/>
              </a:solidFill>
              <a:latin typeface="Ebrima" pitchFamily="2" charset="0"/>
              <a:ea typeface="Ebrima" pitchFamily="2" charset="0"/>
              <a:cs typeface="Ebrima" pitchFamily="2" charset="0"/>
            </a:endParaRPr>
          </a:p>
        </p:txBody>
      </p:sp>
      <p:sp>
        <p:nvSpPr>
          <p:cNvPr id="35" name="TextBox 34"/>
          <p:cNvSpPr txBox="1"/>
          <p:nvPr/>
        </p:nvSpPr>
        <p:spPr>
          <a:xfrm>
            <a:off x="3657600" y="4724400"/>
            <a:ext cx="5181600" cy="523220"/>
          </a:xfrm>
          <a:prstGeom prst="rect">
            <a:avLst/>
          </a:prstGeom>
          <a:noFill/>
        </p:spPr>
        <p:txBody>
          <a:bodyPr wrap="square" rtlCol="0">
            <a:spAutoFit/>
          </a:bodyPr>
          <a:lstStyle/>
          <a:p>
            <a:pPr algn="r"/>
            <a:r>
              <a:rPr lang="en-US" sz="2800" b="1" dirty="0" smtClean="0">
                <a:solidFill>
                  <a:schemeClr val="accent2"/>
                </a:solidFill>
                <a:latin typeface="Ebrima" pitchFamily="2" charset="0"/>
                <a:ea typeface="Ebrima" pitchFamily="2" charset="0"/>
                <a:cs typeface="Ebrima" pitchFamily="2" charset="0"/>
              </a:rPr>
              <a:t>Culture of Data</a:t>
            </a:r>
            <a:endParaRPr lang="en-US" sz="2800" b="1" dirty="0">
              <a:solidFill>
                <a:schemeClr val="accent2"/>
              </a:solidFill>
              <a:latin typeface="Ebrima" pitchFamily="2" charset="0"/>
              <a:ea typeface="Ebrima" pitchFamily="2" charset="0"/>
              <a:cs typeface="Ebrima" pitchFamily="2" charset="0"/>
            </a:endParaRPr>
          </a:p>
        </p:txBody>
      </p:sp>
      <p:sp>
        <p:nvSpPr>
          <p:cNvPr id="34" name="TextBox 33"/>
          <p:cNvSpPr txBox="1"/>
          <p:nvPr/>
        </p:nvSpPr>
        <p:spPr>
          <a:xfrm>
            <a:off x="5943600" y="4419600"/>
            <a:ext cx="2895600" cy="369332"/>
          </a:xfrm>
          <a:prstGeom prst="rect">
            <a:avLst/>
          </a:prstGeom>
          <a:noFill/>
        </p:spPr>
        <p:txBody>
          <a:bodyPr wrap="square" rtlCol="0">
            <a:spAutoFit/>
          </a:bodyPr>
          <a:lstStyle/>
          <a:p>
            <a:pPr algn="r"/>
            <a:r>
              <a:rPr lang="en-US" b="1" dirty="0" smtClean="0">
                <a:solidFill>
                  <a:srgbClr val="FFFFFF"/>
                </a:solidFill>
                <a:latin typeface="Ebrima" pitchFamily="2" charset="0"/>
                <a:ea typeface="Ebrima" pitchFamily="2" charset="0"/>
                <a:cs typeface="Ebrima" pitchFamily="2" charset="0"/>
              </a:rPr>
              <a:t>October 7, 2011</a:t>
            </a:r>
            <a:endParaRPr lang="en-US" b="1" dirty="0">
              <a:solidFill>
                <a:srgbClr val="FFFFFF"/>
              </a:solidFill>
              <a:latin typeface="Ebrima" pitchFamily="2" charset="0"/>
              <a:ea typeface="Ebrima" pitchFamily="2" charset="0"/>
              <a:cs typeface="Ebrima" pitchFamily="2" charset="0"/>
            </a:endParaRPr>
          </a:p>
        </p:txBody>
      </p:sp>
      <p:pic>
        <p:nvPicPr>
          <p:cNvPr id="8" name="Picture 7"/>
          <p:cNvPicPr>
            <a:picLocks noChangeAspect="1"/>
          </p:cNvPicPr>
          <p:nvPr/>
        </p:nvPicPr>
        <p:blipFill rotWithShape="1">
          <a:blip r:embed="rId3" cstate="print"/>
          <a:srcRect b="17037"/>
          <a:stretch/>
        </p:blipFill>
        <p:spPr>
          <a:xfrm>
            <a:off x="5943600" y="5831256"/>
            <a:ext cx="2743199" cy="721943"/>
          </a:xfrm>
          <a:prstGeom prst="rect">
            <a:avLst/>
          </a:prstGeom>
        </p:spPr>
      </p:pic>
    </p:spTree>
    <p:extLst>
      <p:ext uri="{BB962C8B-B14F-4D97-AF65-F5344CB8AC3E}">
        <p14:creationId xmlns:p14="http://schemas.microsoft.com/office/powerpoint/2010/main" xmlns="" val="4201326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25968"/>
              </a:solidFill>
            </a:endParaRPr>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Integration: Medical homes</a:t>
            </a:r>
            <a:endParaRPr lang="en-US" sz="3600" dirty="0">
              <a:solidFill>
                <a:schemeClr val="bg1">
                  <a:lumMod val="95000"/>
                </a:schemeClr>
              </a:solidFill>
              <a:latin typeface="Ebrima" pitchFamily="2" charset="0"/>
              <a:ea typeface="Ebrima" pitchFamily="2" charset="0"/>
              <a:cs typeface="Ebrima" pitchFamily="2" charset="0"/>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sp>
        <p:nvSpPr>
          <p:cNvPr id="6" name="Content Placeholder 2"/>
          <p:cNvSpPr txBox="1">
            <a:spLocks/>
          </p:cNvSpPr>
          <p:nvPr/>
        </p:nvSpPr>
        <p:spPr>
          <a:xfrm>
            <a:off x="1066800" y="1524000"/>
            <a:ext cx="4343400" cy="45259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Reduce costs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Improved care quality</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Reduced medical errors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Higher patient satisfaction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Fewer health disparities</a:t>
            </a:r>
          </a:p>
        </p:txBody>
      </p:sp>
      <p:pic>
        <p:nvPicPr>
          <p:cNvPr id="7" name="Picture 6" descr="kid superhero.bmp"/>
          <p:cNvPicPr>
            <a:picLocks noChangeAspect="1"/>
          </p:cNvPicPr>
          <p:nvPr/>
        </p:nvPicPr>
        <p:blipFill>
          <a:blip r:embed="rId4" cstate="print"/>
          <a:stretch>
            <a:fillRect/>
          </a:stretch>
        </p:blipFill>
        <p:spPr>
          <a:xfrm>
            <a:off x="5257800" y="1609778"/>
            <a:ext cx="3376370" cy="3952822"/>
          </a:xfrm>
          <a:prstGeom prst="rect">
            <a:avLst/>
          </a:prstGeom>
          <a:ln>
            <a:noFill/>
          </a:ln>
          <a:effectLst>
            <a:outerShdw blurRad="292100" dist="139700" dir="2700000" algn="tl" rotWithShape="0">
              <a:srgbClr val="333333">
                <a:alpha val="65000"/>
              </a:srgbClr>
            </a:outerShdw>
          </a:effectLst>
        </p:spPr>
      </p:pic>
      <p:sp>
        <p:nvSpPr>
          <p:cNvPr id="8" name="Right Arrow 7"/>
          <p:cNvSpPr/>
          <p:nvPr/>
        </p:nvSpPr>
        <p:spPr>
          <a:xfrm>
            <a:off x="609600" y="1676400"/>
            <a:ext cx="342900" cy="228600"/>
          </a:xfrm>
          <a:prstGeom prst="rightArrow">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ight Arrow 8"/>
          <p:cNvSpPr/>
          <p:nvPr/>
        </p:nvSpPr>
        <p:spPr>
          <a:xfrm>
            <a:off x="609600" y="3962400"/>
            <a:ext cx="342900" cy="228600"/>
          </a:xfrm>
          <a:prstGeom prst="rightArrow">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ight Arrow 9"/>
          <p:cNvSpPr/>
          <p:nvPr/>
        </p:nvSpPr>
        <p:spPr>
          <a:xfrm>
            <a:off x="609600" y="2895600"/>
            <a:ext cx="342900" cy="228600"/>
          </a:xfrm>
          <a:prstGeom prst="rightArrow">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ight Arrow 10"/>
          <p:cNvSpPr/>
          <p:nvPr/>
        </p:nvSpPr>
        <p:spPr>
          <a:xfrm>
            <a:off x="609600" y="2286000"/>
            <a:ext cx="342900" cy="228600"/>
          </a:xfrm>
          <a:prstGeom prst="rightArrow">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ight Arrow 11"/>
          <p:cNvSpPr/>
          <p:nvPr/>
        </p:nvSpPr>
        <p:spPr>
          <a:xfrm>
            <a:off x="609600" y="5029200"/>
            <a:ext cx="342900" cy="228600"/>
          </a:xfrm>
          <a:prstGeom prst="rightArrow">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5112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The promise deferred</a:t>
            </a:r>
            <a:endParaRPr lang="en-US" sz="3600" dirty="0">
              <a:solidFill>
                <a:schemeClr val="bg1">
                  <a:lumMod val="95000"/>
                </a:schemeClr>
              </a:solidFill>
              <a:latin typeface="Ebrima" pitchFamily="2" charset="0"/>
              <a:ea typeface="Ebrima" pitchFamily="2" charset="0"/>
              <a:cs typeface="Ebrima" pitchFamily="2" charset="0"/>
            </a:endParaRPr>
          </a:p>
        </p:txBody>
      </p:sp>
      <p:sp>
        <p:nvSpPr>
          <p:cNvPr id="20" name="Content Placeholder 4"/>
          <p:cNvSpPr txBox="1">
            <a:spLocks/>
          </p:cNvSpPr>
          <p:nvPr/>
        </p:nvSpPr>
        <p:spPr>
          <a:xfrm>
            <a:off x="381000" y="1295400"/>
            <a:ext cx="5638800" cy="5410200"/>
          </a:xfrm>
          <a:prstGeom prst="rect">
            <a:avLst/>
          </a:prstGeom>
        </p:spPr>
        <p:txBody>
          <a:bodyPr vert="horz" lIns="91440" tIns="45720" rIns="91440" bIns="45720" rtlCol="0">
            <a:normAutofit/>
          </a:bodyPr>
          <a:lstStyle/>
          <a:p>
            <a:pPr marL="347472" lvl="1" indent="-347472">
              <a:spcBef>
                <a:spcPts val="1800"/>
              </a:spcBef>
              <a:spcAft>
                <a:spcPts val="100"/>
              </a:spcAft>
              <a:buFont typeface="Arial" pitchFamily="34" charset="0"/>
              <a:buChar char="•"/>
              <a:defRPr/>
            </a:pPr>
            <a:r>
              <a:rPr lang="en-US" sz="3200" dirty="0" smtClean="0">
                <a:solidFill>
                  <a:srgbClr val="425968"/>
                </a:solidFill>
                <a:latin typeface="Ebrima" pitchFamily="2" charset="0"/>
                <a:ea typeface="Ebrima" pitchFamily="2" charset="0"/>
                <a:cs typeface="Ebrima" pitchFamily="2" charset="0"/>
              </a:rPr>
              <a:t>Medical homes require transformation</a:t>
            </a:r>
          </a:p>
          <a:p>
            <a:pPr marL="347472" lvl="1" indent="-347472">
              <a:spcBef>
                <a:spcPts val="1800"/>
              </a:spcBef>
              <a:spcAft>
                <a:spcPts val="100"/>
              </a:spcAft>
              <a:buFont typeface="Arial" pitchFamily="34" charset="0"/>
              <a:buChar char="•"/>
              <a:defRPr/>
            </a:pPr>
            <a:r>
              <a:rPr lang="en-US" sz="3200" dirty="0" smtClean="0">
                <a:solidFill>
                  <a:srgbClr val="425968"/>
                </a:solidFill>
                <a:latin typeface="Ebrima" pitchFamily="2" charset="0"/>
                <a:ea typeface="Ebrima" pitchFamily="2" charset="0"/>
                <a:cs typeface="Ebrima" pitchFamily="2" charset="0"/>
              </a:rPr>
              <a:t>Workforce as members </a:t>
            </a:r>
            <a:br>
              <a:rPr lang="en-US" sz="3200" dirty="0" smtClean="0">
                <a:solidFill>
                  <a:srgbClr val="425968"/>
                </a:solidFill>
                <a:latin typeface="Ebrima" pitchFamily="2" charset="0"/>
                <a:ea typeface="Ebrima" pitchFamily="2" charset="0"/>
                <a:cs typeface="Ebrima" pitchFamily="2" charset="0"/>
              </a:rPr>
            </a:br>
            <a:r>
              <a:rPr lang="en-US" sz="3200" dirty="0" smtClean="0">
                <a:solidFill>
                  <a:srgbClr val="425968"/>
                </a:solidFill>
                <a:latin typeface="Ebrima" pitchFamily="2" charset="0"/>
                <a:ea typeface="Ebrima" pitchFamily="2" charset="0"/>
                <a:cs typeface="Ebrima" pitchFamily="2" charset="0"/>
              </a:rPr>
              <a:t>of “care teams”</a:t>
            </a:r>
          </a:p>
          <a:p>
            <a:pPr marL="347472" lvl="1" indent="-347472">
              <a:spcBef>
                <a:spcPts val="1800"/>
              </a:spcBef>
              <a:spcAft>
                <a:spcPts val="100"/>
              </a:spcAft>
              <a:buFont typeface="Arial" pitchFamily="34" charset="0"/>
              <a:buChar char="•"/>
            </a:pPr>
            <a:r>
              <a:rPr lang="en-US" sz="3200" dirty="0" smtClean="0">
                <a:solidFill>
                  <a:srgbClr val="425968"/>
                </a:solidFill>
                <a:latin typeface="Ebrima" pitchFamily="2" charset="0"/>
                <a:ea typeface="Ebrima" pitchFamily="2" charset="0"/>
                <a:cs typeface="Ebrima" pitchFamily="2" charset="0"/>
              </a:rPr>
              <a:t>Technology is not </a:t>
            </a:r>
            <a:br>
              <a:rPr lang="en-US" sz="3200" dirty="0" smtClean="0">
                <a:solidFill>
                  <a:srgbClr val="425968"/>
                </a:solidFill>
                <a:latin typeface="Ebrima" pitchFamily="2" charset="0"/>
                <a:ea typeface="Ebrima" pitchFamily="2" charset="0"/>
                <a:cs typeface="Ebrima" pitchFamily="2" charset="0"/>
              </a:rPr>
            </a:br>
            <a:r>
              <a:rPr lang="en-US" sz="3200" dirty="0" smtClean="0">
                <a:solidFill>
                  <a:srgbClr val="425968"/>
                </a:solidFill>
                <a:latin typeface="Ebrima" pitchFamily="2" charset="0"/>
                <a:ea typeface="Ebrima" pitchFamily="2" charset="0"/>
                <a:cs typeface="Ebrima" pitchFamily="2" charset="0"/>
              </a:rPr>
              <a:t>“plug and play”</a:t>
            </a:r>
          </a:p>
          <a:p>
            <a:pPr marL="347472" lvl="1" indent="-347472">
              <a:spcBef>
                <a:spcPts val="1800"/>
              </a:spcBef>
              <a:spcAft>
                <a:spcPts val="100"/>
              </a:spcAft>
              <a:buFont typeface="Arial" pitchFamily="34" charset="0"/>
              <a:buChar char="•"/>
            </a:pPr>
            <a:r>
              <a:rPr lang="en-US" sz="3200" dirty="0" smtClean="0">
                <a:solidFill>
                  <a:srgbClr val="425968"/>
                </a:solidFill>
                <a:latin typeface="Ebrima" pitchFamily="2" charset="0"/>
                <a:ea typeface="Ebrima" pitchFamily="2" charset="0"/>
                <a:cs typeface="Ebrima" pitchFamily="2" charset="0"/>
              </a:rPr>
              <a:t>Health care neighborhoods</a:t>
            </a:r>
          </a:p>
          <a:p>
            <a:pPr marL="347472" lvl="1" indent="-347472">
              <a:spcBef>
                <a:spcPts val="1800"/>
              </a:spcBef>
              <a:spcAft>
                <a:spcPts val="100"/>
              </a:spcAft>
              <a:buFont typeface="Arial" pitchFamily="34" charset="0"/>
              <a:buChar char="•"/>
            </a:pPr>
            <a:r>
              <a:rPr lang="en-US" sz="3200" dirty="0" smtClean="0">
                <a:solidFill>
                  <a:srgbClr val="425968"/>
                </a:solidFill>
                <a:latin typeface="Ebrima" pitchFamily="2" charset="0"/>
                <a:ea typeface="Ebrima" pitchFamily="2" charset="0"/>
                <a:cs typeface="Ebrima" pitchFamily="2" charset="0"/>
              </a:rPr>
              <a:t>Payment reform</a:t>
            </a:r>
          </a:p>
          <a:p>
            <a:pPr marL="347472" marR="0" lvl="0" indent="-347472" algn="ctr" defTabSz="914400" rtl="0" eaLnBrk="1" fontAlgn="auto" latinLnBrk="0" hangingPunct="1">
              <a:lnSpc>
                <a:spcPct val="100000"/>
              </a:lnSpc>
              <a:spcBef>
                <a:spcPts val="1800"/>
              </a:spcBef>
              <a:spcAft>
                <a:spcPts val="100"/>
              </a:spcAft>
              <a:buClrTx/>
              <a:buSzTx/>
              <a:buFont typeface="Arial"/>
              <a:buChar char="•"/>
              <a:tabLst/>
              <a:defRPr/>
            </a:pPr>
            <a:endParaRPr kumimoji="0" lang="en-US" sz="3200" b="0" i="0" u="none" strike="noStrike" kern="1200" cap="none" normalizeH="0" noProof="0" dirty="0">
              <a:ln>
                <a:noFill/>
              </a:ln>
              <a:solidFill>
                <a:srgbClr val="425968"/>
              </a:solidFill>
              <a:effectLst/>
              <a:uLnTx/>
              <a:uFillTx/>
              <a:latin typeface="+mn-lt"/>
              <a:ea typeface="+mn-ea"/>
              <a:cs typeface="+mn-cs"/>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pic>
        <p:nvPicPr>
          <p:cNvPr id="6" name="Picture 2" descr="http://healthcare.sironahealth.com/Portals/1845/images/medical-home.jpg"/>
          <p:cNvPicPr>
            <a:picLocks noChangeAspect="1" noChangeArrowheads="1"/>
          </p:cNvPicPr>
          <p:nvPr/>
        </p:nvPicPr>
        <p:blipFill>
          <a:blip r:embed="rId4" cstate="print"/>
          <a:srcRect l="8696" t="2376" r="2174" b="4972"/>
          <a:stretch>
            <a:fillRect/>
          </a:stretch>
        </p:blipFill>
        <p:spPr bwMode="auto">
          <a:xfrm>
            <a:off x="5638800" y="1371600"/>
            <a:ext cx="3124200"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5112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l="50313" t="9375" r="2812" b="6250"/>
          <a:stretch>
            <a:fillRect/>
          </a:stretch>
        </p:blipFill>
        <p:spPr bwMode="auto">
          <a:xfrm>
            <a:off x="5257800" y="1219200"/>
            <a:ext cx="3729567" cy="2685288"/>
          </a:xfrm>
          <a:prstGeom prst="rect">
            <a:avLst/>
          </a:prstGeom>
          <a:noFill/>
          <a:ln w="9525">
            <a:noFill/>
            <a:miter lim="800000"/>
            <a:headEnd/>
            <a:tailEnd/>
          </a:ln>
        </p:spPr>
      </p:pic>
      <p:sp>
        <p:nvSpPr>
          <p:cNvPr id="3" name="Rectangle 2"/>
          <p:cNvSpPr/>
          <p:nvPr/>
        </p:nvSpPr>
        <p:spPr>
          <a:xfrm>
            <a:off x="0" y="0"/>
            <a:ext cx="9144000" cy="990600"/>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What CHI is watching</a:t>
            </a:r>
            <a:endParaRPr lang="en-US" sz="3600" dirty="0">
              <a:solidFill>
                <a:schemeClr val="bg1">
                  <a:lumMod val="95000"/>
                </a:schemeClr>
              </a:solidFill>
              <a:latin typeface="Ebrima" pitchFamily="2" charset="0"/>
              <a:ea typeface="Ebrima" pitchFamily="2" charset="0"/>
              <a:cs typeface="Ebrima" pitchFamily="2" charset="0"/>
            </a:endParaRPr>
          </a:p>
        </p:txBody>
      </p:sp>
      <p:sp>
        <p:nvSpPr>
          <p:cNvPr id="20" name="Content Placeholder 4"/>
          <p:cNvSpPr txBox="1">
            <a:spLocks/>
          </p:cNvSpPr>
          <p:nvPr/>
        </p:nvSpPr>
        <p:spPr>
          <a:xfrm>
            <a:off x="-76200" y="1447800"/>
            <a:ext cx="5638800" cy="5105400"/>
          </a:xfrm>
          <a:prstGeom prst="rect">
            <a:avLst/>
          </a:prstGeom>
        </p:spPr>
        <p:txBody>
          <a:bodyPr vert="horz" lIns="91440" tIns="45720" rIns="91440" bIns="45720" rtlCol="0">
            <a:normAutofit/>
          </a:bodyPr>
          <a:lstStyle/>
          <a:p>
            <a:pPr marL="742950" lvl="1" indent="-285750">
              <a:lnSpc>
                <a:spcPct val="110000"/>
              </a:lnSpc>
              <a:spcBef>
                <a:spcPts val="1800"/>
              </a:spcBef>
              <a:buFont typeface="Arial" pitchFamily="34" charset="0"/>
              <a:buChar char="•"/>
              <a:defRPr/>
            </a:pPr>
            <a:r>
              <a:rPr lang="en-US" sz="3200" dirty="0" smtClean="0">
                <a:solidFill>
                  <a:srgbClr val="425968"/>
                </a:solidFill>
                <a:latin typeface="Ebrima" pitchFamily="2" charset="0"/>
                <a:ea typeface="Ebrima" pitchFamily="2" charset="0"/>
                <a:cs typeface="Ebrima" pitchFamily="2" charset="0"/>
              </a:rPr>
              <a:t>The Colorado </a:t>
            </a:r>
            <a:br>
              <a:rPr lang="en-US" sz="3200" dirty="0" smtClean="0">
                <a:solidFill>
                  <a:srgbClr val="425968"/>
                </a:solidFill>
                <a:latin typeface="Ebrima" pitchFamily="2" charset="0"/>
                <a:ea typeface="Ebrima" pitchFamily="2" charset="0"/>
                <a:cs typeface="Ebrima" pitchFamily="2" charset="0"/>
              </a:rPr>
            </a:br>
            <a:r>
              <a:rPr lang="en-US" sz="3200" dirty="0" smtClean="0">
                <a:solidFill>
                  <a:srgbClr val="425968"/>
                </a:solidFill>
                <a:latin typeface="Ebrima" pitchFamily="2" charset="0"/>
                <a:ea typeface="Ebrima" pitchFamily="2" charset="0"/>
                <a:cs typeface="Ebrima" pitchFamily="2" charset="0"/>
              </a:rPr>
              <a:t>Multi-Payer, Multi-State Patient-centered </a:t>
            </a:r>
            <a:br>
              <a:rPr lang="en-US" sz="3200" dirty="0" smtClean="0">
                <a:solidFill>
                  <a:srgbClr val="425968"/>
                </a:solidFill>
                <a:latin typeface="Ebrima" pitchFamily="2" charset="0"/>
                <a:ea typeface="Ebrima" pitchFamily="2" charset="0"/>
                <a:cs typeface="Ebrima" pitchFamily="2" charset="0"/>
              </a:rPr>
            </a:br>
            <a:r>
              <a:rPr lang="en-US" sz="3200" dirty="0" smtClean="0">
                <a:solidFill>
                  <a:srgbClr val="425968"/>
                </a:solidFill>
                <a:latin typeface="Ebrima" pitchFamily="2" charset="0"/>
                <a:ea typeface="Ebrima" pitchFamily="2" charset="0"/>
                <a:cs typeface="Ebrima" pitchFamily="2" charset="0"/>
              </a:rPr>
              <a:t>Medical Home Pilot</a:t>
            </a:r>
          </a:p>
          <a:p>
            <a:pPr marL="742950" lvl="1" indent="-285750">
              <a:lnSpc>
                <a:spcPct val="110000"/>
              </a:lnSpc>
              <a:spcBef>
                <a:spcPts val="1800"/>
              </a:spcBef>
              <a:buFont typeface="Arial" pitchFamily="34" charset="0"/>
              <a:buChar char="•"/>
              <a:defRPr/>
            </a:pPr>
            <a:r>
              <a:rPr lang="en-US" sz="3200" dirty="0" smtClean="0">
                <a:solidFill>
                  <a:srgbClr val="425968"/>
                </a:solidFill>
                <a:latin typeface="Ebrima" pitchFamily="2" charset="0"/>
                <a:ea typeface="Ebrima" pitchFamily="2" charset="0"/>
                <a:cs typeface="Ebrima" pitchFamily="2" charset="0"/>
              </a:rPr>
              <a:t>ACCs and Medicaid</a:t>
            </a:r>
          </a:p>
          <a:p>
            <a:pPr marL="1200150" lvl="2" indent="-285750">
              <a:lnSpc>
                <a:spcPct val="110000"/>
              </a:lnSpc>
              <a:spcBef>
                <a:spcPts val="1800"/>
              </a:spcBef>
              <a:buFont typeface="Arial" pitchFamily="34" charset="0"/>
              <a:buChar char="•"/>
              <a:defRPr/>
            </a:pPr>
            <a:r>
              <a:rPr lang="en-US" sz="3200" dirty="0" smtClean="0">
                <a:solidFill>
                  <a:srgbClr val="425968"/>
                </a:solidFill>
                <a:latin typeface="Ebrima" pitchFamily="2" charset="0"/>
                <a:ea typeface="Ebrima" pitchFamily="2" charset="0"/>
                <a:cs typeface="Ebrima" pitchFamily="2" charset="0"/>
              </a:rPr>
              <a:t>Political appetite to invest?</a:t>
            </a:r>
          </a:p>
          <a:p>
            <a:pPr marL="0" marR="0" lvl="0" indent="0" algn="ctr" defTabSz="914400" rtl="0" eaLnBrk="1" fontAlgn="auto" latinLnBrk="0" hangingPunct="1">
              <a:lnSpc>
                <a:spcPct val="110000"/>
              </a:lnSpc>
              <a:spcBef>
                <a:spcPts val="1800"/>
              </a:spcBef>
              <a:spcAft>
                <a:spcPts val="0"/>
              </a:spcAft>
              <a:buClrTx/>
              <a:buSzTx/>
              <a:buFont typeface="Arial" pitchFamily="34" charset="0"/>
              <a:buNone/>
              <a:tabLst/>
              <a:defRPr/>
            </a:pPr>
            <a:endParaRPr kumimoji="0" lang="en-US" sz="3200" b="0" i="0" u="none" strike="noStrike" kern="1200" cap="none" normalizeH="0" noProof="0" dirty="0">
              <a:ln>
                <a:noFill/>
              </a:ln>
              <a:solidFill>
                <a:srgbClr val="425968"/>
              </a:solidFill>
              <a:effectLst/>
              <a:uLnTx/>
              <a:uFillTx/>
              <a:latin typeface="+mn-lt"/>
              <a:ea typeface="+mn-ea"/>
              <a:cs typeface="+mn-cs"/>
            </a:endParaRPr>
          </a:p>
        </p:txBody>
      </p:sp>
      <p:pic>
        <p:nvPicPr>
          <p:cNvPr id="27" name="Picture 26" descr="CHI clr logo8-2011lrg.jpg"/>
          <p:cNvPicPr>
            <a:picLocks noChangeAspect="1"/>
          </p:cNvPicPr>
          <p:nvPr/>
        </p:nvPicPr>
        <p:blipFill>
          <a:blip r:embed="rId4" cstate="print"/>
          <a:srcRect r="74194" b="29107"/>
          <a:stretch>
            <a:fillRect/>
          </a:stretch>
        </p:blipFill>
        <p:spPr>
          <a:xfrm>
            <a:off x="8229600" y="5993476"/>
            <a:ext cx="685800" cy="635924"/>
          </a:xfrm>
          <a:prstGeom prst="rect">
            <a:avLst/>
          </a:prstGeom>
        </p:spPr>
      </p:pic>
      <p:pic>
        <p:nvPicPr>
          <p:cNvPr id="8" name="Picture 2" descr="HealthTeamWorks"/>
          <p:cNvPicPr>
            <a:picLocks noChangeAspect="1" noChangeArrowheads="1"/>
          </p:cNvPicPr>
          <p:nvPr/>
        </p:nvPicPr>
        <p:blipFill>
          <a:blip r:embed="rId5" cstate="print"/>
          <a:srcRect/>
          <a:stretch>
            <a:fillRect/>
          </a:stretch>
        </p:blipFill>
        <p:spPr bwMode="auto">
          <a:xfrm>
            <a:off x="5302310" y="4191000"/>
            <a:ext cx="3613090" cy="1323976"/>
          </a:xfrm>
          <a:prstGeom prst="rect">
            <a:avLst/>
          </a:prstGeom>
          <a:noFill/>
        </p:spPr>
      </p:pic>
    </p:spTree>
    <p:extLst>
      <p:ext uri="{BB962C8B-B14F-4D97-AF65-F5344CB8AC3E}">
        <p14:creationId xmlns:p14="http://schemas.microsoft.com/office/powerpoint/2010/main" xmlns="" val="195112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Incenting new behaviors</a:t>
            </a:r>
            <a:endParaRPr lang="en-US" sz="3600" dirty="0">
              <a:solidFill>
                <a:schemeClr val="bg1">
                  <a:lumMod val="95000"/>
                </a:schemeClr>
              </a:solidFill>
              <a:latin typeface="Ebrima" pitchFamily="2" charset="0"/>
              <a:ea typeface="Ebrima" pitchFamily="2" charset="0"/>
              <a:cs typeface="Ebrima" pitchFamily="2" charset="0"/>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xmlns="" val="2910303921"/>
              </p:ext>
            </p:extLst>
          </p:nvPr>
        </p:nvGraphicFramePr>
        <p:xfrm>
          <a:off x="457200" y="14478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457200" y="1447800"/>
            <a:ext cx="2926186" cy="92333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dirty="0" smtClean="0"/>
              <a:t>CIVHC</a:t>
            </a:r>
          </a:p>
          <a:p>
            <a:pPr algn="ctr"/>
            <a:r>
              <a:rPr lang="en-US" dirty="0" smtClean="0"/>
              <a:t>All Payer Claims Database</a:t>
            </a:r>
          </a:p>
          <a:p>
            <a:pPr algn="ctr"/>
            <a:r>
              <a:rPr lang="en-US" dirty="0" smtClean="0"/>
              <a:t>Prometheus Payment Reform</a:t>
            </a:r>
            <a:endParaRPr lang="en-US" dirty="0"/>
          </a:p>
        </p:txBody>
      </p:sp>
      <p:sp>
        <p:nvSpPr>
          <p:cNvPr id="9" name="TextBox 8"/>
          <p:cNvSpPr txBox="1"/>
          <p:nvPr/>
        </p:nvSpPr>
        <p:spPr>
          <a:xfrm>
            <a:off x="6096000" y="1981200"/>
            <a:ext cx="2694969" cy="646331"/>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Health Insurance Exchange</a:t>
            </a:r>
          </a:p>
          <a:p>
            <a:pPr algn="ctr"/>
            <a:r>
              <a:rPr lang="en-US" dirty="0" smtClean="0"/>
              <a:t>Individual Mandate</a:t>
            </a:r>
            <a:endParaRPr lang="en-US" dirty="0"/>
          </a:p>
        </p:txBody>
      </p:sp>
      <p:sp>
        <p:nvSpPr>
          <p:cNvPr id="10" name="TextBox 9"/>
          <p:cNvSpPr txBox="1"/>
          <p:nvPr/>
        </p:nvSpPr>
        <p:spPr>
          <a:xfrm>
            <a:off x="2133600" y="5334000"/>
            <a:ext cx="1948354" cy="923330"/>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dirty="0" smtClean="0"/>
              <a:t>Medical Homes</a:t>
            </a:r>
          </a:p>
          <a:p>
            <a:pPr algn="ctr"/>
            <a:r>
              <a:rPr lang="en-US" dirty="0" smtClean="0"/>
              <a:t>ACOs</a:t>
            </a:r>
          </a:p>
          <a:p>
            <a:pPr algn="ctr"/>
            <a:r>
              <a:rPr lang="en-US" dirty="0" smtClean="0"/>
              <a:t>ACCs and RCCOs</a:t>
            </a:r>
          </a:p>
        </p:txBody>
      </p:sp>
    </p:spTree>
    <p:extLst>
      <p:ext uri="{BB962C8B-B14F-4D97-AF65-F5344CB8AC3E}">
        <p14:creationId xmlns:p14="http://schemas.microsoft.com/office/powerpoint/2010/main" xmlns="" val="195112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F0FAF64-2E2D-4E05-A04D-381E6CBB7433}" type="slidenum">
              <a:rPr lang="en-US" smtClean="0"/>
              <a:pPr/>
              <a:t>14</a:t>
            </a:fld>
            <a:endParaRPr lang="en-US"/>
          </a:p>
        </p:txBody>
      </p:sp>
      <p:sp>
        <p:nvSpPr>
          <p:cNvPr id="9" name="Rectangle 8"/>
          <p:cNvSpPr/>
          <p:nvPr/>
        </p:nvSpPr>
        <p:spPr>
          <a:xfrm>
            <a:off x="0" y="-29412"/>
            <a:ext cx="9144000" cy="6887412"/>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09800" y="4953000"/>
            <a:ext cx="6400799" cy="1371600"/>
          </a:xfrm>
        </p:spPr>
        <p:txBody>
          <a:bodyPr>
            <a:normAutofit/>
          </a:bodyPr>
          <a:lstStyle/>
          <a:p>
            <a:r>
              <a:rPr lang="en-US" b="0" cap="none" dirty="0" smtClean="0">
                <a:solidFill>
                  <a:schemeClr val="bg1"/>
                </a:solidFill>
                <a:latin typeface="Ebrima" pitchFamily="2" charset="0"/>
                <a:ea typeface="Ebrima" pitchFamily="2" charset="0"/>
                <a:cs typeface="Ebrima" pitchFamily="2" charset="0"/>
              </a:rPr>
              <a:t>What Now? </a:t>
            </a:r>
            <a:br>
              <a:rPr lang="en-US" b="0" cap="none" dirty="0" smtClean="0">
                <a:solidFill>
                  <a:schemeClr val="bg1"/>
                </a:solidFill>
                <a:latin typeface="Ebrima" pitchFamily="2" charset="0"/>
                <a:ea typeface="Ebrima" pitchFamily="2" charset="0"/>
                <a:cs typeface="Ebrima" pitchFamily="2" charset="0"/>
              </a:rPr>
            </a:br>
            <a:r>
              <a:rPr lang="en-US" b="0" cap="none" dirty="0" smtClean="0">
                <a:solidFill>
                  <a:schemeClr val="bg1"/>
                </a:solidFill>
                <a:latin typeface="Ebrima" pitchFamily="2" charset="0"/>
                <a:ea typeface="Ebrima" pitchFamily="2" charset="0"/>
                <a:cs typeface="Ebrima" pitchFamily="2" charset="0"/>
              </a:rPr>
              <a:t>A Comment on Culture</a:t>
            </a:r>
            <a:endParaRPr lang="en-US" b="0" cap="none" dirty="0">
              <a:solidFill>
                <a:schemeClr val="bg1"/>
              </a:solidFill>
              <a:latin typeface="Ebrima" pitchFamily="2" charset="0"/>
              <a:ea typeface="Ebrima" pitchFamily="2" charset="0"/>
              <a:cs typeface="Ebrima" pitchFamily="2" charset="0"/>
            </a:endParaRPr>
          </a:p>
        </p:txBody>
      </p:sp>
      <p:pic>
        <p:nvPicPr>
          <p:cNvPr id="6" name="Picture 5"/>
          <p:cNvPicPr>
            <a:picLocks noChangeAspect="1"/>
          </p:cNvPicPr>
          <p:nvPr/>
        </p:nvPicPr>
        <p:blipFill rotWithShape="1">
          <a:blip r:embed="rId3" cstate="print"/>
          <a:srcRect r="74985" b="22032"/>
          <a:stretch/>
        </p:blipFill>
        <p:spPr>
          <a:xfrm>
            <a:off x="457200" y="242344"/>
            <a:ext cx="1219200" cy="1205456"/>
          </a:xfrm>
          <a:prstGeom prst="rect">
            <a:avLst/>
          </a:prstGeom>
        </p:spPr>
      </p:pic>
    </p:spTree>
    <p:extLst>
      <p:ext uri="{BB962C8B-B14F-4D97-AF65-F5344CB8AC3E}">
        <p14:creationId xmlns:p14="http://schemas.microsoft.com/office/powerpoint/2010/main" xmlns="" val="1168466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52400" y="152400"/>
            <a:ext cx="8991600" cy="584776"/>
          </a:xfrm>
          <a:prstGeom prst="rect">
            <a:avLst/>
          </a:prstGeom>
          <a:noFill/>
        </p:spPr>
        <p:txBody>
          <a:bodyPr wrap="square" rtlCol="0">
            <a:spAutoFit/>
          </a:bodyPr>
          <a:lstStyle/>
          <a:p>
            <a:r>
              <a:rPr lang="en-US" sz="3200" dirty="0" smtClean="0">
                <a:solidFill>
                  <a:schemeClr val="bg1">
                    <a:lumMod val="95000"/>
                  </a:schemeClr>
                </a:solidFill>
                <a:latin typeface="Ebrima" pitchFamily="2" charset="0"/>
                <a:ea typeface="Ebrima" pitchFamily="2" charset="0"/>
                <a:cs typeface="Ebrima" pitchFamily="2" charset="0"/>
              </a:rPr>
              <a:t>Risks &amp; rewards of a data-empowered culture</a:t>
            </a:r>
            <a:endParaRPr lang="en-US" sz="3200" dirty="0">
              <a:solidFill>
                <a:schemeClr val="bg1">
                  <a:lumMod val="95000"/>
                </a:schemeClr>
              </a:solidFill>
              <a:latin typeface="Ebrima" pitchFamily="2" charset="0"/>
              <a:ea typeface="Ebrima" pitchFamily="2" charset="0"/>
              <a:cs typeface="Ebrima" pitchFamily="2" charset="0"/>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pic>
        <p:nvPicPr>
          <p:cNvPr id="7" name="Picture 3"/>
          <p:cNvPicPr>
            <a:picLocks noChangeAspect="1" noChangeArrowheads="1"/>
          </p:cNvPicPr>
          <p:nvPr/>
        </p:nvPicPr>
        <p:blipFill>
          <a:blip r:embed="rId4" cstate="print"/>
          <a:srcRect l="54688" t="8443" r="18750" b="10156"/>
          <a:stretch>
            <a:fillRect/>
          </a:stretch>
        </p:blipFill>
        <p:spPr bwMode="auto">
          <a:xfrm>
            <a:off x="2223837" y="1229033"/>
            <a:ext cx="4405563" cy="5400367"/>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742037" y="3581400"/>
            <a:ext cx="1944763" cy="307777"/>
          </a:xfrm>
          <a:prstGeom prst="rect">
            <a:avLst/>
          </a:prstGeom>
        </p:spPr>
        <p:txBody>
          <a:bodyPr wrap="none">
            <a:spAutoFit/>
          </a:bodyPr>
          <a:lstStyle/>
          <a:p>
            <a:r>
              <a:rPr lang="en-US" sz="1400" dirty="0" smtClean="0">
                <a:latin typeface="Ebrima" pitchFamily="2" charset="0"/>
                <a:ea typeface="Ebrima" pitchFamily="2" charset="0"/>
                <a:cs typeface="Ebrima" pitchFamily="2" charset="0"/>
                <a:hlinkClick r:id="rId5"/>
              </a:rPr>
              <a:t>http://nyr.kr/mWZCJE</a:t>
            </a:r>
            <a:r>
              <a:rPr lang="en-US" sz="1400" dirty="0" smtClean="0">
                <a:latin typeface="Ebrima" pitchFamily="2" charset="0"/>
                <a:ea typeface="Ebrima" pitchFamily="2" charset="0"/>
                <a:cs typeface="Ebrima" pitchFamily="2" charset="0"/>
              </a:rPr>
              <a:t> </a:t>
            </a:r>
            <a:endParaRPr lang="en-US" sz="1400" dirty="0">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xmlns="" val="195112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cstate="print"/>
          <a:srcRect b="20000"/>
          <a:stretch/>
        </p:blipFill>
        <p:spPr>
          <a:xfrm>
            <a:off x="1125763" y="5065573"/>
            <a:ext cx="4360637" cy="1106627"/>
          </a:xfrm>
          <a:prstGeom prst="rect">
            <a:avLst/>
          </a:prstGeom>
        </p:spPr>
      </p:pic>
      <p:sp>
        <p:nvSpPr>
          <p:cNvPr id="2" name="Rectangle 1"/>
          <p:cNvSpPr/>
          <p:nvPr/>
        </p:nvSpPr>
        <p:spPr>
          <a:xfrm>
            <a:off x="457200" y="381000"/>
            <a:ext cx="4267200" cy="3200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Content Placeholder 4"/>
          <p:cNvSpPr txBox="1">
            <a:spLocks/>
          </p:cNvSpPr>
          <p:nvPr/>
        </p:nvSpPr>
        <p:spPr>
          <a:xfrm>
            <a:off x="-304800" y="6172200"/>
            <a:ext cx="7239000" cy="381000"/>
          </a:xfrm>
          <a:prstGeom prst="rect">
            <a:avLst/>
          </a:prstGeom>
        </p:spPr>
        <p:txBody>
          <a:bodyPr vert="horz" lIns="91440" tIns="45720" rIns="91440" bIns="45720" rtlCol="0">
            <a:normAutofit lnSpcReduction="10000"/>
          </a:bodyPr>
          <a:lstStyle/>
          <a:p>
            <a:pPr algn="ctr">
              <a:lnSpc>
                <a:spcPct val="120000"/>
              </a:lnSpc>
              <a:spcBef>
                <a:spcPct val="20000"/>
              </a:spcBef>
            </a:pPr>
            <a:r>
              <a:rPr lang="en-US" sz="1600" b="1" dirty="0">
                <a:solidFill>
                  <a:schemeClr val="accent2"/>
                </a:solidFill>
                <a:latin typeface="Ebrima" pitchFamily="2" charset="0"/>
                <a:ea typeface="Ebrima" pitchFamily="2" charset="0"/>
                <a:cs typeface="Ebrima" pitchFamily="2" charset="0"/>
              </a:rPr>
              <a:t>Michele </a:t>
            </a:r>
            <a:r>
              <a:rPr lang="en-US" sz="1600" b="1" dirty="0" err="1">
                <a:solidFill>
                  <a:schemeClr val="accent2"/>
                </a:solidFill>
                <a:latin typeface="Ebrima" pitchFamily="2" charset="0"/>
                <a:ea typeface="Ebrima" pitchFamily="2" charset="0"/>
                <a:cs typeface="Ebrima" pitchFamily="2" charset="0"/>
              </a:rPr>
              <a:t>Lueck</a:t>
            </a:r>
            <a:r>
              <a:rPr lang="en-US" sz="1600" dirty="0">
                <a:solidFill>
                  <a:srgbClr val="FFFFFF"/>
                </a:solidFill>
                <a:latin typeface="Ebrima" pitchFamily="2" charset="0"/>
                <a:ea typeface="Ebrima" pitchFamily="2" charset="0"/>
                <a:cs typeface="Ebrima" pitchFamily="2" charset="0"/>
              </a:rPr>
              <a:t>  •  720.382.7073  •  </a:t>
            </a:r>
            <a:r>
              <a:rPr lang="en-US" sz="1600" dirty="0" err="1">
                <a:solidFill>
                  <a:srgbClr val="FFFFFF"/>
                </a:solidFill>
                <a:latin typeface="Ebrima" pitchFamily="2" charset="0"/>
                <a:ea typeface="Ebrima" pitchFamily="2" charset="0"/>
                <a:cs typeface="Ebrima" pitchFamily="2" charset="0"/>
              </a:rPr>
              <a:t>lueckm@coloradohealthinstitute.org</a:t>
            </a:r>
            <a:endParaRPr lang="en-US" sz="1600" dirty="0">
              <a:solidFill>
                <a:srgbClr val="FFFFFF"/>
              </a:solidFill>
            </a:endParaRPr>
          </a:p>
        </p:txBody>
      </p:sp>
      <p:pic>
        <p:nvPicPr>
          <p:cNvPr id="8" name="Picture 2" descr="http://www.bbc.co.uk/radio4/history/empire/images/figures/14.jpg"/>
          <p:cNvPicPr>
            <a:picLocks noChangeAspect="1" noChangeArrowheads="1"/>
          </p:cNvPicPr>
          <p:nvPr/>
        </p:nvPicPr>
        <p:blipFill>
          <a:blip r:embed="rId4" cstate="print"/>
          <a:srcRect/>
          <a:stretch>
            <a:fillRect/>
          </a:stretch>
        </p:blipFill>
        <p:spPr bwMode="auto">
          <a:xfrm>
            <a:off x="533400" y="457200"/>
            <a:ext cx="4114800" cy="3010828"/>
          </a:xfrm>
          <a:prstGeom prst="rect">
            <a:avLst/>
          </a:prstGeom>
          <a:ln>
            <a:noFill/>
          </a:ln>
          <a:effectLst/>
        </p:spPr>
      </p:pic>
      <p:sp>
        <p:nvSpPr>
          <p:cNvPr id="10" name="Rectangle 9"/>
          <p:cNvSpPr/>
          <p:nvPr/>
        </p:nvSpPr>
        <p:spPr>
          <a:xfrm>
            <a:off x="4343400" y="1905000"/>
            <a:ext cx="4495800" cy="3124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7" name="Picture 4" descr="http://unitedcats.files.wordpress.com/2008/10/spanish_armada.jpg"/>
          <p:cNvPicPr>
            <a:picLocks noChangeAspect="1" noChangeArrowheads="1"/>
          </p:cNvPicPr>
          <p:nvPr/>
        </p:nvPicPr>
        <p:blipFill>
          <a:blip r:embed="rId5" cstate="print"/>
          <a:srcRect/>
          <a:stretch>
            <a:fillRect/>
          </a:stretch>
        </p:blipFill>
        <p:spPr bwMode="auto">
          <a:xfrm>
            <a:off x="4419600" y="1981200"/>
            <a:ext cx="4324350" cy="2979871"/>
          </a:xfrm>
          <a:prstGeom prst="rect">
            <a:avLst/>
          </a:prstGeom>
          <a:ln>
            <a:noFill/>
          </a:ln>
          <a:effectLst/>
        </p:spPr>
      </p:pic>
    </p:spTree>
    <p:extLst>
      <p:ext uri="{BB962C8B-B14F-4D97-AF65-F5344CB8AC3E}">
        <p14:creationId xmlns:p14="http://schemas.microsoft.com/office/powerpoint/2010/main" xmlns="" val="646995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228600" y="-221075"/>
            <a:ext cx="4953001" cy="7289801"/>
            <a:chOff x="228600" y="-221075"/>
            <a:chExt cx="4953001" cy="7289801"/>
          </a:xfrm>
        </p:grpSpPr>
        <p:sp>
          <p:nvSpPr>
            <p:cNvPr id="15" name="Oval 14"/>
            <p:cNvSpPr/>
            <p:nvPr/>
          </p:nvSpPr>
          <p:spPr>
            <a:xfrm rot="16200000">
              <a:off x="228601" y="1796814"/>
              <a:ext cx="1284111" cy="128411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16" name="Oval 15"/>
            <p:cNvSpPr/>
            <p:nvPr/>
          </p:nvSpPr>
          <p:spPr>
            <a:xfrm rot="16200000">
              <a:off x="1757305" y="2163703"/>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17" name="Oval 16"/>
            <p:cNvSpPr/>
            <p:nvPr/>
          </p:nvSpPr>
          <p:spPr>
            <a:xfrm rot="16200000">
              <a:off x="1390416" y="1063036"/>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18" name="Oval 17"/>
            <p:cNvSpPr/>
            <p:nvPr/>
          </p:nvSpPr>
          <p:spPr>
            <a:xfrm rot="16200000">
              <a:off x="289749" y="696147"/>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19" name="Oval 18"/>
            <p:cNvSpPr/>
            <p:nvPr/>
          </p:nvSpPr>
          <p:spPr>
            <a:xfrm rot="16200000">
              <a:off x="2919120" y="240829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20" name="Oval 19"/>
            <p:cNvSpPr/>
            <p:nvPr/>
          </p:nvSpPr>
          <p:spPr>
            <a:xfrm rot="16200000">
              <a:off x="2246490" y="45155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21" name="Oval 20"/>
            <p:cNvSpPr/>
            <p:nvPr/>
          </p:nvSpPr>
          <p:spPr>
            <a:xfrm rot="16200000">
              <a:off x="289749" y="-22107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22" name="Oval 21"/>
            <p:cNvSpPr/>
            <p:nvPr/>
          </p:nvSpPr>
          <p:spPr>
            <a:xfrm rot="16200000">
              <a:off x="3775194" y="2469444"/>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3" name="Oval 22"/>
            <p:cNvSpPr/>
            <p:nvPr/>
          </p:nvSpPr>
          <p:spPr>
            <a:xfrm rot="16200000">
              <a:off x="2857971" y="-159927"/>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5" name="Oval 24"/>
            <p:cNvSpPr/>
            <p:nvPr/>
          </p:nvSpPr>
          <p:spPr>
            <a:xfrm rot="16200000">
              <a:off x="4692416" y="2591740"/>
              <a:ext cx="489185" cy="489185"/>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8" name="Oval 27"/>
            <p:cNvSpPr/>
            <p:nvPr/>
          </p:nvSpPr>
          <p:spPr>
            <a:xfrm>
              <a:off x="228600" y="3766726"/>
              <a:ext cx="1284111" cy="128411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29" name="Oval 28"/>
            <p:cNvSpPr/>
            <p:nvPr/>
          </p:nvSpPr>
          <p:spPr>
            <a:xfrm>
              <a:off x="289748" y="5295430"/>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30" name="Oval 29"/>
            <p:cNvSpPr/>
            <p:nvPr/>
          </p:nvSpPr>
          <p:spPr>
            <a:xfrm>
              <a:off x="1390415" y="4928541"/>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32" name="Oval 31"/>
            <p:cNvSpPr/>
            <p:nvPr/>
          </p:nvSpPr>
          <p:spPr>
            <a:xfrm>
              <a:off x="1757304" y="3827874"/>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36" name="Oval 35"/>
            <p:cNvSpPr/>
            <p:nvPr/>
          </p:nvSpPr>
          <p:spPr>
            <a:xfrm>
              <a:off x="289748" y="645724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37" name="Oval 36"/>
            <p:cNvSpPr/>
            <p:nvPr/>
          </p:nvSpPr>
          <p:spPr>
            <a:xfrm>
              <a:off x="2246489" y="578461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38" name="Oval 37"/>
            <p:cNvSpPr/>
            <p:nvPr/>
          </p:nvSpPr>
          <p:spPr>
            <a:xfrm>
              <a:off x="2919119" y="3827874"/>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41" name="Oval 40"/>
            <p:cNvSpPr/>
            <p:nvPr/>
          </p:nvSpPr>
          <p:spPr>
            <a:xfrm>
              <a:off x="2857970" y="6396096"/>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42" name="Oval 41"/>
            <p:cNvSpPr/>
            <p:nvPr/>
          </p:nvSpPr>
          <p:spPr>
            <a:xfrm>
              <a:off x="3836341" y="3766726"/>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45" name="Oval 44"/>
            <p:cNvSpPr/>
            <p:nvPr/>
          </p:nvSpPr>
          <p:spPr>
            <a:xfrm>
              <a:off x="4692415" y="3766726"/>
              <a:ext cx="489185" cy="489185"/>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grpSp>
      <p:sp>
        <p:nvSpPr>
          <p:cNvPr id="4" name="Rectangle 3"/>
          <p:cNvSpPr/>
          <p:nvPr/>
        </p:nvSpPr>
        <p:spPr>
          <a:xfrm>
            <a:off x="0" y="0"/>
            <a:ext cx="9144000" cy="6858000"/>
          </a:xfrm>
          <a:prstGeom prst="rect">
            <a:avLst/>
          </a:prstGeom>
          <a:solidFill>
            <a:srgbClr val="3B6E8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667000" y="381000"/>
            <a:ext cx="6172200" cy="3046988"/>
          </a:xfrm>
          <a:prstGeom prst="rect">
            <a:avLst/>
          </a:prstGeom>
          <a:noFill/>
        </p:spPr>
        <p:txBody>
          <a:bodyPr wrap="square" rtlCol="0">
            <a:spAutoFit/>
          </a:bodyPr>
          <a:lstStyle/>
          <a:p>
            <a:pPr algn="r"/>
            <a:r>
              <a:rPr lang="en-US" sz="4000" b="1" dirty="0" smtClean="0">
                <a:solidFill>
                  <a:schemeClr val="bg1"/>
                </a:solidFill>
                <a:latin typeface="Ebrima" pitchFamily="2" charset="0"/>
                <a:ea typeface="Ebrima" pitchFamily="2" charset="0"/>
                <a:cs typeface="Ebrima" pitchFamily="2" charset="0"/>
              </a:rPr>
              <a:t>Using Data and Technology to Improve Colorado’s Health: </a:t>
            </a:r>
            <a:r>
              <a:rPr lang="en-US" sz="4400" b="1" dirty="0" smtClean="0">
                <a:solidFill>
                  <a:schemeClr val="bg1"/>
                </a:solidFill>
                <a:latin typeface="Ebrima" pitchFamily="2" charset="0"/>
                <a:ea typeface="Ebrima" pitchFamily="2" charset="0"/>
                <a:cs typeface="Ebrima" pitchFamily="2" charset="0"/>
              </a:rPr>
              <a:t/>
            </a:r>
            <a:br>
              <a:rPr lang="en-US" sz="4400" b="1" dirty="0" smtClean="0">
                <a:solidFill>
                  <a:schemeClr val="bg1"/>
                </a:solidFill>
                <a:latin typeface="Ebrima" pitchFamily="2" charset="0"/>
                <a:ea typeface="Ebrima" pitchFamily="2" charset="0"/>
                <a:cs typeface="Ebrima" pitchFamily="2" charset="0"/>
              </a:rPr>
            </a:br>
            <a:r>
              <a:rPr lang="en-US" sz="3600" i="1" dirty="0" smtClean="0">
                <a:solidFill>
                  <a:schemeClr val="bg1"/>
                </a:solidFill>
                <a:latin typeface="Ebrima" pitchFamily="2" charset="0"/>
                <a:ea typeface="Ebrima" pitchFamily="2" charset="0"/>
                <a:cs typeface="Ebrima" pitchFamily="2" charset="0"/>
              </a:rPr>
              <a:t>A perspective </a:t>
            </a:r>
          </a:p>
          <a:p>
            <a:pPr algn="r"/>
            <a:r>
              <a:rPr lang="en-US" sz="3600" i="1" dirty="0" smtClean="0">
                <a:solidFill>
                  <a:schemeClr val="bg1"/>
                </a:solidFill>
                <a:latin typeface="Ebrima" pitchFamily="2" charset="0"/>
                <a:ea typeface="Ebrima" pitchFamily="2" charset="0"/>
                <a:cs typeface="Ebrima" pitchFamily="2" charset="0"/>
              </a:rPr>
              <a:t>from CHI</a:t>
            </a:r>
            <a:endParaRPr lang="en-US" sz="3600" i="1" dirty="0">
              <a:solidFill>
                <a:schemeClr val="bg1"/>
              </a:solidFill>
              <a:latin typeface="Ebrima" pitchFamily="2" charset="0"/>
              <a:ea typeface="Ebrima" pitchFamily="2" charset="0"/>
              <a:cs typeface="Ebrima" pitchFamily="2" charset="0"/>
            </a:endParaRPr>
          </a:p>
        </p:txBody>
      </p:sp>
      <p:sp>
        <p:nvSpPr>
          <p:cNvPr id="35" name="TextBox 34"/>
          <p:cNvSpPr txBox="1"/>
          <p:nvPr/>
        </p:nvSpPr>
        <p:spPr>
          <a:xfrm>
            <a:off x="3657600" y="4724400"/>
            <a:ext cx="5181600" cy="523220"/>
          </a:xfrm>
          <a:prstGeom prst="rect">
            <a:avLst/>
          </a:prstGeom>
          <a:noFill/>
        </p:spPr>
        <p:txBody>
          <a:bodyPr wrap="square" rtlCol="0">
            <a:spAutoFit/>
          </a:bodyPr>
          <a:lstStyle/>
          <a:p>
            <a:pPr algn="r"/>
            <a:r>
              <a:rPr lang="en-US" sz="2800" b="1" dirty="0" smtClean="0">
                <a:solidFill>
                  <a:schemeClr val="accent2"/>
                </a:solidFill>
                <a:latin typeface="Ebrima" pitchFamily="2" charset="0"/>
                <a:ea typeface="Ebrima" pitchFamily="2" charset="0"/>
                <a:cs typeface="Ebrima" pitchFamily="2" charset="0"/>
              </a:rPr>
              <a:t>Culture of Data</a:t>
            </a:r>
            <a:endParaRPr lang="en-US" sz="2800" b="1" dirty="0">
              <a:solidFill>
                <a:schemeClr val="accent2"/>
              </a:solidFill>
              <a:latin typeface="Ebrima" pitchFamily="2" charset="0"/>
              <a:ea typeface="Ebrima" pitchFamily="2" charset="0"/>
              <a:cs typeface="Ebrima" pitchFamily="2" charset="0"/>
            </a:endParaRPr>
          </a:p>
        </p:txBody>
      </p:sp>
      <p:sp>
        <p:nvSpPr>
          <p:cNvPr id="34" name="TextBox 33"/>
          <p:cNvSpPr txBox="1"/>
          <p:nvPr/>
        </p:nvSpPr>
        <p:spPr>
          <a:xfrm>
            <a:off x="5943600" y="4419600"/>
            <a:ext cx="2895600" cy="369332"/>
          </a:xfrm>
          <a:prstGeom prst="rect">
            <a:avLst/>
          </a:prstGeom>
          <a:noFill/>
        </p:spPr>
        <p:txBody>
          <a:bodyPr wrap="square" rtlCol="0">
            <a:spAutoFit/>
          </a:bodyPr>
          <a:lstStyle/>
          <a:p>
            <a:pPr algn="r"/>
            <a:r>
              <a:rPr lang="en-US" b="1" dirty="0" smtClean="0">
                <a:solidFill>
                  <a:srgbClr val="FFFFFF"/>
                </a:solidFill>
                <a:latin typeface="Ebrima" pitchFamily="2" charset="0"/>
                <a:ea typeface="Ebrima" pitchFamily="2" charset="0"/>
                <a:cs typeface="Ebrima" pitchFamily="2" charset="0"/>
              </a:rPr>
              <a:t>October 7, 2011</a:t>
            </a:r>
            <a:endParaRPr lang="en-US" b="1" dirty="0">
              <a:solidFill>
                <a:srgbClr val="FFFFFF"/>
              </a:solidFill>
              <a:latin typeface="Ebrima" pitchFamily="2" charset="0"/>
              <a:ea typeface="Ebrima" pitchFamily="2" charset="0"/>
              <a:cs typeface="Ebrima" pitchFamily="2" charset="0"/>
            </a:endParaRPr>
          </a:p>
        </p:txBody>
      </p:sp>
      <p:pic>
        <p:nvPicPr>
          <p:cNvPr id="8" name="Picture 7"/>
          <p:cNvPicPr>
            <a:picLocks noChangeAspect="1"/>
          </p:cNvPicPr>
          <p:nvPr/>
        </p:nvPicPr>
        <p:blipFill rotWithShape="1">
          <a:blip r:embed="rId3" cstate="print"/>
          <a:srcRect b="17037"/>
          <a:stretch/>
        </p:blipFill>
        <p:spPr>
          <a:xfrm>
            <a:off x="5943600" y="5831256"/>
            <a:ext cx="2743199" cy="721943"/>
          </a:xfrm>
          <a:prstGeom prst="rect">
            <a:avLst/>
          </a:prstGeom>
        </p:spPr>
      </p:pic>
    </p:spTree>
    <p:extLst>
      <p:ext uri="{BB962C8B-B14F-4D97-AF65-F5344CB8AC3E}">
        <p14:creationId xmlns:p14="http://schemas.microsoft.com/office/powerpoint/2010/main" xmlns="" val="2706657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3B6E8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Today’s topics</a:t>
            </a:r>
            <a:endParaRPr lang="en-US" sz="3600" dirty="0">
              <a:solidFill>
                <a:schemeClr val="bg1">
                  <a:lumMod val="95000"/>
                </a:schemeClr>
              </a:solidFill>
              <a:latin typeface="Ebrima" pitchFamily="2" charset="0"/>
              <a:ea typeface="Ebrima" pitchFamily="2" charset="0"/>
              <a:cs typeface="Ebrima" pitchFamily="2" charset="0"/>
            </a:endParaRPr>
          </a:p>
        </p:txBody>
      </p:sp>
      <p:sp>
        <p:nvSpPr>
          <p:cNvPr id="20" name="Content Placeholder 4"/>
          <p:cNvSpPr txBox="1">
            <a:spLocks/>
          </p:cNvSpPr>
          <p:nvPr/>
        </p:nvSpPr>
        <p:spPr>
          <a:xfrm>
            <a:off x="457200" y="1295400"/>
            <a:ext cx="8229600" cy="4525963"/>
          </a:xfrm>
          <a:prstGeom prst="rect">
            <a:avLst/>
          </a:prstGeom>
        </p:spPr>
        <p:txBody>
          <a:bodyPr vert="horz" lIns="91440" tIns="45720" rIns="91440" bIns="45720" rtlCol="0">
            <a:normAutofit/>
          </a:bodyPr>
          <a:lstStyle/>
          <a:p>
            <a:pPr marL="347472" indent="-347472">
              <a:lnSpc>
                <a:spcPct val="120000"/>
              </a:lnSpc>
              <a:spcBef>
                <a:spcPct val="20000"/>
              </a:spcBef>
              <a:buFont typeface="Arial" pitchFamily="34" charset="0"/>
              <a:buChar char="•"/>
            </a:pPr>
            <a:r>
              <a:rPr lang="en-US" sz="3200" dirty="0" smtClean="0">
                <a:solidFill>
                  <a:srgbClr val="425968"/>
                </a:solidFill>
                <a:latin typeface="Ebrima" pitchFamily="2" charset="0"/>
                <a:ea typeface="Ebrima" pitchFamily="2" charset="0"/>
                <a:cs typeface="Ebrima" pitchFamily="2" charset="0"/>
              </a:rPr>
              <a:t>A brief (re)introduction to CHI</a:t>
            </a:r>
          </a:p>
          <a:p>
            <a:pPr marL="347472" indent="-347472">
              <a:lnSpc>
                <a:spcPct val="120000"/>
              </a:lnSpc>
              <a:spcBef>
                <a:spcPct val="20000"/>
              </a:spcBef>
              <a:buFont typeface="Arial" pitchFamily="34" charset="0"/>
              <a:buChar char="•"/>
            </a:pPr>
            <a:r>
              <a:rPr lang="en-US" sz="3200" dirty="0" smtClean="0">
                <a:solidFill>
                  <a:srgbClr val="425968"/>
                </a:solidFill>
                <a:latin typeface="Ebrima" pitchFamily="2" charset="0"/>
                <a:ea typeface="Ebrima" pitchFamily="2" charset="0"/>
                <a:cs typeface="Ebrima" pitchFamily="2" charset="0"/>
              </a:rPr>
              <a:t>Our large-scale investments in data </a:t>
            </a:r>
            <a:br>
              <a:rPr lang="en-US" sz="3200" dirty="0" smtClean="0">
                <a:solidFill>
                  <a:srgbClr val="425968"/>
                </a:solidFill>
                <a:latin typeface="Ebrima" pitchFamily="2" charset="0"/>
                <a:ea typeface="Ebrima" pitchFamily="2" charset="0"/>
                <a:cs typeface="Ebrima" pitchFamily="2" charset="0"/>
              </a:rPr>
            </a:br>
            <a:r>
              <a:rPr lang="en-US" sz="3200" dirty="0" smtClean="0">
                <a:solidFill>
                  <a:srgbClr val="425968"/>
                </a:solidFill>
                <a:latin typeface="Ebrima" pitchFamily="2" charset="0"/>
                <a:ea typeface="Ebrima" pitchFamily="2" charset="0"/>
                <a:cs typeface="Ebrima" pitchFamily="2" charset="0"/>
              </a:rPr>
              <a:t>and technology</a:t>
            </a:r>
          </a:p>
          <a:p>
            <a:pPr marL="347472" indent="-347472">
              <a:lnSpc>
                <a:spcPct val="120000"/>
              </a:lnSpc>
              <a:spcBef>
                <a:spcPct val="20000"/>
              </a:spcBef>
              <a:buFont typeface="Arial" pitchFamily="34" charset="0"/>
              <a:buChar char="•"/>
            </a:pPr>
            <a:r>
              <a:rPr lang="en-US" sz="3200" dirty="0" smtClean="0">
                <a:solidFill>
                  <a:srgbClr val="425968"/>
                </a:solidFill>
                <a:latin typeface="Ebrima" pitchFamily="2" charset="0"/>
                <a:ea typeface="Ebrima" pitchFamily="2" charset="0"/>
                <a:cs typeface="Ebrima" pitchFamily="2" charset="0"/>
              </a:rPr>
              <a:t>What now? A comment on culture</a:t>
            </a: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spTree>
    <p:extLst>
      <p:ext uri="{BB962C8B-B14F-4D97-AF65-F5344CB8AC3E}">
        <p14:creationId xmlns:p14="http://schemas.microsoft.com/office/powerpoint/2010/main" xmlns="" val="3773315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A brief introduction</a:t>
            </a:r>
            <a:endParaRPr lang="en-US" sz="3600" dirty="0">
              <a:solidFill>
                <a:schemeClr val="bg1">
                  <a:lumMod val="95000"/>
                </a:schemeClr>
              </a:solidFill>
              <a:latin typeface="Ebrima" pitchFamily="2" charset="0"/>
              <a:ea typeface="Ebrima" pitchFamily="2" charset="0"/>
              <a:cs typeface="Ebrima" pitchFamily="2" charset="0"/>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sp>
        <p:nvSpPr>
          <p:cNvPr id="6" name="Content Placeholder 2"/>
          <p:cNvSpPr txBox="1">
            <a:spLocks/>
          </p:cNvSpPr>
          <p:nvPr/>
        </p:nvSpPr>
        <p:spPr>
          <a:xfrm>
            <a:off x="762000" y="1447800"/>
            <a:ext cx="8229600" cy="45259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CHI is a trusted and leading source of credible health information for Colorado leaders.  Our insight is used to:</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 Inform policy</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25968"/>
                </a:solidFill>
                <a:latin typeface="Ebrima" pitchFamily="2" charset="0"/>
                <a:ea typeface="Ebrima" pitchFamily="2" charset="0"/>
                <a:cs typeface="Ebrima" pitchFamily="2" charset="0"/>
              </a:rPr>
              <a:t> </a:t>
            </a:r>
            <a:r>
              <a:rPr kumimoji="0" lang="en-US" sz="28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Contribute to effective implementation</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25968"/>
                </a:solidFill>
                <a:latin typeface="Ebrima" pitchFamily="2" charset="0"/>
                <a:ea typeface="Ebrima" pitchFamily="2" charset="0"/>
                <a:cs typeface="Ebrima" pitchFamily="2" charset="0"/>
              </a:rPr>
              <a:t> </a:t>
            </a:r>
            <a:r>
              <a:rPr kumimoji="0" lang="en-US" sz="28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Support state efforts to improve health</a:t>
            </a:r>
          </a:p>
        </p:txBody>
      </p:sp>
      <p:graphicFrame>
        <p:nvGraphicFramePr>
          <p:cNvPr id="7" name="Diagram 6"/>
          <p:cNvGraphicFramePr/>
          <p:nvPr>
            <p:extLst>
              <p:ext uri="{D42A27DB-BD31-4B8C-83A1-F6EECF244321}">
                <p14:modId xmlns:p14="http://schemas.microsoft.com/office/powerpoint/2010/main" xmlns="" val="303127815"/>
              </p:ext>
            </p:extLst>
          </p:nvPr>
        </p:nvGraphicFramePr>
        <p:xfrm>
          <a:off x="762000" y="4648200"/>
          <a:ext cx="6629400" cy="144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ight Arrow 7"/>
          <p:cNvSpPr/>
          <p:nvPr/>
        </p:nvSpPr>
        <p:spPr>
          <a:xfrm>
            <a:off x="342900" y="1600200"/>
            <a:ext cx="342900" cy="228600"/>
          </a:xfrm>
          <a:prstGeom prst="rightArrow">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38147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42596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Today’s topics</a:t>
            </a:r>
            <a:endParaRPr lang="en-US" sz="3600" dirty="0">
              <a:solidFill>
                <a:schemeClr val="bg1">
                  <a:lumMod val="95000"/>
                </a:schemeClr>
              </a:solidFill>
              <a:latin typeface="Ebrima" pitchFamily="2" charset="0"/>
              <a:ea typeface="Ebrima" pitchFamily="2" charset="0"/>
              <a:cs typeface="Ebrima" pitchFamily="2" charset="0"/>
            </a:endParaRPr>
          </a:p>
        </p:txBody>
      </p:sp>
      <p:sp>
        <p:nvSpPr>
          <p:cNvPr id="20" name="Content Placeholder 4"/>
          <p:cNvSpPr txBox="1">
            <a:spLocks/>
          </p:cNvSpPr>
          <p:nvPr/>
        </p:nvSpPr>
        <p:spPr>
          <a:xfrm>
            <a:off x="457200" y="1295400"/>
            <a:ext cx="8229600" cy="4525963"/>
          </a:xfrm>
          <a:prstGeom prst="rect">
            <a:avLst/>
          </a:prstGeom>
        </p:spPr>
        <p:txBody>
          <a:bodyPr vert="horz" lIns="91440" tIns="45720" rIns="91440" bIns="45720" rtlCol="0">
            <a:normAutofit/>
          </a:bodyPr>
          <a:lstStyle/>
          <a:p>
            <a:pPr marL="347472" indent="-347472">
              <a:lnSpc>
                <a:spcPct val="120000"/>
              </a:lnSpc>
              <a:spcBef>
                <a:spcPct val="20000"/>
              </a:spcBef>
              <a:buFont typeface="Arial" pitchFamily="34" charset="0"/>
              <a:buChar char="•"/>
            </a:pPr>
            <a:r>
              <a:rPr lang="en-US" sz="3200" dirty="0">
                <a:solidFill>
                  <a:srgbClr val="425968"/>
                </a:solidFill>
                <a:latin typeface="Ebrima" pitchFamily="2" charset="0"/>
                <a:ea typeface="Ebrima" pitchFamily="2" charset="0"/>
                <a:cs typeface="Ebrima" pitchFamily="2" charset="0"/>
              </a:rPr>
              <a:t>A brief (re)introduction to CHI</a:t>
            </a:r>
          </a:p>
          <a:p>
            <a:pPr marL="347472" indent="-347472">
              <a:lnSpc>
                <a:spcPct val="120000"/>
              </a:lnSpc>
              <a:spcBef>
                <a:spcPct val="20000"/>
              </a:spcBef>
              <a:buFont typeface="Arial" pitchFamily="34" charset="0"/>
              <a:buChar char="•"/>
            </a:pPr>
            <a:r>
              <a:rPr lang="en-US" sz="3200" dirty="0">
                <a:solidFill>
                  <a:srgbClr val="425968"/>
                </a:solidFill>
                <a:latin typeface="Ebrima" pitchFamily="2" charset="0"/>
                <a:ea typeface="Ebrima" pitchFamily="2" charset="0"/>
                <a:cs typeface="Ebrima" pitchFamily="2" charset="0"/>
              </a:rPr>
              <a:t>Our large-scale investments in data </a:t>
            </a:r>
            <a:br>
              <a:rPr lang="en-US" sz="3200" dirty="0">
                <a:solidFill>
                  <a:srgbClr val="425968"/>
                </a:solidFill>
                <a:latin typeface="Ebrima" pitchFamily="2" charset="0"/>
                <a:ea typeface="Ebrima" pitchFamily="2" charset="0"/>
                <a:cs typeface="Ebrima" pitchFamily="2" charset="0"/>
              </a:rPr>
            </a:br>
            <a:r>
              <a:rPr lang="en-US" sz="3200" dirty="0">
                <a:solidFill>
                  <a:srgbClr val="425968"/>
                </a:solidFill>
                <a:latin typeface="Ebrima" pitchFamily="2" charset="0"/>
                <a:ea typeface="Ebrima" pitchFamily="2" charset="0"/>
                <a:cs typeface="Ebrima" pitchFamily="2" charset="0"/>
              </a:rPr>
              <a:t>and technology</a:t>
            </a:r>
          </a:p>
          <a:p>
            <a:pPr marL="347472" indent="-347472">
              <a:lnSpc>
                <a:spcPct val="120000"/>
              </a:lnSpc>
              <a:spcBef>
                <a:spcPct val="20000"/>
              </a:spcBef>
              <a:buFont typeface="Arial" pitchFamily="34" charset="0"/>
              <a:buChar char="•"/>
            </a:pPr>
            <a:r>
              <a:rPr lang="en-US" sz="3200" dirty="0">
                <a:solidFill>
                  <a:srgbClr val="425968"/>
                </a:solidFill>
                <a:latin typeface="Ebrima" pitchFamily="2" charset="0"/>
                <a:ea typeface="Ebrima" pitchFamily="2" charset="0"/>
                <a:cs typeface="Ebrima" pitchFamily="2" charset="0"/>
              </a:rPr>
              <a:t>What now? A comment on culture</a:t>
            </a: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spTree>
    <p:extLst>
      <p:ext uri="{BB962C8B-B14F-4D97-AF65-F5344CB8AC3E}">
        <p14:creationId xmlns:p14="http://schemas.microsoft.com/office/powerpoint/2010/main" xmlns="" val="1951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In other words…</a:t>
            </a:r>
            <a:endParaRPr lang="en-US" sz="3600" dirty="0">
              <a:solidFill>
                <a:schemeClr val="bg1">
                  <a:lumMod val="95000"/>
                </a:schemeClr>
              </a:solidFill>
              <a:latin typeface="Ebrima" pitchFamily="2" charset="0"/>
              <a:ea typeface="Ebrima" pitchFamily="2" charset="0"/>
              <a:cs typeface="Ebrima" pitchFamily="2" charset="0"/>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pic>
        <p:nvPicPr>
          <p:cNvPr id="7" name="Picture 6" descr="group1.jpg"/>
          <p:cNvPicPr>
            <a:picLocks noChangeAspect="1"/>
          </p:cNvPicPr>
          <p:nvPr/>
        </p:nvPicPr>
        <p:blipFill>
          <a:blip r:embed="rId4" cstate="print"/>
          <a:stretch>
            <a:fillRect/>
          </a:stretch>
        </p:blipFill>
        <p:spPr>
          <a:xfrm>
            <a:off x="1371600" y="1356826"/>
            <a:ext cx="6400800" cy="51201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20295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686800" cy="1143000"/>
          </a:xfrm>
        </p:spPr>
        <p:txBody>
          <a:bodyPr>
            <a:normAutofit fontScale="90000"/>
          </a:bodyPr>
          <a:lstStyle/>
          <a:p>
            <a:r>
              <a:rPr lang="en-US" dirty="0" smtClean="0">
                <a:solidFill>
                  <a:srgbClr val="425968"/>
                </a:solidFill>
              </a:rPr>
              <a:t>Action 22 residents, age 0-64, by insurance status</a:t>
            </a:r>
            <a:endParaRPr lang="en-US" dirty="0">
              <a:solidFill>
                <a:srgbClr val="425968"/>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3625870374"/>
              </p:ext>
            </p:extLst>
          </p:nvPr>
        </p:nvGraphicFramePr>
        <p:xfrm>
          <a:off x="76200" y="1828800"/>
          <a:ext cx="8991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0"/>
            <a:ext cx="9144000" cy="990600"/>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Historically, a data house . . . </a:t>
            </a:r>
            <a:endParaRPr lang="en-US" sz="3600" dirty="0">
              <a:solidFill>
                <a:schemeClr val="bg1">
                  <a:lumMod val="95000"/>
                </a:schemeClr>
              </a:solidFill>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xmlns="" val="1218072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Our focus today, telling the story…</a:t>
            </a:r>
            <a:endParaRPr lang="en-US" sz="3600" dirty="0">
              <a:solidFill>
                <a:schemeClr val="bg1">
                  <a:lumMod val="95000"/>
                </a:schemeClr>
              </a:solidFill>
              <a:latin typeface="Ebrima" pitchFamily="2" charset="0"/>
              <a:ea typeface="Ebrima" pitchFamily="2" charset="0"/>
              <a:cs typeface="Ebrima" pitchFamily="2" charset="0"/>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pic>
        <p:nvPicPr>
          <p:cNvPr id="9" name="Picture 8" descr="Draft1EBNEkidsMKmap_July2011.jpg"/>
          <p:cNvPicPr>
            <a:picLocks noChangeAspect="1"/>
          </p:cNvPicPr>
          <p:nvPr/>
        </p:nvPicPr>
        <p:blipFill>
          <a:blip r:embed="rId4" cstate="print"/>
          <a:srcRect t="12222" b="15556"/>
          <a:stretch>
            <a:fillRect/>
          </a:stretch>
        </p:blipFill>
        <p:spPr>
          <a:xfrm>
            <a:off x="76200" y="1573647"/>
            <a:ext cx="8153400" cy="4550254"/>
          </a:xfrm>
          <a:prstGeom prst="rect">
            <a:avLst/>
          </a:prstGeom>
        </p:spPr>
      </p:pic>
      <p:sp>
        <p:nvSpPr>
          <p:cNvPr id="7" name="TextBox 6"/>
          <p:cNvSpPr txBox="1"/>
          <p:nvPr/>
        </p:nvSpPr>
        <p:spPr>
          <a:xfrm>
            <a:off x="228600" y="1143000"/>
            <a:ext cx="7715767" cy="369332"/>
          </a:xfrm>
          <a:prstGeom prst="rect">
            <a:avLst/>
          </a:prstGeom>
          <a:noFill/>
        </p:spPr>
        <p:txBody>
          <a:bodyPr wrap="none" rtlCol="0">
            <a:spAutoFit/>
          </a:bodyPr>
          <a:lstStyle/>
          <a:p>
            <a:r>
              <a:rPr lang="en-US" dirty="0" smtClean="0">
                <a:solidFill>
                  <a:srgbClr val="425968"/>
                </a:solidFill>
              </a:rPr>
              <a:t>Percent of children who are eligible but not enrolled in Medicaid by county, 2009</a:t>
            </a:r>
            <a:endParaRPr lang="en-US" dirty="0">
              <a:solidFill>
                <a:srgbClr val="425968"/>
              </a:solidFill>
            </a:endParaRPr>
          </a:p>
        </p:txBody>
      </p:sp>
      <p:sp>
        <p:nvSpPr>
          <p:cNvPr id="8" name="TextBox 7"/>
          <p:cNvSpPr txBox="1"/>
          <p:nvPr/>
        </p:nvSpPr>
        <p:spPr>
          <a:xfrm>
            <a:off x="1752600" y="6324600"/>
            <a:ext cx="5029199" cy="261610"/>
          </a:xfrm>
          <a:prstGeom prst="rect">
            <a:avLst/>
          </a:prstGeom>
          <a:noFill/>
        </p:spPr>
        <p:txBody>
          <a:bodyPr wrap="square" rtlCol="0">
            <a:spAutoFit/>
          </a:bodyPr>
          <a:lstStyle/>
          <a:p>
            <a:r>
              <a:rPr lang="en-US" sz="1100" dirty="0" smtClean="0"/>
              <a:t>SOURCE: CHI analysis of 2009 American Community Survey</a:t>
            </a:r>
            <a:endParaRPr lang="en-US" sz="1100" dirty="0"/>
          </a:p>
        </p:txBody>
      </p:sp>
    </p:spTree>
    <p:extLst>
      <p:ext uri="{BB962C8B-B14F-4D97-AF65-F5344CB8AC3E}">
        <p14:creationId xmlns:p14="http://schemas.microsoft.com/office/powerpoint/2010/main" xmlns="" val="2430207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F0FAF64-2E2D-4E05-A04D-381E6CBB7433}" type="slidenum">
              <a:rPr lang="en-US" smtClean="0"/>
              <a:pPr/>
              <a:t>23</a:t>
            </a:fld>
            <a:endParaRPr lang="en-US"/>
          </a:p>
        </p:txBody>
      </p:sp>
      <p:sp>
        <p:nvSpPr>
          <p:cNvPr id="9" name="Rectangle 8"/>
          <p:cNvSpPr/>
          <p:nvPr/>
        </p:nvSpPr>
        <p:spPr>
          <a:xfrm>
            <a:off x="0" y="-29412"/>
            <a:ext cx="9144000" cy="6887412"/>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09800" y="4953000"/>
            <a:ext cx="6400799" cy="1371600"/>
          </a:xfrm>
        </p:spPr>
        <p:txBody>
          <a:bodyPr>
            <a:normAutofit/>
          </a:bodyPr>
          <a:lstStyle/>
          <a:p>
            <a:r>
              <a:rPr lang="en-US" b="0" cap="none" dirty="0" smtClean="0">
                <a:solidFill>
                  <a:schemeClr val="bg1"/>
                </a:solidFill>
                <a:latin typeface="Ebrima" pitchFamily="2" charset="0"/>
                <a:ea typeface="Ebrima" pitchFamily="2" charset="0"/>
                <a:cs typeface="Ebrima" pitchFamily="2" charset="0"/>
              </a:rPr>
              <a:t>Our Large Scale Investments</a:t>
            </a:r>
            <a:endParaRPr lang="en-US" b="0" cap="none" dirty="0">
              <a:solidFill>
                <a:schemeClr val="bg1"/>
              </a:solidFill>
              <a:latin typeface="Ebrima" pitchFamily="2" charset="0"/>
              <a:ea typeface="Ebrima" pitchFamily="2" charset="0"/>
              <a:cs typeface="Ebrima" pitchFamily="2" charset="0"/>
            </a:endParaRPr>
          </a:p>
        </p:txBody>
      </p:sp>
      <p:pic>
        <p:nvPicPr>
          <p:cNvPr id="6" name="Picture 5"/>
          <p:cNvPicPr>
            <a:picLocks noChangeAspect="1"/>
          </p:cNvPicPr>
          <p:nvPr/>
        </p:nvPicPr>
        <p:blipFill rotWithShape="1">
          <a:blip r:embed="rId3" cstate="print"/>
          <a:srcRect r="74985" b="22032"/>
          <a:stretch/>
        </p:blipFill>
        <p:spPr>
          <a:xfrm>
            <a:off x="457200" y="242344"/>
            <a:ext cx="1219200" cy="1205456"/>
          </a:xfrm>
          <a:prstGeom prst="rect">
            <a:avLst/>
          </a:prstGeom>
        </p:spPr>
      </p:pic>
    </p:spTree>
    <p:extLst>
      <p:ext uri="{BB962C8B-B14F-4D97-AF65-F5344CB8AC3E}">
        <p14:creationId xmlns:p14="http://schemas.microsoft.com/office/powerpoint/2010/main" xmlns="" val="3572262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Incenting new behaviors</a:t>
            </a:r>
            <a:endParaRPr lang="en-US" sz="3600" dirty="0">
              <a:solidFill>
                <a:schemeClr val="bg1">
                  <a:lumMod val="95000"/>
                </a:schemeClr>
              </a:solidFill>
              <a:latin typeface="Ebrima" pitchFamily="2" charset="0"/>
              <a:ea typeface="Ebrima" pitchFamily="2" charset="0"/>
              <a:cs typeface="Ebrima" pitchFamily="2" charset="0"/>
            </a:endParaRPr>
          </a:p>
        </p:txBody>
      </p:sp>
      <p:pic>
        <p:nvPicPr>
          <p:cNvPr id="27" name="Picture 26" descr="CHI clr logo8-2011lrg.jpg"/>
          <p:cNvPicPr>
            <a:picLocks noChangeAspect="1"/>
          </p:cNvPicPr>
          <p:nvPr/>
        </p:nvPicPr>
        <p:blipFill>
          <a:blip r:embed="rId3" cstate="print"/>
          <a:srcRect r="74194" b="29107"/>
          <a:stretch>
            <a:fillRect/>
          </a:stretch>
        </p:blipFill>
        <p:spPr>
          <a:xfrm>
            <a:off x="8077200" y="5993476"/>
            <a:ext cx="685800" cy="635924"/>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xmlns="" val="3219604838"/>
              </p:ext>
            </p:extLst>
          </p:nvPr>
        </p:nvGraphicFramePr>
        <p:xfrm>
          <a:off x="-1295400" y="13716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3" descr="iStock_000001679367Small.jpg"/>
          <p:cNvPicPr>
            <a:picLocks noChangeAspect="1"/>
          </p:cNvPicPr>
          <p:nvPr/>
        </p:nvPicPr>
        <p:blipFill>
          <a:blip r:embed="rId9" cstate="print"/>
          <a:srcRect/>
          <a:stretch>
            <a:fillRect/>
          </a:stretch>
        </p:blipFill>
        <p:spPr bwMode="auto">
          <a:xfrm>
            <a:off x="5341092" y="990600"/>
            <a:ext cx="3802908" cy="6173788"/>
          </a:xfrm>
          <a:prstGeom prst="rect">
            <a:avLst/>
          </a:prstGeom>
          <a:noFill/>
          <a:ln w="9525">
            <a:noFill/>
            <a:miter lim="800000"/>
            <a:headEnd/>
            <a:tailEnd/>
          </a:ln>
        </p:spPr>
      </p:pic>
    </p:spTree>
    <p:extLst>
      <p:ext uri="{BB962C8B-B14F-4D97-AF65-F5344CB8AC3E}">
        <p14:creationId xmlns:p14="http://schemas.microsoft.com/office/powerpoint/2010/main" xmlns="" val="3708193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89154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(Potentially) transformative investments</a:t>
            </a:r>
            <a:endParaRPr lang="en-US" sz="3600" dirty="0">
              <a:solidFill>
                <a:schemeClr val="bg1">
                  <a:lumMod val="95000"/>
                </a:schemeClr>
              </a:solidFill>
              <a:latin typeface="Ebrima" pitchFamily="2" charset="0"/>
              <a:ea typeface="Ebrima" pitchFamily="2" charset="0"/>
              <a:cs typeface="Ebrima" pitchFamily="2" charset="0"/>
            </a:endParaRPr>
          </a:p>
        </p:txBody>
      </p:sp>
      <p:sp>
        <p:nvSpPr>
          <p:cNvPr id="20" name="Content Placeholder 4"/>
          <p:cNvSpPr txBox="1">
            <a:spLocks/>
          </p:cNvSpPr>
          <p:nvPr/>
        </p:nvSpPr>
        <p:spPr>
          <a:xfrm>
            <a:off x="457200" y="1295400"/>
            <a:ext cx="8229600" cy="4525963"/>
          </a:xfrm>
          <a:prstGeom prst="rect">
            <a:avLst/>
          </a:prstGeom>
        </p:spPr>
        <p:txBody>
          <a:bodyPr vert="horz" lIns="91440" tIns="45720" rIns="91440" bIns="45720" rtlCol="0">
            <a:normAutofit/>
          </a:bodyPr>
          <a:lstStyle/>
          <a:p>
            <a:pPr>
              <a:spcBef>
                <a:spcPct val="20000"/>
              </a:spcBef>
              <a:buFont typeface="Arial" pitchFamily="34" charset="0"/>
              <a:buChar char="•"/>
            </a:pP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  </a:t>
            </a:r>
            <a:r>
              <a:rPr lang="en-US" sz="3200" dirty="0" smtClean="0">
                <a:solidFill>
                  <a:srgbClr val="425968"/>
                </a:solidFill>
                <a:latin typeface="Ebrima" pitchFamily="2" charset="0"/>
                <a:ea typeface="Ebrima" pitchFamily="2" charset="0"/>
                <a:cs typeface="Ebrima" pitchFamily="2" charset="0"/>
              </a:rPr>
              <a:t>Physical Infrastructure:</a:t>
            </a:r>
          </a:p>
          <a:p>
            <a:pPr lvl="1">
              <a:spcBef>
                <a:spcPct val="20000"/>
              </a:spcBef>
              <a:buFont typeface="Arial" pitchFamily="34" charset="0"/>
              <a:buChar char="•"/>
            </a:pPr>
            <a:r>
              <a:rPr kumimoji="0" lang="en-US" sz="2800" b="0" i="0" u="none" strike="noStrike" kern="1200" cap="none" spc="0" normalizeH="0" noProof="0" dirty="0" smtClean="0">
                <a:ln>
                  <a:noFill/>
                </a:ln>
                <a:solidFill>
                  <a:srgbClr val="425968"/>
                </a:solidFill>
                <a:effectLst/>
                <a:uLnTx/>
                <a:uFillTx/>
                <a:latin typeface="Ebrima" pitchFamily="2" charset="0"/>
                <a:ea typeface="Ebrima" pitchFamily="2" charset="0"/>
                <a:cs typeface="Ebrima" pitchFamily="2" charset="0"/>
              </a:rPr>
              <a:t>  The ACA allocates $11 billion to FQHCs</a:t>
            </a:r>
          </a:p>
          <a:p>
            <a:pPr>
              <a:spcBef>
                <a:spcPct val="20000"/>
              </a:spcBef>
              <a:buFont typeface="Arial" pitchFamily="34" charset="0"/>
              <a:buChar char="•"/>
            </a:pPr>
            <a:r>
              <a:rPr lang="en-US" sz="3200" noProof="0" dirty="0" smtClean="0">
                <a:solidFill>
                  <a:srgbClr val="425968"/>
                </a:solidFill>
                <a:latin typeface="Ebrima" pitchFamily="2" charset="0"/>
                <a:ea typeface="Ebrima" pitchFamily="2" charset="0"/>
                <a:cs typeface="Ebrima" pitchFamily="2" charset="0"/>
              </a:rPr>
              <a:t>  Major initiatives in Colorado</a:t>
            </a:r>
            <a:endPar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425968"/>
              </a:solidFill>
              <a:effectLst/>
              <a:uLnTx/>
              <a:uFillTx/>
              <a:latin typeface="+mn-lt"/>
              <a:ea typeface="+mn-ea"/>
              <a:cs typeface="+mn-cs"/>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pic>
        <p:nvPicPr>
          <p:cNvPr id="6" name="Picture 4" descr="http://www.loogooo.com/uploads/allimg/101022/1-1010221A245.png"/>
          <p:cNvPicPr>
            <a:picLocks noChangeAspect="1" noChangeArrowheads="1"/>
          </p:cNvPicPr>
          <p:nvPr/>
        </p:nvPicPr>
        <p:blipFill>
          <a:blip r:embed="rId4" cstate="print"/>
          <a:srcRect l="27077" t="16923" r="28615" b="21538"/>
          <a:stretch>
            <a:fillRect/>
          </a:stretch>
        </p:blipFill>
        <p:spPr bwMode="auto">
          <a:xfrm>
            <a:off x="6553200" y="3048000"/>
            <a:ext cx="1714500" cy="1905000"/>
          </a:xfrm>
          <a:prstGeom prst="rect">
            <a:avLst/>
          </a:prstGeom>
          <a:noFill/>
        </p:spPr>
      </p:pic>
      <p:pic>
        <p:nvPicPr>
          <p:cNvPr id="7" name="Picture 4" descr="http://t0.gstatic.com/images?q=tbn:ANd9GcQ27NZzisFcKgzgAg7taRIO4twScoN9IKs5HgqFj60kjdx7AYmL"/>
          <p:cNvPicPr>
            <a:picLocks noChangeAspect="1" noChangeArrowheads="1"/>
          </p:cNvPicPr>
          <p:nvPr/>
        </p:nvPicPr>
        <p:blipFill>
          <a:blip r:embed="rId5" cstate="print"/>
          <a:srcRect/>
          <a:stretch>
            <a:fillRect/>
          </a:stretch>
        </p:blipFill>
        <p:spPr bwMode="auto">
          <a:xfrm>
            <a:off x="1219200" y="4368718"/>
            <a:ext cx="2362200" cy="1041482"/>
          </a:xfrm>
          <a:prstGeom prst="rect">
            <a:avLst/>
          </a:prstGeom>
          <a:noFill/>
        </p:spPr>
      </p:pic>
      <p:pic>
        <p:nvPicPr>
          <p:cNvPr id="8" name="Picture 2" descr="Logo_Quality_Health_Network"/>
          <p:cNvPicPr>
            <a:picLocks noChangeAspect="1" noChangeArrowheads="1"/>
          </p:cNvPicPr>
          <p:nvPr/>
        </p:nvPicPr>
        <p:blipFill>
          <a:blip r:embed="rId6" cstate="print"/>
          <a:srcRect/>
          <a:stretch>
            <a:fillRect/>
          </a:stretch>
        </p:blipFill>
        <p:spPr bwMode="auto">
          <a:xfrm>
            <a:off x="2209800" y="3353434"/>
            <a:ext cx="2438400" cy="1133342"/>
          </a:xfrm>
          <a:prstGeom prst="rect">
            <a:avLst/>
          </a:prstGeom>
          <a:noFill/>
        </p:spPr>
      </p:pic>
      <p:pic>
        <p:nvPicPr>
          <p:cNvPr id="9" name="Picture 2"/>
          <p:cNvPicPr>
            <a:picLocks noChangeAspect="1" noChangeArrowheads="1"/>
          </p:cNvPicPr>
          <p:nvPr/>
        </p:nvPicPr>
        <p:blipFill>
          <a:blip r:embed="rId7" cstate="print"/>
          <a:srcRect l="8538" t="20690" r="12060" b="33333"/>
          <a:stretch>
            <a:fillRect/>
          </a:stretch>
        </p:blipFill>
        <p:spPr bwMode="auto">
          <a:xfrm>
            <a:off x="4455795" y="5410200"/>
            <a:ext cx="3011805" cy="1295400"/>
          </a:xfrm>
          <a:prstGeom prst="rect">
            <a:avLst/>
          </a:prstGeom>
          <a:noFill/>
          <a:ln w="9525">
            <a:noFill/>
            <a:miter lim="800000"/>
            <a:headEnd/>
            <a:tailEnd/>
          </a:ln>
        </p:spPr>
      </p:pic>
      <p:sp>
        <p:nvSpPr>
          <p:cNvPr id="10" name="TextBox 9"/>
          <p:cNvSpPr txBox="1"/>
          <p:nvPr/>
        </p:nvSpPr>
        <p:spPr>
          <a:xfrm>
            <a:off x="5257800" y="3429000"/>
            <a:ext cx="1524000" cy="830997"/>
          </a:xfrm>
          <a:prstGeom prst="rect">
            <a:avLst/>
          </a:prstGeom>
          <a:noFill/>
          <a:ln>
            <a:noFill/>
          </a:ln>
        </p:spPr>
        <p:txBody>
          <a:bodyPr wrap="square" rtlCol="0">
            <a:spAutoFit/>
          </a:bodyPr>
          <a:lstStyle/>
          <a:p>
            <a:pPr algn="r"/>
            <a:r>
              <a:rPr lang="en-US" sz="1600" b="1" dirty="0" smtClean="0">
                <a:solidFill>
                  <a:schemeClr val="accent1"/>
                </a:solidFill>
                <a:latin typeface="Ebrima" pitchFamily="2" charset="0"/>
                <a:ea typeface="Ebrima" pitchFamily="2" charset="0"/>
                <a:cs typeface="Ebrima" pitchFamily="2" charset="0"/>
              </a:rPr>
              <a:t>All Payer Claims Database</a:t>
            </a:r>
            <a:endParaRPr lang="en-US" sz="1600" b="1" dirty="0">
              <a:solidFill>
                <a:schemeClr val="accent1"/>
              </a:solidFill>
              <a:latin typeface="Ebrima" pitchFamily="2" charset="0"/>
              <a:ea typeface="Ebrima" pitchFamily="2" charset="0"/>
              <a:cs typeface="Ebrima" pitchFamily="2" charset="0"/>
            </a:endParaRPr>
          </a:p>
        </p:txBody>
      </p:sp>
      <p:sp>
        <p:nvSpPr>
          <p:cNvPr id="11" name="TextBox 10"/>
          <p:cNvSpPr txBox="1"/>
          <p:nvPr/>
        </p:nvSpPr>
        <p:spPr>
          <a:xfrm>
            <a:off x="152400" y="3606224"/>
            <a:ext cx="2057400" cy="584776"/>
          </a:xfrm>
          <a:prstGeom prst="rect">
            <a:avLst/>
          </a:prstGeom>
          <a:noFill/>
          <a:ln>
            <a:noFill/>
          </a:ln>
        </p:spPr>
        <p:txBody>
          <a:bodyPr wrap="square" rtlCol="0">
            <a:spAutoFit/>
          </a:bodyPr>
          <a:lstStyle/>
          <a:p>
            <a:pPr algn="r"/>
            <a:r>
              <a:rPr lang="en-US" sz="1600" b="1" dirty="0" smtClean="0">
                <a:solidFill>
                  <a:schemeClr val="accent1"/>
                </a:solidFill>
                <a:latin typeface="Ebrima" pitchFamily="2" charset="0"/>
                <a:ea typeface="Ebrima" pitchFamily="2" charset="0"/>
                <a:cs typeface="Ebrima" pitchFamily="2" charset="0"/>
              </a:rPr>
              <a:t>Electronic Medical Records &amp; HIT</a:t>
            </a:r>
            <a:endParaRPr lang="en-US" sz="1600" b="1" dirty="0">
              <a:solidFill>
                <a:schemeClr val="accent1"/>
              </a:solidFill>
              <a:latin typeface="Ebrima" pitchFamily="2" charset="0"/>
              <a:ea typeface="Ebrima" pitchFamily="2" charset="0"/>
              <a:cs typeface="Ebrima" pitchFamily="2" charset="0"/>
            </a:endParaRPr>
          </a:p>
        </p:txBody>
      </p:sp>
      <p:sp>
        <p:nvSpPr>
          <p:cNvPr id="12" name="TextBox 11"/>
          <p:cNvSpPr txBox="1"/>
          <p:nvPr/>
        </p:nvSpPr>
        <p:spPr>
          <a:xfrm>
            <a:off x="1828800" y="5715000"/>
            <a:ext cx="2667000" cy="584775"/>
          </a:xfrm>
          <a:prstGeom prst="rect">
            <a:avLst/>
          </a:prstGeom>
          <a:noFill/>
          <a:ln>
            <a:noFill/>
          </a:ln>
        </p:spPr>
        <p:txBody>
          <a:bodyPr wrap="square" rtlCol="0">
            <a:spAutoFit/>
          </a:bodyPr>
          <a:lstStyle/>
          <a:p>
            <a:pPr algn="r"/>
            <a:r>
              <a:rPr lang="en-US" sz="1600" b="1" dirty="0" smtClean="0">
                <a:solidFill>
                  <a:schemeClr val="accent1"/>
                </a:solidFill>
                <a:latin typeface="Ebrima" pitchFamily="2" charset="0"/>
                <a:ea typeface="Ebrima" pitchFamily="2" charset="0"/>
                <a:cs typeface="Ebrima" pitchFamily="2" charset="0"/>
              </a:rPr>
              <a:t>Health Insurance Exchange</a:t>
            </a:r>
            <a:endParaRPr lang="en-US" sz="1600" b="1" dirty="0">
              <a:solidFill>
                <a:schemeClr val="accent1"/>
              </a:solidFill>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xmlns="" val="3932512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25968"/>
              </a:solidFill>
            </a:endParaRPr>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Integration: Medical homes</a:t>
            </a:r>
            <a:endParaRPr lang="en-US" sz="3600" dirty="0">
              <a:solidFill>
                <a:schemeClr val="bg1">
                  <a:lumMod val="95000"/>
                </a:schemeClr>
              </a:solidFill>
              <a:latin typeface="Ebrima" pitchFamily="2" charset="0"/>
              <a:ea typeface="Ebrima" pitchFamily="2" charset="0"/>
              <a:cs typeface="Ebrima" pitchFamily="2" charset="0"/>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sp>
        <p:nvSpPr>
          <p:cNvPr id="6" name="Content Placeholder 2"/>
          <p:cNvSpPr txBox="1">
            <a:spLocks/>
          </p:cNvSpPr>
          <p:nvPr/>
        </p:nvSpPr>
        <p:spPr>
          <a:xfrm>
            <a:off x="1066800" y="1524000"/>
            <a:ext cx="4343400" cy="45259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Reduce costs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Improved care quality</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Reduced medical errors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Higher patient satisfaction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Fewer health disparities</a:t>
            </a:r>
          </a:p>
        </p:txBody>
      </p:sp>
      <p:pic>
        <p:nvPicPr>
          <p:cNvPr id="7" name="Picture 6" descr="kid superhero.bmp"/>
          <p:cNvPicPr>
            <a:picLocks noChangeAspect="1"/>
          </p:cNvPicPr>
          <p:nvPr/>
        </p:nvPicPr>
        <p:blipFill>
          <a:blip r:embed="rId4" cstate="print"/>
          <a:stretch>
            <a:fillRect/>
          </a:stretch>
        </p:blipFill>
        <p:spPr>
          <a:xfrm>
            <a:off x="5257800" y="1609778"/>
            <a:ext cx="3376370" cy="3952822"/>
          </a:xfrm>
          <a:prstGeom prst="rect">
            <a:avLst/>
          </a:prstGeom>
          <a:ln>
            <a:noFill/>
          </a:ln>
          <a:effectLst>
            <a:outerShdw blurRad="292100" dist="139700" dir="2700000" algn="tl" rotWithShape="0">
              <a:srgbClr val="333333">
                <a:alpha val="65000"/>
              </a:srgbClr>
            </a:outerShdw>
          </a:effectLst>
        </p:spPr>
      </p:pic>
      <p:sp>
        <p:nvSpPr>
          <p:cNvPr id="8" name="Right Arrow 7"/>
          <p:cNvSpPr/>
          <p:nvPr/>
        </p:nvSpPr>
        <p:spPr>
          <a:xfrm>
            <a:off x="609600" y="1676400"/>
            <a:ext cx="342900" cy="228600"/>
          </a:xfrm>
          <a:prstGeom prst="rightArrow">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ight Arrow 8"/>
          <p:cNvSpPr/>
          <p:nvPr/>
        </p:nvSpPr>
        <p:spPr>
          <a:xfrm>
            <a:off x="609600" y="3962400"/>
            <a:ext cx="342900" cy="228600"/>
          </a:xfrm>
          <a:prstGeom prst="rightArrow">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ight Arrow 9"/>
          <p:cNvSpPr/>
          <p:nvPr/>
        </p:nvSpPr>
        <p:spPr>
          <a:xfrm>
            <a:off x="609600" y="2895600"/>
            <a:ext cx="342900" cy="228600"/>
          </a:xfrm>
          <a:prstGeom prst="rightArrow">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ight Arrow 10"/>
          <p:cNvSpPr/>
          <p:nvPr/>
        </p:nvSpPr>
        <p:spPr>
          <a:xfrm>
            <a:off x="609600" y="2286000"/>
            <a:ext cx="342900" cy="228600"/>
          </a:xfrm>
          <a:prstGeom prst="rightArrow">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ight Arrow 11"/>
          <p:cNvSpPr/>
          <p:nvPr/>
        </p:nvSpPr>
        <p:spPr>
          <a:xfrm>
            <a:off x="609600" y="5029200"/>
            <a:ext cx="342900" cy="228600"/>
          </a:xfrm>
          <a:prstGeom prst="rightArrow">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41396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The promise deferred</a:t>
            </a:r>
            <a:endParaRPr lang="en-US" sz="3600" dirty="0">
              <a:solidFill>
                <a:schemeClr val="bg1">
                  <a:lumMod val="95000"/>
                </a:schemeClr>
              </a:solidFill>
              <a:latin typeface="Ebrima" pitchFamily="2" charset="0"/>
              <a:ea typeface="Ebrima" pitchFamily="2" charset="0"/>
              <a:cs typeface="Ebrima" pitchFamily="2" charset="0"/>
            </a:endParaRPr>
          </a:p>
        </p:txBody>
      </p:sp>
      <p:sp>
        <p:nvSpPr>
          <p:cNvPr id="20" name="Content Placeholder 4"/>
          <p:cNvSpPr txBox="1">
            <a:spLocks/>
          </p:cNvSpPr>
          <p:nvPr/>
        </p:nvSpPr>
        <p:spPr>
          <a:xfrm>
            <a:off x="381000" y="1295400"/>
            <a:ext cx="5638800" cy="5410200"/>
          </a:xfrm>
          <a:prstGeom prst="rect">
            <a:avLst/>
          </a:prstGeom>
        </p:spPr>
        <p:txBody>
          <a:bodyPr vert="horz" lIns="91440" tIns="45720" rIns="91440" bIns="45720" rtlCol="0">
            <a:normAutofit/>
          </a:bodyPr>
          <a:lstStyle/>
          <a:p>
            <a:pPr marL="347472" lvl="1" indent="-347472">
              <a:spcBef>
                <a:spcPts val="1800"/>
              </a:spcBef>
              <a:spcAft>
                <a:spcPts val="100"/>
              </a:spcAft>
              <a:buFont typeface="Arial" pitchFamily="34" charset="0"/>
              <a:buChar char="•"/>
              <a:defRPr/>
            </a:pPr>
            <a:r>
              <a:rPr lang="en-US" sz="3200" dirty="0" smtClean="0">
                <a:solidFill>
                  <a:srgbClr val="425968"/>
                </a:solidFill>
                <a:latin typeface="Ebrima" pitchFamily="2" charset="0"/>
                <a:ea typeface="Ebrima" pitchFamily="2" charset="0"/>
                <a:cs typeface="Ebrima" pitchFamily="2" charset="0"/>
              </a:rPr>
              <a:t>Medical homes require transformation</a:t>
            </a:r>
          </a:p>
          <a:p>
            <a:pPr marL="347472" lvl="1" indent="-347472">
              <a:spcBef>
                <a:spcPts val="1800"/>
              </a:spcBef>
              <a:spcAft>
                <a:spcPts val="100"/>
              </a:spcAft>
              <a:buFont typeface="Arial" pitchFamily="34" charset="0"/>
              <a:buChar char="•"/>
              <a:defRPr/>
            </a:pPr>
            <a:r>
              <a:rPr lang="en-US" sz="3200" dirty="0" smtClean="0">
                <a:solidFill>
                  <a:srgbClr val="425968"/>
                </a:solidFill>
                <a:latin typeface="Ebrima" pitchFamily="2" charset="0"/>
                <a:ea typeface="Ebrima" pitchFamily="2" charset="0"/>
                <a:cs typeface="Ebrima" pitchFamily="2" charset="0"/>
              </a:rPr>
              <a:t>Workforce as members </a:t>
            </a:r>
            <a:br>
              <a:rPr lang="en-US" sz="3200" dirty="0" smtClean="0">
                <a:solidFill>
                  <a:srgbClr val="425968"/>
                </a:solidFill>
                <a:latin typeface="Ebrima" pitchFamily="2" charset="0"/>
                <a:ea typeface="Ebrima" pitchFamily="2" charset="0"/>
                <a:cs typeface="Ebrima" pitchFamily="2" charset="0"/>
              </a:rPr>
            </a:br>
            <a:r>
              <a:rPr lang="en-US" sz="3200" dirty="0" smtClean="0">
                <a:solidFill>
                  <a:srgbClr val="425968"/>
                </a:solidFill>
                <a:latin typeface="Ebrima" pitchFamily="2" charset="0"/>
                <a:ea typeface="Ebrima" pitchFamily="2" charset="0"/>
                <a:cs typeface="Ebrima" pitchFamily="2" charset="0"/>
              </a:rPr>
              <a:t>of “care teams”</a:t>
            </a:r>
          </a:p>
          <a:p>
            <a:pPr marL="347472" lvl="1" indent="-347472">
              <a:spcBef>
                <a:spcPts val="1800"/>
              </a:spcBef>
              <a:spcAft>
                <a:spcPts val="100"/>
              </a:spcAft>
              <a:buFont typeface="Arial" pitchFamily="34" charset="0"/>
              <a:buChar char="•"/>
            </a:pPr>
            <a:r>
              <a:rPr lang="en-US" sz="3200" dirty="0" smtClean="0">
                <a:solidFill>
                  <a:srgbClr val="425968"/>
                </a:solidFill>
                <a:latin typeface="Ebrima" pitchFamily="2" charset="0"/>
                <a:ea typeface="Ebrima" pitchFamily="2" charset="0"/>
                <a:cs typeface="Ebrima" pitchFamily="2" charset="0"/>
              </a:rPr>
              <a:t>Technology is not </a:t>
            </a:r>
            <a:br>
              <a:rPr lang="en-US" sz="3200" dirty="0" smtClean="0">
                <a:solidFill>
                  <a:srgbClr val="425968"/>
                </a:solidFill>
                <a:latin typeface="Ebrima" pitchFamily="2" charset="0"/>
                <a:ea typeface="Ebrima" pitchFamily="2" charset="0"/>
                <a:cs typeface="Ebrima" pitchFamily="2" charset="0"/>
              </a:rPr>
            </a:br>
            <a:r>
              <a:rPr lang="en-US" sz="3200" dirty="0" smtClean="0">
                <a:solidFill>
                  <a:srgbClr val="425968"/>
                </a:solidFill>
                <a:latin typeface="Ebrima" pitchFamily="2" charset="0"/>
                <a:ea typeface="Ebrima" pitchFamily="2" charset="0"/>
                <a:cs typeface="Ebrima" pitchFamily="2" charset="0"/>
              </a:rPr>
              <a:t>“plug and play”</a:t>
            </a:r>
          </a:p>
          <a:p>
            <a:pPr marL="347472" lvl="1" indent="-347472">
              <a:spcBef>
                <a:spcPts val="1800"/>
              </a:spcBef>
              <a:spcAft>
                <a:spcPts val="100"/>
              </a:spcAft>
              <a:buFont typeface="Arial" pitchFamily="34" charset="0"/>
              <a:buChar char="•"/>
            </a:pPr>
            <a:r>
              <a:rPr lang="en-US" sz="3200" dirty="0" smtClean="0">
                <a:solidFill>
                  <a:srgbClr val="425968"/>
                </a:solidFill>
                <a:latin typeface="Ebrima" pitchFamily="2" charset="0"/>
                <a:ea typeface="Ebrima" pitchFamily="2" charset="0"/>
                <a:cs typeface="Ebrima" pitchFamily="2" charset="0"/>
              </a:rPr>
              <a:t>Health care neighborhoods</a:t>
            </a:r>
          </a:p>
          <a:p>
            <a:pPr marL="347472" lvl="1" indent="-347472">
              <a:spcBef>
                <a:spcPts val="1800"/>
              </a:spcBef>
              <a:spcAft>
                <a:spcPts val="100"/>
              </a:spcAft>
              <a:buFont typeface="Arial" pitchFamily="34" charset="0"/>
              <a:buChar char="•"/>
            </a:pPr>
            <a:r>
              <a:rPr lang="en-US" sz="3200" dirty="0" smtClean="0">
                <a:solidFill>
                  <a:srgbClr val="425968"/>
                </a:solidFill>
                <a:latin typeface="Ebrima" pitchFamily="2" charset="0"/>
                <a:ea typeface="Ebrima" pitchFamily="2" charset="0"/>
                <a:cs typeface="Ebrima" pitchFamily="2" charset="0"/>
              </a:rPr>
              <a:t>Payment reform</a:t>
            </a:r>
          </a:p>
          <a:p>
            <a:pPr marL="347472" marR="0" lvl="0" indent="-347472" algn="ctr" defTabSz="914400" rtl="0" eaLnBrk="1" fontAlgn="auto" latinLnBrk="0" hangingPunct="1">
              <a:lnSpc>
                <a:spcPct val="100000"/>
              </a:lnSpc>
              <a:spcBef>
                <a:spcPts val="1800"/>
              </a:spcBef>
              <a:spcAft>
                <a:spcPts val="100"/>
              </a:spcAft>
              <a:buClrTx/>
              <a:buSzTx/>
              <a:buFont typeface="Arial"/>
              <a:buChar char="•"/>
              <a:tabLst/>
              <a:defRPr/>
            </a:pPr>
            <a:endParaRPr kumimoji="0" lang="en-US" sz="3200" b="0" i="0" u="none" strike="noStrike" kern="1200" cap="none" normalizeH="0" noProof="0" dirty="0">
              <a:ln>
                <a:noFill/>
              </a:ln>
              <a:solidFill>
                <a:srgbClr val="425968"/>
              </a:solidFill>
              <a:effectLst/>
              <a:uLnTx/>
              <a:uFillTx/>
              <a:latin typeface="+mn-lt"/>
              <a:ea typeface="+mn-ea"/>
              <a:cs typeface="+mn-cs"/>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pic>
        <p:nvPicPr>
          <p:cNvPr id="6" name="Picture 2" descr="http://healthcare.sironahealth.com/Portals/1845/images/medical-home.jpg"/>
          <p:cNvPicPr>
            <a:picLocks noChangeAspect="1" noChangeArrowheads="1"/>
          </p:cNvPicPr>
          <p:nvPr/>
        </p:nvPicPr>
        <p:blipFill>
          <a:blip r:embed="rId4" cstate="print"/>
          <a:srcRect l="8696" t="2376" r="2174" b="4972"/>
          <a:stretch>
            <a:fillRect/>
          </a:stretch>
        </p:blipFill>
        <p:spPr bwMode="auto">
          <a:xfrm>
            <a:off x="5638800" y="1371600"/>
            <a:ext cx="3124200"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5623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l="50313" t="9375" r="2812" b="6250"/>
          <a:stretch>
            <a:fillRect/>
          </a:stretch>
        </p:blipFill>
        <p:spPr bwMode="auto">
          <a:xfrm>
            <a:off x="5257800" y="1219200"/>
            <a:ext cx="3729567" cy="2685288"/>
          </a:xfrm>
          <a:prstGeom prst="rect">
            <a:avLst/>
          </a:prstGeom>
          <a:noFill/>
          <a:ln w="9525">
            <a:noFill/>
            <a:miter lim="800000"/>
            <a:headEnd/>
            <a:tailEnd/>
          </a:ln>
        </p:spPr>
      </p:pic>
      <p:sp>
        <p:nvSpPr>
          <p:cNvPr id="3" name="Rectangle 2"/>
          <p:cNvSpPr/>
          <p:nvPr/>
        </p:nvSpPr>
        <p:spPr>
          <a:xfrm>
            <a:off x="0" y="0"/>
            <a:ext cx="9144000" cy="990600"/>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What CHI is watching</a:t>
            </a:r>
            <a:endParaRPr lang="en-US" sz="3600" dirty="0">
              <a:solidFill>
                <a:schemeClr val="bg1">
                  <a:lumMod val="95000"/>
                </a:schemeClr>
              </a:solidFill>
              <a:latin typeface="Ebrima" pitchFamily="2" charset="0"/>
              <a:ea typeface="Ebrima" pitchFamily="2" charset="0"/>
              <a:cs typeface="Ebrima" pitchFamily="2" charset="0"/>
            </a:endParaRPr>
          </a:p>
        </p:txBody>
      </p:sp>
      <p:sp>
        <p:nvSpPr>
          <p:cNvPr id="20" name="Content Placeholder 4"/>
          <p:cNvSpPr txBox="1">
            <a:spLocks/>
          </p:cNvSpPr>
          <p:nvPr/>
        </p:nvSpPr>
        <p:spPr>
          <a:xfrm>
            <a:off x="-76200" y="1447800"/>
            <a:ext cx="5638800" cy="5105400"/>
          </a:xfrm>
          <a:prstGeom prst="rect">
            <a:avLst/>
          </a:prstGeom>
        </p:spPr>
        <p:txBody>
          <a:bodyPr vert="horz" lIns="91440" tIns="45720" rIns="91440" bIns="45720" rtlCol="0">
            <a:normAutofit/>
          </a:bodyPr>
          <a:lstStyle/>
          <a:p>
            <a:pPr marL="742950" lvl="1" indent="-285750">
              <a:lnSpc>
                <a:spcPct val="110000"/>
              </a:lnSpc>
              <a:spcBef>
                <a:spcPts val="1800"/>
              </a:spcBef>
              <a:buFont typeface="Arial" pitchFamily="34" charset="0"/>
              <a:buChar char="•"/>
              <a:defRPr/>
            </a:pPr>
            <a:r>
              <a:rPr lang="en-US" sz="3200" dirty="0" smtClean="0">
                <a:solidFill>
                  <a:srgbClr val="425968"/>
                </a:solidFill>
                <a:latin typeface="Ebrima" pitchFamily="2" charset="0"/>
                <a:ea typeface="Ebrima" pitchFamily="2" charset="0"/>
                <a:cs typeface="Ebrima" pitchFamily="2" charset="0"/>
              </a:rPr>
              <a:t>The Colorado </a:t>
            </a:r>
            <a:br>
              <a:rPr lang="en-US" sz="3200" dirty="0" smtClean="0">
                <a:solidFill>
                  <a:srgbClr val="425968"/>
                </a:solidFill>
                <a:latin typeface="Ebrima" pitchFamily="2" charset="0"/>
                <a:ea typeface="Ebrima" pitchFamily="2" charset="0"/>
                <a:cs typeface="Ebrima" pitchFamily="2" charset="0"/>
              </a:rPr>
            </a:br>
            <a:r>
              <a:rPr lang="en-US" sz="3200" dirty="0" smtClean="0">
                <a:solidFill>
                  <a:srgbClr val="425968"/>
                </a:solidFill>
                <a:latin typeface="Ebrima" pitchFamily="2" charset="0"/>
                <a:ea typeface="Ebrima" pitchFamily="2" charset="0"/>
                <a:cs typeface="Ebrima" pitchFamily="2" charset="0"/>
              </a:rPr>
              <a:t>Multi-Payer, Multi-State Patient-centered </a:t>
            </a:r>
            <a:br>
              <a:rPr lang="en-US" sz="3200" dirty="0" smtClean="0">
                <a:solidFill>
                  <a:srgbClr val="425968"/>
                </a:solidFill>
                <a:latin typeface="Ebrima" pitchFamily="2" charset="0"/>
                <a:ea typeface="Ebrima" pitchFamily="2" charset="0"/>
                <a:cs typeface="Ebrima" pitchFamily="2" charset="0"/>
              </a:rPr>
            </a:br>
            <a:r>
              <a:rPr lang="en-US" sz="3200" dirty="0" smtClean="0">
                <a:solidFill>
                  <a:srgbClr val="425968"/>
                </a:solidFill>
                <a:latin typeface="Ebrima" pitchFamily="2" charset="0"/>
                <a:ea typeface="Ebrima" pitchFamily="2" charset="0"/>
                <a:cs typeface="Ebrima" pitchFamily="2" charset="0"/>
              </a:rPr>
              <a:t>Medical Home Pilot</a:t>
            </a:r>
          </a:p>
          <a:p>
            <a:pPr marL="742950" lvl="1" indent="-285750">
              <a:lnSpc>
                <a:spcPct val="110000"/>
              </a:lnSpc>
              <a:spcBef>
                <a:spcPts val="1800"/>
              </a:spcBef>
              <a:buFont typeface="Arial" pitchFamily="34" charset="0"/>
              <a:buChar char="•"/>
              <a:defRPr/>
            </a:pPr>
            <a:r>
              <a:rPr lang="en-US" sz="3200" dirty="0" smtClean="0">
                <a:solidFill>
                  <a:srgbClr val="425968"/>
                </a:solidFill>
                <a:latin typeface="Ebrima" pitchFamily="2" charset="0"/>
                <a:ea typeface="Ebrima" pitchFamily="2" charset="0"/>
                <a:cs typeface="Ebrima" pitchFamily="2" charset="0"/>
              </a:rPr>
              <a:t>ACCs and Medicaid</a:t>
            </a:r>
          </a:p>
          <a:p>
            <a:pPr marL="1200150" lvl="2" indent="-285750">
              <a:lnSpc>
                <a:spcPct val="110000"/>
              </a:lnSpc>
              <a:spcBef>
                <a:spcPts val="1800"/>
              </a:spcBef>
              <a:buFont typeface="Arial" pitchFamily="34" charset="0"/>
              <a:buChar char="•"/>
              <a:defRPr/>
            </a:pPr>
            <a:r>
              <a:rPr lang="en-US" sz="3200" dirty="0" smtClean="0">
                <a:solidFill>
                  <a:srgbClr val="425968"/>
                </a:solidFill>
                <a:latin typeface="Ebrima" pitchFamily="2" charset="0"/>
                <a:ea typeface="Ebrima" pitchFamily="2" charset="0"/>
                <a:cs typeface="Ebrima" pitchFamily="2" charset="0"/>
              </a:rPr>
              <a:t>Political appetite to invest?</a:t>
            </a:r>
          </a:p>
          <a:p>
            <a:pPr marL="0" marR="0" lvl="0" indent="0" algn="ctr" defTabSz="914400" rtl="0" eaLnBrk="1" fontAlgn="auto" latinLnBrk="0" hangingPunct="1">
              <a:lnSpc>
                <a:spcPct val="110000"/>
              </a:lnSpc>
              <a:spcBef>
                <a:spcPts val="1800"/>
              </a:spcBef>
              <a:spcAft>
                <a:spcPts val="0"/>
              </a:spcAft>
              <a:buClrTx/>
              <a:buSzTx/>
              <a:buFont typeface="Arial" pitchFamily="34" charset="0"/>
              <a:buNone/>
              <a:tabLst/>
              <a:defRPr/>
            </a:pPr>
            <a:endParaRPr kumimoji="0" lang="en-US" sz="3200" b="0" i="0" u="none" strike="noStrike" kern="1200" cap="none" normalizeH="0" noProof="0" dirty="0">
              <a:ln>
                <a:noFill/>
              </a:ln>
              <a:solidFill>
                <a:srgbClr val="425968"/>
              </a:solidFill>
              <a:effectLst/>
              <a:uLnTx/>
              <a:uFillTx/>
              <a:latin typeface="+mn-lt"/>
              <a:ea typeface="+mn-ea"/>
              <a:cs typeface="+mn-cs"/>
            </a:endParaRPr>
          </a:p>
        </p:txBody>
      </p:sp>
      <p:pic>
        <p:nvPicPr>
          <p:cNvPr id="27" name="Picture 26" descr="CHI clr logo8-2011lrg.jpg"/>
          <p:cNvPicPr>
            <a:picLocks noChangeAspect="1"/>
          </p:cNvPicPr>
          <p:nvPr/>
        </p:nvPicPr>
        <p:blipFill>
          <a:blip r:embed="rId4" cstate="print"/>
          <a:srcRect r="74194" b="29107"/>
          <a:stretch>
            <a:fillRect/>
          </a:stretch>
        </p:blipFill>
        <p:spPr>
          <a:xfrm>
            <a:off x="8229600" y="5993476"/>
            <a:ext cx="685800" cy="635924"/>
          </a:xfrm>
          <a:prstGeom prst="rect">
            <a:avLst/>
          </a:prstGeom>
        </p:spPr>
      </p:pic>
      <p:pic>
        <p:nvPicPr>
          <p:cNvPr id="8" name="Picture 2" descr="HealthTeamWorks"/>
          <p:cNvPicPr>
            <a:picLocks noChangeAspect="1" noChangeArrowheads="1"/>
          </p:cNvPicPr>
          <p:nvPr/>
        </p:nvPicPr>
        <p:blipFill>
          <a:blip r:embed="rId5" cstate="print"/>
          <a:srcRect/>
          <a:stretch>
            <a:fillRect/>
          </a:stretch>
        </p:blipFill>
        <p:spPr bwMode="auto">
          <a:xfrm>
            <a:off x="5302310" y="4191000"/>
            <a:ext cx="3613090" cy="1323976"/>
          </a:xfrm>
          <a:prstGeom prst="rect">
            <a:avLst/>
          </a:prstGeom>
          <a:noFill/>
        </p:spPr>
      </p:pic>
    </p:spTree>
    <p:extLst>
      <p:ext uri="{BB962C8B-B14F-4D97-AF65-F5344CB8AC3E}">
        <p14:creationId xmlns:p14="http://schemas.microsoft.com/office/powerpoint/2010/main" xmlns="" val="2039651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Incenting new behaviors</a:t>
            </a:r>
            <a:endParaRPr lang="en-US" sz="3600" dirty="0">
              <a:solidFill>
                <a:schemeClr val="bg1">
                  <a:lumMod val="95000"/>
                </a:schemeClr>
              </a:solidFill>
              <a:latin typeface="Ebrima" pitchFamily="2" charset="0"/>
              <a:ea typeface="Ebrima" pitchFamily="2" charset="0"/>
              <a:cs typeface="Ebrima" pitchFamily="2" charset="0"/>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xmlns="" val="935995892"/>
              </p:ext>
            </p:extLst>
          </p:nvPr>
        </p:nvGraphicFramePr>
        <p:xfrm>
          <a:off x="457200" y="14478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457200" y="1447800"/>
            <a:ext cx="2926186" cy="92333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dirty="0" smtClean="0"/>
              <a:t>CIVHC</a:t>
            </a:r>
          </a:p>
          <a:p>
            <a:pPr algn="ctr"/>
            <a:r>
              <a:rPr lang="en-US" dirty="0" smtClean="0"/>
              <a:t>All Payer Claims Database</a:t>
            </a:r>
          </a:p>
          <a:p>
            <a:pPr algn="ctr"/>
            <a:r>
              <a:rPr lang="en-US" dirty="0" smtClean="0"/>
              <a:t>Prometheus Payment Reform</a:t>
            </a:r>
            <a:endParaRPr lang="en-US" dirty="0"/>
          </a:p>
        </p:txBody>
      </p:sp>
      <p:sp>
        <p:nvSpPr>
          <p:cNvPr id="9" name="TextBox 8"/>
          <p:cNvSpPr txBox="1"/>
          <p:nvPr/>
        </p:nvSpPr>
        <p:spPr>
          <a:xfrm>
            <a:off x="6096000" y="1981200"/>
            <a:ext cx="2694969" cy="646331"/>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Health Insurance Exchange</a:t>
            </a:r>
          </a:p>
          <a:p>
            <a:pPr algn="ctr"/>
            <a:r>
              <a:rPr lang="en-US" dirty="0" smtClean="0"/>
              <a:t>Individual Mandate</a:t>
            </a:r>
            <a:endParaRPr lang="en-US" dirty="0"/>
          </a:p>
        </p:txBody>
      </p:sp>
      <p:sp>
        <p:nvSpPr>
          <p:cNvPr id="10" name="TextBox 9"/>
          <p:cNvSpPr txBox="1"/>
          <p:nvPr/>
        </p:nvSpPr>
        <p:spPr>
          <a:xfrm>
            <a:off x="2133600" y="5334000"/>
            <a:ext cx="1948354" cy="923330"/>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dirty="0" smtClean="0"/>
              <a:t>Medical Homes</a:t>
            </a:r>
          </a:p>
          <a:p>
            <a:pPr algn="ctr"/>
            <a:r>
              <a:rPr lang="en-US" dirty="0" smtClean="0"/>
              <a:t>ACOs</a:t>
            </a:r>
          </a:p>
          <a:p>
            <a:pPr algn="ctr"/>
            <a:r>
              <a:rPr lang="en-US" dirty="0" smtClean="0"/>
              <a:t>ACCs and RCCOs</a:t>
            </a:r>
          </a:p>
        </p:txBody>
      </p:sp>
    </p:spTree>
    <p:extLst>
      <p:ext uri="{BB962C8B-B14F-4D97-AF65-F5344CB8AC3E}">
        <p14:creationId xmlns:p14="http://schemas.microsoft.com/office/powerpoint/2010/main" xmlns="" val="7730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A brief introduction</a:t>
            </a:r>
            <a:endParaRPr lang="en-US" sz="3600" dirty="0">
              <a:solidFill>
                <a:schemeClr val="bg1">
                  <a:lumMod val="95000"/>
                </a:schemeClr>
              </a:solidFill>
              <a:latin typeface="Ebrima" pitchFamily="2" charset="0"/>
              <a:ea typeface="Ebrima" pitchFamily="2" charset="0"/>
              <a:cs typeface="Ebrima" pitchFamily="2" charset="0"/>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sp>
        <p:nvSpPr>
          <p:cNvPr id="6" name="Content Placeholder 2"/>
          <p:cNvSpPr txBox="1">
            <a:spLocks/>
          </p:cNvSpPr>
          <p:nvPr/>
        </p:nvSpPr>
        <p:spPr>
          <a:xfrm>
            <a:off x="381000" y="1447800"/>
            <a:ext cx="8610600" cy="45259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CHI is a trusted and leading source of credible health information for Colorado leaders.</a:t>
            </a:r>
            <a:b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b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Our insight is used to:</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 Inform policy</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25968"/>
                </a:solidFill>
                <a:latin typeface="Ebrima" pitchFamily="2" charset="0"/>
                <a:ea typeface="Ebrima" pitchFamily="2" charset="0"/>
                <a:cs typeface="Ebrima" pitchFamily="2" charset="0"/>
              </a:rPr>
              <a:t> </a:t>
            </a:r>
            <a:r>
              <a:rPr kumimoji="0" lang="en-US" sz="28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Contribute to effective implementation</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25968"/>
                </a:solidFill>
                <a:latin typeface="Ebrima" pitchFamily="2" charset="0"/>
                <a:ea typeface="Ebrima" pitchFamily="2" charset="0"/>
                <a:cs typeface="Ebrima" pitchFamily="2" charset="0"/>
              </a:rPr>
              <a:t> </a:t>
            </a:r>
            <a:r>
              <a:rPr kumimoji="0" lang="en-US" sz="28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Support state efforts to improve health</a:t>
            </a:r>
          </a:p>
        </p:txBody>
      </p:sp>
      <p:graphicFrame>
        <p:nvGraphicFramePr>
          <p:cNvPr id="7" name="Diagram 6"/>
          <p:cNvGraphicFramePr/>
          <p:nvPr>
            <p:extLst>
              <p:ext uri="{D42A27DB-BD31-4B8C-83A1-F6EECF244321}">
                <p14:modId xmlns:p14="http://schemas.microsoft.com/office/powerpoint/2010/main" xmlns="" val="213188138"/>
              </p:ext>
            </p:extLst>
          </p:nvPr>
        </p:nvGraphicFramePr>
        <p:xfrm>
          <a:off x="762000" y="4648200"/>
          <a:ext cx="6629400" cy="144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95112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F0FAF64-2E2D-4E05-A04D-381E6CBB7433}" type="slidenum">
              <a:rPr lang="en-US" smtClean="0"/>
              <a:pPr/>
              <a:t>30</a:t>
            </a:fld>
            <a:endParaRPr lang="en-US"/>
          </a:p>
        </p:txBody>
      </p:sp>
      <p:sp>
        <p:nvSpPr>
          <p:cNvPr id="9" name="Rectangle 8"/>
          <p:cNvSpPr/>
          <p:nvPr/>
        </p:nvSpPr>
        <p:spPr>
          <a:xfrm>
            <a:off x="0" y="-29412"/>
            <a:ext cx="9144000" cy="6887412"/>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09800" y="4953000"/>
            <a:ext cx="6400799" cy="1371600"/>
          </a:xfrm>
        </p:spPr>
        <p:txBody>
          <a:bodyPr>
            <a:normAutofit/>
          </a:bodyPr>
          <a:lstStyle/>
          <a:p>
            <a:r>
              <a:rPr lang="en-US" b="0" cap="none" dirty="0" smtClean="0">
                <a:solidFill>
                  <a:schemeClr val="bg1"/>
                </a:solidFill>
                <a:latin typeface="Ebrima" pitchFamily="2" charset="0"/>
                <a:ea typeface="Ebrima" pitchFamily="2" charset="0"/>
                <a:cs typeface="Ebrima" pitchFamily="2" charset="0"/>
              </a:rPr>
              <a:t>What Now? </a:t>
            </a:r>
            <a:br>
              <a:rPr lang="en-US" b="0" cap="none" dirty="0" smtClean="0">
                <a:solidFill>
                  <a:schemeClr val="bg1"/>
                </a:solidFill>
                <a:latin typeface="Ebrima" pitchFamily="2" charset="0"/>
                <a:ea typeface="Ebrima" pitchFamily="2" charset="0"/>
                <a:cs typeface="Ebrima" pitchFamily="2" charset="0"/>
              </a:rPr>
            </a:br>
            <a:r>
              <a:rPr lang="en-US" b="0" cap="none" dirty="0" smtClean="0">
                <a:solidFill>
                  <a:schemeClr val="bg1"/>
                </a:solidFill>
                <a:latin typeface="Ebrima" pitchFamily="2" charset="0"/>
                <a:ea typeface="Ebrima" pitchFamily="2" charset="0"/>
                <a:cs typeface="Ebrima" pitchFamily="2" charset="0"/>
              </a:rPr>
              <a:t>A Comment on Culture</a:t>
            </a:r>
            <a:endParaRPr lang="en-US" b="0" cap="none" dirty="0">
              <a:solidFill>
                <a:schemeClr val="bg1"/>
              </a:solidFill>
              <a:latin typeface="Ebrima" pitchFamily="2" charset="0"/>
              <a:ea typeface="Ebrima" pitchFamily="2" charset="0"/>
              <a:cs typeface="Ebrima" pitchFamily="2" charset="0"/>
            </a:endParaRPr>
          </a:p>
        </p:txBody>
      </p:sp>
      <p:pic>
        <p:nvPicPr>
          <p:cNvPr id="6" name="Picture 5"/>
          <p:cNvPicPr>
            <a:picLocks noChangeAspect="1"/>
          </p:cNvPicPr>
          <p:nvPr/>
        </p:nvPicPr>
        <p:blipFill rotWithShape="1">
          <a:blip r:embed="rId3" cstate="print"/>
          <a:srcRect r="74985" b="22032"/>
          <a:stretch/>
        </p:blipFill>
        <p:spPr>
          <a:xfrm>
            <a:off x="457200" y="242344"/>
            <a:ext cx="1219200" cy="1205456"/>
          </a:xfrm>
          <a:prstGeom prst="rect">
            <a:avLst/>
          </a:prstGeom>
        </p:spPr>
      </p:pic>
    </p:spTree>
    <p:extLst>
      <p:ext uri="{BB962C8B-B14F-4D97-AF65-F5344CB8AC3E}">
        <p14:creationId xmlns:p14="http://schemas.microsoft.com/office/powerpoint/2010/main" xmlns="" val="2117369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52400" y="152400"/>
            <a:ext cx="8991600" cy="584776"/>
          </a:xfrm>
          <a:prstGeom prst="rect">
            <a:avLst/>
          </a:prstGeom>
          <a:noFill/>
        </p:spPr>
        <p:txBody>
          <a:bodyPr wrap="square" rtlCol="0">
            <a:spAutoFit/>
          </a:bodyPr>
          <a:lstStyle/>
          <a:p>
            <a:r>
              <a:rPr lang="en-US" sz="3200" dirty="0" smtClean="0">
                <a:solidFill>
                  <a:schemeClr val="bg1">
                    <a:lumMod val="95000"/>
                  </a:schemeClr>
                </a:solidFill>
                <a:latin typeface="Ebrima" pitchFamily="2" charset="0"/>
                <a:ea typeface="Ebrima" pitchFamily="2" charset="0"/>
                <a:cs typeface="Ebrima" pitchFamily="2" charset="0"/>
              </a:rPr>
              <a:t>Risks &amp; rewards of a data-empowered culture</a:t>
            </a:r>
            <a:endParaRPr lang="en-US" sz="3200" dirty="0">
              <a:solidFill>
                <a:schemeClr val="bg1">
                  <a:lumMod val="95000"/>
                </a:schemeClr>
              </a:solidFill>
              <a:latin typeface="Ebrima" pitchFamily="2" charset="0"/>
              <a:ea typeface="Ebrima" pitchFamily="2" charset="0"/>
              <a:cs typeface="Ebrima" pitchFamily="2" charset="0"/>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pic>
        <p:nvPicPr>
          <p:cNvPr id="7" name="Picture 3"/>
          <p:cNvPicPr>
            <a:picLocks noChangeAspect="1" noChangeArrowheads="1"/>
          </p:cNvPicPr>
          <p:nvPr/>
        </p:nvPicPr>
        <p:blipFill>
          <a:blip r:embed="rId4" cstate="print"/>
          <a:srcRect l="54688" t="8443" r="18750" b="10156"/>
          <a:stretch>
            <a:fillRect/>
          </a:stretch>
        </p:blipFill>
        <p:spPr bwMode="auto">
          <a:xfrm>
            <a:off x="2223837" y="1229033"/>
            <a:ext cx="4405563" cy="5400367"/>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742037" y="3581400"/>
            <a:ext cx="1944763" cy="307777"/>
          </a:xfrm>
          <a:prstGeom prst="rect">
            <a:avLst/>
          </a:prstGeom>
        </p:spPr>
        <p:txBody>
          <a:bodyPr wrap="none">
            <a:spAutoFit/>
          </a:bodyPr>
          <a:lstStyle/>
          <a:p>
            <a:r>
              <a:rPr lang="en-US" sz="1400" dirty="0" smtClean="0">
                <a:latin typeface="Ebrima" pitchFamily="2" charset="0"/>
                <a:ea typeface="Ebrima" pitchFamily="2" charset="0"/>
                <a:cs typeface="Ebrima" pitchFamily="2" charset="0"/>
                <a:hlinkClick r:id="rId5"/>
              </a:rPr>
              <a:t>http://nyr.kr/mWZCJE</a:t>
            </a:r>
            <a:r>
              <a:rPr lang="en-US" sz="1400" dirty="0" smtClean="0">
                <a:latin typeface="Ebrima" pitchFamily="2" charset="0"/>
                <a:ea typeface="Ebrima" pitchFamily="2" charset="0"/>
                <a:cs typeface="Ebrima" pitchFamily="2" charset="0"/>
              </a:rPr>
              <a:t> </a:t>
            </a:r>
            <a:endParaRPr lang="en-US" sz="1400" dirty="0">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xmlns="" val="1565708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3B6E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srcRect b="20000"/>
          <a:stretch/>
        </p:blipFill>
        <p:spPr>
          <a:xfrm>
            <a:off x="1125763" y="5065573"/>
            <a:ext cx="4360637" cy="1106627"/>
          </a:xfrm>
          <a:prstGeom prst="rect">
            <a:avLst/>
          </a:prstGeom>
        </p:spPr>
      </p:pic>
      <p:sp>
        <p:nvSpPr>
          <p:cNvPr id="2" name="Rectangle 1"/>
          <p:cNvSpPr/>
          <p:nvPr/>
        </p:nvSpPr>
        <p:spPr>
          <a:xfrm>
            <a:off x="457200" y="381000"/>
            <a:ext cx="4267200" cy="3200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Content Placeholder 4"/>
          <p:cNvSpPr txBox="1">
            <a:spLocks/>
          </p:cNvSpPr>
          <p:nvPr/>
        </p:nvSpPr>
        <p:spPr>
          <a:xfrm>
            <a:off x="-304800" y="6172200"/>
            <a:ext cx="7239000" cy="381000"/>
          </a:xfrm>
          <a:prstGeom prst="rect">
            <a:avLst/>
          </a:prstGeom>
        </p:spPr>
        <p:txBody>
          <a:bodyPr vert="horz" lIns="91440" tIns="45720" rIns="91440" bIns="45720" rtlCol="0">
            <a:normAutofit lnSpcReduction="10000"/>
          </a:bodyPr>
          <a:lstStyle/>
          <a:p>
            <a:pPr algn="ctr">
              <a:lnSpc>
                <a:spcPct val="120000"/>
              </a:lnSpc>
              <a:spcBef>
                <a:spcPct val="20000"/>
              </a:spcBef>
            </a:pPr>
            <a:r>
              <a:rPr kumimoji="0" lang="en-US" sz="1600" b="1" i="0" u="none" strike="noStrike" kern="1200" cap="none" spc="0" normalizeH="0" baseline="0" noProof="0" dirty="0" smtClean="0">
                <a:ln>
                  <a:noFill/>
                </a:ln>
                <a:solidFill>
                  <a:schemeClr val="accent2"/>
                </a:solidFill>
                <a:effectLst/>
                <a:uLnTx/>
                <a:uFillTx/>
                <a:latin typeface="Ebrima" pitchFamily="2" charset="0"/>
                <a:ea typeface="Ebrima" pitchFamily="2" charset="0"/>
                <a:cs typeface="Ebrima" pitchFamily="2" charset="0"/>
              </a:rPr>
              <a:t>Michele </a:t>
            </a:r>
            <a:r>
              <a:rPr kumimoji="0" lang="en-US" sz="1600" b="1" i="0" u="none" strike="noStrike" kern="1200" cap="none" spc="0" normalizeH="0" baseline="0" noProof="0" dirty="0" err="1" smtClean="0">
                <a:ln>
                  <a:noFill/>
                </a:ln>
                <a:solidFill>
                  <a:schemeClr val="accent2"/>
                </a:solidFill>
                <a:effectLst/>
                <a:uLnTx/>
                <a:uFillTx/>
                <a:latin typeface="Ebrima" pitchFamily="2" charset="0"/>
                <a:ea typeface="Ebrima" pitchFamily="2" charset="0"/>
                <a:cs typeface="Ebrima" pitchFamily="2" charset="0"/>
              </a:rPr>
              <a:t>Lueck</a:t>
            </a:r>
            <a:r>
              <a:rPr lang="en-US" sz="1600" noProof="0" dirty="0">
                <a:solidFill>
                  <a:srgbClr val="FFFFFF"/>
                </a:solidFill>
                <a:latin typeface="Ebrima" pitchFamily="2" charset="0"/>
                <a:ea typeface="Ebrima" pitchFamily="2" charset="0"/>
                <a:cs typeface="Ebrima" pitchFamily="2" charset="0"/>
              </a:rPr>
              <a:t> </a:t>
            </a:r>
            <a:r>
              <a:rPr lang="en-US" sz="1600" noProof="0" dirty="0" smtClean="0">
                <a:solidFill>
                  <a:srgbClr val="FFFFFF"/>
                </a:solidFill>
                <a:latin typeface="Ebrima" pitchFamily="2" charset="0"/>
                <a:ea typeface="Ebrima" pitchFamily="2" charset="0"/>
                <a:cs typeface="Ebrima" pitchFamily="2" charset="0"/>
              </a:rPr>
              <a:t> </a:t>
            </a:r>
            <a:r>
              <a:rPr lang="en-US" sz="1400" dirty="0">
                <a:solidFill>
                  <a:srgbClr val="FFFFFF"/>
                </a:solidFill>
                <a:latin typeface="Ebrima" pitchFamily="2" charset="0"/>
                <a:ea typeface="Ebrima" pitchFamily="2" charset="0"/>
                <a:cs typeface="Ebrima" pitchFamily="2" charset="0"/>
              </a:rPr>
              <a:t>• </a:t>
            </a:r>
            <a:r>
              <a:rPr lang="en-US" sz="1400" dirty="0" smtClean="0">
                <a:solidFill>
                  <a:srgbClr val="FFFFFF"/>
                </a:solidFill>
                <a:latin typeface="Ebrima" pitchFamily="2" charset="0"/>
                <a:ea typeface="Ebrima" pitchFamily="2" charset="0"/>
                <a:cs typeface="Ebrima" pitchFamily="2" charset="0"/>
              </a:rPr>
              <a:t> 720.382.7073  •  </a:t>
            </a:r>
            <a:r>
              <a:rPr kumimoji="0" lang="en-US" sz="1400" b="0" i="0" u="none" strike="noStrike" kern="1200" cap="none" spc="0" normalizeH="0" baseline="0" noProof="0" dirty="0" err="1" smtClean="0">
                <a:ln>
                  <a:noFill/>
                </a:ln>
                <a:solidFill>
                  <a:srgbClr val="FFFFFF"/>
                </a:solidFill>
                <a:effectLst/>
                <a:uLnTx/>
                <a:uFillTx/>
                <a:latin typeface="Ebrima" pitchFamily="2" charset="0"/>
                <a:ea typeface="Ebrima" pitchFamily="2" charset="0"/>
                <a:cs typeface="Ebrima" pitchFamily="2" charset="0"/>
              </a:rPr>
              <a:t>lueckm@coloradohealthinstitute.org</a:t>
            </a:r>
            <a:endParaRPr kumimoji="0" lang="en-US" sz="1400" b="0" i="0" u="none" strike="noStrike" kern="1200" cap="none" spc="0" normalizeH="0" baseline="0" noProof="0" dirty="0">
              <a:ln>
                <a:noFill/>
              </a:ln>
              <a:solidFill>
                <a:srgbClr val="FFFFFF"/>
              </a:solidFill>
              <a:effectLst/>
              <a:uLnTx/>
              <a:uFillTx/>
            </a:endParaRPr>
          </a:p>
        </p:txBody>
      </p:sp>
      <p:pic>
        <p:nvPicPr>
          <p:cNvPr id="8" name="Picture 2" descr="http://www.bbc.co.uk/radio4/history/empire/images/figures/14.jpg"/>
          <p:cNvPicPr>
            <a:picLocks noChangeAspect="1" noChangeArrowheads="1"/>
          </p:cNvPicPr>
          <p:nvPr/>
        </p:nvPicPr>
        <p:blipFill>
          <a:blip r:embed="rId4" cstate="print"/>
          <a:srcRect/>
          <a:stretch>
            <a:fillRect/>
          </a:stretch>
        </p:blipFill>
        <p:spPr bwMode="auto">
          <a:xfrm>
            <a:off x="533400" y="457200"/>
            <a:ext cx="4114800" cy="3010828"/>
          </a:xfrm>
          <a:prstGeom prst="rect">
            <a:avLst/>
          </a:prstGeom>
          <a:ln>
            <a:noFill/>
          </a:ln>
          <a:effectLst/>
        </p:spPr>
      </p:pic>
      <p:sp>
        <p:nvSpPr>
          <p:cNvPr id="10" name="Rectangle 9"/>
          <p:cNvSpPr/>
          <p:nvPr/>
        </p:nvSpPr>
        <p:spPr>
          <a:xfrm>
            <a:off x="4343400" y="1905000"/>
            <a:ext cx="4495800" cy="3124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7" name="Picture 4" descr="http://unitedcats.files.wordpress.com/2008/10/spanish_armada.jpg"/>
          <p:cNvPicPr>
            <a:picLocks noChangeAspect="1" noChangeArrowheads="1"/>
          </p:cNvPicPr>
          <p:nvPr/>
        </p:nvPicPr>
        <p:blipFill>
          <a:blip r:embed="rId5" cstate="print"/>
          <a:srcRect/>
          <a:stretch>
            <a:fillRect/>
          </a:stretch>
        </p:blipFill>
        <p:spPr bwMode="auto">
          <a:xfrm>
            <a:off x="4419600" y="1981200"/>
            <a:ext cx="4324350" cy="2979871"/>
          </a:xfrm>
          <a:prstGeom prst="rect">
            <a:avLst/>
          </a:prstGeom>
          <a:ln>
            <a:noFill/>
          </a:ln>
          <a:effectLst/>
        </p:spPr>
      </p:pic>
    </p:spTree>
    <p:extLst>
      <p:ext uri="{BB962C8B-B14F-4D97-AF65-F5344CB8AC3E}">
        <p14:creationId xmlns:p14="http://schemas.microsoft.com/office/powerpoint/2010/main" xmlns="" val="3604270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In other words…</a:t>
            </a:r>
            <a:endParaRPr lang="en-US" sz="3600" dirty="0">
              <a:solidFill>
                <a:schemeClr val="bg1">
                  <a:lumMod val="95000"/>
                </a:schemeClr>
              </a:solidFill>
              <a:latin typeface="Ebrima" pitchFamily="2" charset="0"/>
              <a:ea typeface="Ebrima" pitchFamily="2" charset="0"/>
              <a:cs typeface="Ebrima" pitchFamily="2" charset="0"/>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pic>
        <p:nvPicPr>
          <p:cNvPr id="7" name="Picture 6" descr="group1.jpg"/>
          <p:cNvPicPr>
            <a:picLocks noChangeAspect="1"/>
          </p:cNvPicPr>
          <p:nvPr/>
        </p:nvPicPr>
        <p:blipFill>
          <a:blip r:embed="rId4" cstate="print"/>
          <a:stretch>
            <a:fillRect/>
          </a:stretch>
        </p:blipFill>
        <p:spPr>
          <a:xfrm>
            <a:off x="1371600" y="1356826"/>
            <a:ext cx="6400800" cy="51201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5112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686800" cy="1143000"/>
          </a:xfrm>
        </p:spPr>
        <p:txBody>
          <a:bodyPr>
            <a:normAutofit fontScale="90000"/>
          </a:bodyPr>
          <a:lstStyle/>
          <a:p>
            <a:r>
              <a:rPr lang="en-US" dirty="0" smtClean="0">
                <a:solidFill>
                  <a:srgbClr val="425968"/>
                </a:solidFill>
              </a:rPr>
              <a:t>Action 22 residents, age 0-64, by insurance status</a:t>
            </a:r>
            <a:endParaRPr lang="en-US" dirty="0">
              <a:solidFill>
                <a:srgbClr val="425968"/>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2110450402"/>
              </p:ext>
            </p:extLst>
          </p:nvPr>
        </p:nvGraphicFramePr>
        <p:xfrm>
          <a:off x="76200" y="1828800"/>
          <a:ext cx="8991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0"/>
            <a:ext cx="9144000" cy="990600"/>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Historically, a data house . . . </a:t>
            </a:r>
            <a:endParaRPr lang="en-US" sz="3600" dirty="0">
              <a:solidFill>
                <a:schemeClr val="bg1">
                  <a:lumMod val="95000"/>
                </a:schemeClr>
              </a:solidFill>
              <a:latin typeface="Ebrima" pitchFamily="2" charset="0"/>
              <a:ea typeface="Ebrima" pitchFamily="2" charset="0"/>
              <a:cs typeface="Ebrima"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Our focus today, telling the story…</a:t>
            </a:r>
            <a:endParaRPr lang="en-US" sz="3600" dirty="0">
              <a:solidFill>
                <a:schemeClr val="bg1">
                  <a:lumMod val="95000"/>
                </a:schemeClr>
              </a:solidFill>
              <a:latin typeface="Ebrima" pitchFamily="2" charset="0"/>
              <a:ea typeface="Ebrima" pitchFamily="2" charset="0"/>
              <a:cs typeface="Ebrima" pitchFamily="2" charset="0"/>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pic>
        <p:nvPicPr>
          <p:cNvPr id="9" name="Picture 8" descr="Draft1EBNEkidsMKmap_July2011.jpg"/>
          <p:cNvPicPr>
            <a:picLocks noChangeAspect="1"/>
          </p:cNvPicPr>
          <p:nvPr/>
        </p:nvPicPr>
        <p:blipFill>
          <a:blip r:embed="rId4" cstate="print"/>
          <a:srcRect t="12222" b="15556"/>
          <a:stretch>
            <a:fillRect/>
          </a:stretch>
        </p:blipFill>
        <p:spPr>
          <a:xfrm>
            <a:off x="76200" y="1573647"/>
            <a:ext cx="8153400" cy="4550254"/>
          </a:xfrm>
          <a:prstGeom prst="rect">
            <a:avLst/>
          </a:prstGeom>
        </p:spPr>
      </p:pic>
      <p:sp>
        <p:nvSpPr>
          <p:cNvPr id="7" name="TextBox 6"/>
          <p:cNvSpPr txBox="1"/>
          <p:nvPr/>
        </p:nvSpPr>
        <p:spPr>
          <a:xfrm>
            <a:off x="228600" y="1143000"/>
            <a:ext cx="7715767" cy="369332"/>
          </a:xfrm>
          <a:prstGeom prst="rect">
            <a:avLst/>
          </a:prstGeom>
          <a:noFill/>
        </p:spPr>
        <p:txBody>
          <a:bodyPr wrap="none" rtlCol="0">
            <a:spAutoFit/>
          </a:bodyPr>
          <a:lstStyle/>
          <a:p>
            <a:r>
              <a:rPr lang="en-US" dirty="0" smtClean="0">
                <a:solidFill>
                  <a:srgbClr val="425968"/>
                </a:solidFill>
              </a:rPr>
              <a:t>Percent of children who are eligible but not enrolled in Medicaid by county, 2009</a:t>
            </a:r>
            <a:endParaRPr lang="en-US" dirty="0">
              <a:solidFill>
                <a:srgbClr val="425968"/>
              </a:solidFill>
            </a:endParaRPr>
          </a:p>
        </p:txBody>
      </p:sp>
      <p:sp>
        <p:nvSpPr>
          <p:cNvPr id="8" name="TextBox 7"/>
          <p:cNvSpPr txBox="1"/>
          <p:nvPr/>
        </p:nvSpPr>
        <p:spPr>
          <a:xfrm>
            <a:off x="1752600" y="6324600"/>
            <a:ext cx="5029199" cy="261610"/>
          </a:xfrm>
          <a:prstGeom prst="rect">
            <a:avLst/>
          </a:prstGeom>
          <a:noFill/>
        </p:spPr>
        <p:txBody>
          <a:bodyPr wrap="square" rtlCol="0">
            <a:spAutoFit/>
          </a:bodyPr>
          <a:lstStyle/>
          <a:p>
            <a:r>
              <a:rPr lang="en-US" sz="1100" dirty="0" smtClean="0"/>
              <a:t>SOURCE: CHI analysis of 2009 American Community Survey</a:t>
            </a:r>
            <a:endParaRPr lang="en-US" sz="1100" dirty="0"/>
          </a:p>
        </p:txBody>
      </p:sp>
    </p:spTree>
    <p:extLst>
      <p:ext uri="{BB962C8B-B14F-4D97-AF65-F5344CB8AC3E}">
        <p14:creationId xmlns:p14="http://schemas.microsoft.com/office/powerpoint/2010/main" xmlns="" val="195112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F0FAF64-2E2D-4E05-A04D-381E6CBB7433}" type="slidenum">
              <a:rPr lang="en-US" smtClean="0"/>
              <a:pPr/>
              <a:t>7</a:t>
            </a:fld>
            <a:endParaRPr lang="en-US"/>
          </a:p>
        </p:txBody>
      </p:sp>
      <p:sp>
        <p:nvSpPr>
          <p:cNvPr id="9" name="Rectangle 8"/>
          <p:cNvSpPr/>
          <p:nvPr/>
        </p:nvSpPr>
        <p:spPr>
          <a:xfrm>
            <a:off x="0" y="-29412"/>
            <a:ext cx="9144000" cy="6887412"/>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09800" y="4953000"/>
            <a:ext cx="6400799" cy="1371600"/>
          </a:xfrm>
        </p:spPr>
        <p:txBody>
          <a:bodyPr>
            <a:normAutofit/>
          </a:bodyPr>
          <a:lstStyle/>
          <a:p>
            <a:r>
              <a:rPr lang="en-US" b="0" cap="none" dirty="0" smtClean="0">
                <a:solidFill>
                  <a:schemeClr val="bg1"/>
                </a:solidFill>
                <a:latin typeface="Ebrima" pitchFamily="2" charset="0"/>
                <a:ea typeface="Ebrima" pitchFamily="2" charset="0"/>
                <a:cs typeface="Ebrima" pitchFamily="2" charset="0"/>
              </a:rPr>
              <a:t>Our Large Scale Investments</a:t>
            </a:r>
            <a:endParaRPr lang="en-US" b="0" cap="none" dirty="0">
              <a:solidFill>
                <a:schemeClr val="bg1"/>
              </a:solidFill>
              <a:latin typeface="Ebrima" pitchFamily="2" charset="0"/>
              <a:ea typeface="Ebrima" pitchFamily="2" charset="0"/>
              <a:cs typeface="Ebrima" pitchFamily="2" charset="0"/>
            </a:endParaRPr>
          </a:p>
        </p:txBody>
      </p:sp>
      <p:pic>
        <p:nvPicPr>
          <p:cNvPr id="6" name="Picture 5"/>
          <p:cNvPicPr>
            <a:picLocks noChangeAspect="1"/>
          </p:cNvPicPr>
          <p:nvPr/>
        </p:nvPicPr>
        <p:blipFill rotWithShape="1">
          <a:blip r:embed="rId3" cstate="print"/>
          <a:srcRect r="74985" b="22032"/>
          <a:stretch/>
        </p:blipFill>
        <p:spPr>
          <a:xfrm>
            <a:off x="457200" y="242344"/>
            <a:ext cx="1219200" cy="1205456"/>
          </a:xfrm>
          <a:prstGeom prst="rect">
            <a:avLst/>
          </a:prstGeom>
        </p:spPr>
      </p:pic>
    </p:spTree>
    <p:extLst>
      <p:ext uri="{BB962C8B-B14F-4D97-AF65-F5344CB8AC3E}">
        <p14:creationId xmlns:p14="http://schemas.microsoft.com/office/powerpoint/2010/main" xmlns="" val="1168466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71628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Incenting new behaviors</a:t>
            </a:r>
            <a:endParaRPr lang="en-US" sz="3600" dirty="0">
              <a:solidFill>
                <a:schemeClr val="bg1">
                  <a:lumMod val="95000"/>
                </a:schemeClr>
              </a:solidFill>
              <a:latin typeface="Ebrima" pitchFamily="2" charset="0"/>
              <a:ea typeface="Ebrima" pitchFamily="2" charset="0"/>
              <a:cs typeface="Ebrima" pitchFamily="2" charset="0"/>
            </a:endParaRPr>
          </a:p>
        </p:txBody>
      </p:sp>
      <p:pic>
        <p:nvPicPr>
          <p:cNvPr id="27" name="Picture 26" descr="CHI clr logo8-2011lrg.jpg"/>
          <p:cNvPicPr>
            <a:picLocks noChangeAspect="1"/>
          </p:cNvPicPr>
          <p:nvPr/>
        </p:nvPicPr>
        <p:blipFill>
          <a:blip r:embed="rId3" cstate="print"/>
          <a:srcRect r="74194" b="29107"/>
          <a:stretch>
            <a:fillRect/>
          </a:stretch>
        </p:blipFill>
        <p:spPr>
          <a:xfrm>
            <a:off x="8077200" y="5993476"/>
            <a:ext cx="685800" cy="635924"/>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xmlns="" val="1483517489"/>
              </p:ext>
            </p:extLst>
          </p:nvPr>
        </p:nvGraphicFramePr>
        <p:xfrm>
          <a:off x="-1295400" y="13716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3" descr="iStock_000001679367Small.jpg"/>
          <p:cNvPicPr>
            <a:picLocks noChangeAspect="1"/>
          </p:cNvPicPr>
          <p:nvPr/>
        </p:nvPicPr>
        <p:blipFill>
          <a:blip r:embed="rId9" cstate="print"/>
          <a:srcRect/>
          <a:stretch>
            <a:fillRect/>
          </a:stretch>
        </p:blipFill>
        <p:spPr bwMode="auto">
          <a:xfrm>
            <a:off x="5341092" y="990600"/>
            <a:ext cx="3802908" cy="6173788"/>
          </a:xfrm>
          <a:prstGeom prst="rect">
            <a:avLst/>
          </a:prstGeom>
          <a:noFill/>
          <a:ln w="9525">
            <a:noFill/>
            <a:miter lim="800000"/>
            <a:headEnd/>
            <a:tailEnd/>
          </a:ln>
        </p:spPr>
      </p:pic>
    </p:spTree>
    <p:extLst>
      <p:ext uri="{BB962C8B-B14F-4D97-AF65-F5344CB8AC3E}">
        <p14:creationId xmlns:p14="http://schemas.microsoft.com/office/powerpoint/2010/main" xmlns="" val="195112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425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8600" y="152400"/>
            <a:ext cx="8915400" cy="646331"/>
          </a:xfrm>
          <a:prstGeom prst="rect">
            <a:avLst/>
          </a:prstGeom>
          <a:noFill/>
        </p:spPr>
        <p:txBody>
          <a:bodyPr wrap="square" rtlCol="0">
            <a:spAutoFit/>
          </a:bodyPr>
          <a:lstStyle/>
          <a:p>
            <a:r>
              <a:rPr lang="en-US" sz="3600" dirty="0" smtClean="0">
                <a:solidFill>
                  <a:schemeClr val="bg1">
                    <a:lumMod val="95000"/>
                  </a:schemeClr>
                </a:solidFill>
                <a:latin typeface="Ebrima" pitchFamily="2" charset="0"/>
                <a:ea typeface="Ebrima" pitchFamily="2" charset="0"/>
                <a:cs typeface="Ebrima" pitchFamily="2" charset="0"/>
              </a:rPr>
              <a:t>(Potentially) transformative investments</a:t>
            </a:r>
            <a:endParaRPr lang="en-US" sz="3600" dirty="0">
              <a:solidFill>
                <a:schemeClr val="bg1">
                  <a:lumMod val="95000"/>
                </a:schemeClr>
              </a:solidFill>
              <a:latin typeface="Ebrima" pitchFamily="2" charset="0"/>
              <a:ea typeface="Ebrima" pitchFamily="2" charset="0"/>
              <a:cs typeface="Ebrima" pitchFamily="2" charset="0"/>
            </a:endParaRPr>
          </a:p>
        </p:txBody>
      </p:sp>
      <p:sp>
        <p:nvSpPr>
          <p:cNvPr id="20" name="Content Placeholder 4"/>
          <p:cNvSpPr txBox="1">
            <a:spLocks/>
          </p:cNvSpPr>
          <p:nvPr/>
        </p:nvSpPr>
        <p:spPr>
          <a:xfrm>
            <a:off x="457200" y="1295400"/>
            <a:ext cx="8229600" cy="4525963"/>
          </a:xfrm>
          <a:prstGeom prst="rect">
            <a:avLst/>
          </a:prstGeom>
        </p:spPr>
        <p:txBody>
          <a:bodyPr vert="horz" lIns="91440" tIns="45720" rIns="91440" bIns="45720" rtlCol="0">
            <a:normAutofit/>
          </a:bodyPr>
          <a:lstStyle/>
          <a:p>
            <a:pPr>
              <a:spcBef>
                <a:spcPct val="20000"/>
              </a:spcBef>
              <a:buFont typeface="Arial" pitchFamily="34" charset="0"/>
              <a:buChar char="•"/>
            </a:pPr>
            <a:r>
              <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rPr>
              <a:t>  </a:t>
            </a:r>
            <a:r>
              <a:rPr lang="en-US" sz="3200" dirty="0" smtClean="0">
                <a:solidFill>
                  <a:srgbClr val="425968"/>
                </a:solidFill>
                <a:latin typeface="Ebrima" pitchFamily="2" charset="0"/>
                <a:ea typeface="Ebrima" pitchFamily="2" charset="0"/>
                <a:cs typeface="Ebrima" pitchFamily="2" charset="0"/>
              </a:rPr>
              <a:t>Physical Infrastructure:</a:t>
            </a:r>
          </a:p>
          <a:p>
            <a:pPr lvl="1">
              <a:spcBef>
                <a:spcPct val="20000"/>
              </a:spcBef>
              <a:buFont typeface="Arial" pitchFamily="34" charset="0"/>
              <a:buChar char="•"/>
            </a:pPr>
            <a:r>
              <a:rPr kumimoji="0" lang="en-US" sz="2800" b="0" i="0" u="none" strike="noStrike" kern="1200" cap="none" spc="0" normalizeH="0" noProof="0" dirty="0" smtClean="0">
                <a:ln>
                  <a:noFill/>
                </a:ln>
                <a:solidFill>
                  <a:srgbClr val="425968"/>
                </a:solidFill>
                <a:effectLst/>
                <a:uLnTx/>
                <a:uFillTx/>
                <a:latin typeface="Ebrima" pitchFamily="2" charset="0"/>
                <a:ea typeface="Ebrima" pitchFamily="2" charset="0"/>
                <a:cs typeface="Ebrima" pitchFamily="2" charset="0"/>
              </a:rPr>
              <a:t>  The ACA allocates $11 billion to FQHCs</a:t>
            </a:r>
          </a:p>
          <a:p>
            <a:pPr>
              <a:spcBef>
                <a:spcPct val="20000"/>
              </a:spcBef>
              <a:buFont typeface="Arial" pitchFamily="34" charset="0"/>
              <a:buChar char="•"/>
            </a:pPr>
            <a:r>
              <a:rPr lang="en-US" sz="3200" noProof="0" dirty="0" smtClean="0">
                <a:solidFill>
                  <a:srgbClr val="425968"/>
                </a:solidFill>
                <a:latin typeface="Ebrima" pitchFamily="2" charset="0"/>
                <a:ea typeface="Ebrima" pitchFamily="2" charset="0"/>
                <a:cs typeface="Ebrima" pitchFamily="2" charset="0"/>
              </a:rPr>
              <a:t>  Major initiatives in Colorado</a:t>
            </a:r>
            <a:endParaRPr kumimoji="0" lang="en-US" sz="3200" b="0" i="0" u="none" strike="noStrike" kern="1200" cap="none" spc="0" normalizeH="0" baseline="0" noProof="0" dirty="0" smtClean="0">
              <a:ln>
                <a:noFill/>
              </a:ln>
              <a:solidFill>
                <a:srgbClr val="425968"/>
              </a:solidFill>
              <a:effectLst/>
              <a:uLnTx/>
              <a:uFillTx/>
              <a:latin typeface="Ebrima" pitchFamily="2" charset="0"/>
              <a:ea typeface="Ebrima" pitchFamily="2" charset="0"/>
              <a:cs typeface="Ebrima"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425968"/>
              </a:solidFill>
              <a:effectLst/>
              <a:uLnTx/>
              <a:uFillTx/>
              <a:latin typeface="+mn-lt"/>
              <a:ea typeface="+mn-ea"/>
              <a:cs typeface="+mn-cs"/>
            </a:endParaRPr>
          </a:p>
        </p:txBody>
      </p:sp>
      <p:pic>
        <p:nvPicPr>
          <p:cNvPr id="27" name="Picture 26" descr="CHI clr logo8-2011lrg.jpg"/>
          <p:cNvPicPr>
            <a:picLocks noChangeAspect="1"/>
          </p:cNvPicPr>
          <p:nvPr/>
        </p:nvPicPr>
        <p:blipFill>
          <a:blip r:embed="rId3" cstate="print"/>
          <a:srcRect r="74194" b="29107"/>
          <a:stretch>
            <a:fillRect/>
          </a:stretch>
        </p:blipFill>
        <p:spPr>
          <a:xfrm>
            <a:off x="8229600" y="5993476"/>
            <a:ext cx="685800" cy="635924"/>
          </a:xfrm>
          <a:prstGeom prst="rect">
            <a:avLst/>
          </a:prstGeom>
        </p:spPr>
      </p:pic>
      <p:pic>
        <p:nvPicPr>
          <p:cNvPr id="6" name="Picture 4" descr="http://www.loogooo.com/uploads/allimg/101022/1-1010221A245.png"/>
          <p:cNvPicPr>
            <a:picLocks noChangeAspect="1" noChangeArrowheads="1"/>
          </p:cNvPicPr>
          <p:nvPr/>
        </p:nvPicPr>
        <p:blipFill>
          <a:blip r:embed="rId4" cstate="print"/>
          <a:srcRect l="27077" t="16923" r="28615" b="21538"/>
          <a:stretch>
            <a:fillRect/>
          </a:stretch>
        </p:blipFill>
        <p:spPr bwMode="auto">
          <a:xfrm>
            <a:off x="6553200" y="3048000"/>
            <a:ext cx="1714500" cy="1905000"/>
          </a:xfrm>
          <a:prstGeom prst="rect">
            <a:avLst/>
          </a:prstGeom>
          <a:noFill/>
        </p:spPr>
      </p:pic>
      <p:pic>
        <p:nvPicPr>
          <p:cNvPr id="7" name="Picture 4" descr="http://t0.gstatic.com/images?q=tbn:ANd9GcQ27NZzisFcKgzgAg7taRIO4twScoN9IKs5HgqFj60kjdx7AYmL"/>
          <p:cNvPicPr>
            <a:picLocks noChangeAspect="1" noChangeArrowheads="1"/>
          </p:cNvPicPr>
          <p:nvPr/>
        </p:nvPicPr>
        <p:blipFill>
          <a:blip r:embed="rId5" cstate="print"/>
          <a:srcRect/>
          <a:stretch>
            <a:fillRect/>
          </a:stretch>
        </p:blipFill>
        <p:spPr bwMode="auto">
          <a:xfrm>
            <a:off x="1219200" y="4368718"/>
            <a:ext cx="2362200" cy="1041482"/>
          </a:xfrm>
          <a:prstGeom prst="rect">
            <a:avLst/>
          </a:prstGeom>
          <a:noFill/>
        </p:spPr>
      </p:pic>
      <p:pic>
        <p:nvPicPr>
          <p:cNvPr id="8" name="Picture 2" descr="Logo_Quality_Health_Network"/>
          <p:cNvPicPr>
            <a:picLocks noChangeAspect="1" noChangeArrowheads="1"/>
          </p:cNvPicPr>
          <p:nvPr/>
        </p:nvPicPr>
        <p:blipFill>
          <a:blip r:embed="rId6" cstate="print"/>
          <a:srcRect/>
          <a:stretch>
            <a:fillRect/>
          </a:stretch>
        </p:blipFill>
        <p:spPr bwMode="auto">
          <a:xfrm>
            <a:off x="2209800" y="3353434"/>
            <a:ext cx="2438400" cy="1133342"/>
          </a:xfrm>
          <a:prstGeom prst="rect">
            <a:avLst/>
          </a:prstGeom>
          <a:noFill/>
        </p:spPr>
      </p:pic>
      <p:pic>
        <p:nvPicPr>
          <p:cNvPr id="9" name="Picture 2"/>
          <p:cNvPicPr>
            <a:picLocks noChangeAspect="1" noChangeArrowheads="1"/>
          </p:cNvPicPr>
          <p:nvPr/>
        </p:nvPicPr>
        <p:blipFill>
          <a:blip r:embed="rId7" cstate="print"/>
          <a:srcRect l="8538" t="20690" r="12060" b="33333"/>
          <a:stretch>
            <a:fillRect/>
          </a:stretch>
        </p:blipFill>
        <p:spPr bwMode="auto">
          <a:xfrm>
            <a:off x="4455795" y="5410200"/>
            <a:ext cx="3011805" cy="1295400"/>
          </a:xfrm>
          <a:prstGeom prst="rect">
            <a:avLst/>
          </a:prstGeom>
          <a:noFill/>
          <a:ln w="9525">
            <a:noFill/>
            <a:miter lim="800000"/>
            <a:headEnd/>
            <a:tailEnd/>
          </a:ln>
        </p:spPr>
      </p:pic>
      <p:sp>
        <p:nvSpPr>
          <p:cNvPr id="10" name="TextBox 9"/>
          <p:cNvSpPr txBox="1"/>
          <p:nvPr/>
        </p:nvSpPr>
        <p:spPr>
          <a:xfrm>
            <a:off x="5257800" y="3429000"/>
            <a:ext cx="1524000" cy="830997"/>
          </a:xfrm>
          <a:prstGeom prst="rect">
            <a:avLst/>
          </a:prstGeom>
          <a:noFill/>
          <a:ln>
            <a:noFill/>
          </a:ln>
        </p:spPr>
        <p:txBody>
          <a:bodyPr wrap="square" rtlCol="0">
            <a:spAutoFit/>
          </a:bodyPr>
          <a:lstStyle/>
          <a:p>
            <a:pPr algn="r"/>
            <a:r>
              <a:rPr lang="en-US" sz="1600" b="1" dirty="0" smtClean="0">
                <a:solidFill>
                  <a:schemeClr val="accent1"/>
                </a:solidFill>
                <a:latin typeface="Ebrima" pitchFamily="2" charset="0"/>
                <a:ea typeface="Ebrima" pitchFamily="2" charset="0"/>
                <a:cs typeface="Ebrima" pitchFamily="2" charset="0"/>
              </a:rPr>
              <a:t>All Payer Claims Database</a:t>
            </a:r>
            <a:endParaRPr lang="en-US" sz="1600" b="1" dirty="0">
              <a:solidFill>
                <a:schemeClr val="accent1"/>
              </a:solidFill>
              <a:latin typeface="Ebrima" pitchFamily="2" charset="0"/>
              <a:ea typeface="Ebrima" pitchFamily="2" charset="0"/>
              <a:cs typeface="Ebrima" pitchFamily="2" charset="0"/>
            </a:endParaRPr>
          </a:p>
        </p:txBody>
      </p:sp>
      <p:sp>
        <p:nvSpPr>
          <p:cNvPr id="11" name="TextBox 10"/>
          <p:cNvSpPr txBox="1"/>
          <p:nvPr/>
        </p:nvSpPr>
        <p:spPr>
          <a:xfrm>
            <a:off x="152400" y="3606224"/>
            <a:ext cx="2057400" cy="584776"/>
          </a:xfrm>
          <a:prstGeom prst="rect">
            <a:avLst/>
          </a:prstGeom>
          <a:noFill/>
          <a:ln>
            <a:noFill/>
          </a:ln>
        </p:spPr>
        <p:txBody>
          <a:bodyPr wrap="square" rtlCol="0">
            <a:spAutoFit/>
          </a:bodyPr>
          <a:lstStyle/>
          <a:p>
            <a:pPr algn="r"/>
            <a:r>
              <a:rPr lang="en-US" sz="1600" b="1" dirty="0" smtClean="0">
                <a:solidFill>
                  <a:schemeClr val="accent1"/>
                </a:solidFill>
                <a:latin typeface="Ebrima" pitchFamily="2" charset="0"/>
                <a:ea typeface="Ebrima" pitchFamily="2" charset="0"/>
                <a:cs typeface="Ebrima" pitchFamily="2" charset="0"/>
              </a:rPr>
              <a:t>Electronic Medical Records &amp; HIT</a:t>
            </a:r>
            <a:endParaRPr lang="en-US" sz="1600" b="1" dirty="0">
              <a:solidFill>
                <a:schemeClr val="accent1"/>
              </a:solidFill>
              <a:latin typeface="Ebrima" pitchFamily="2" charset="0"/>
              <a:ea typeface="Ebrima" pitchFamily="2" charset="0"/>
              <a:cs typeface="Ebrima" pitchFamily="2" charset="0"/>
            </a:endParaRPr>
          </a:p>
        </p:txBody>
      </p:sp>
      <p:sp>
        <p:nvSpPr>
          <p:cNvPr id="12" name="TextBox 11"/>
          <p:cNvSpPr txBox="1"/>
          <p:nvPr/>
        </p:nvSpPr>
        <p:spPr>
          <a:xfrm>
            <a:off x="1828800" y="5715000"/>
            <a:ext cx="2667000" cy="584775"/>
          </a:xfrm>
          <a:prstGeom prst="rect">
            <a:avLst/>
          </a:prstGeom>
          <a:noFill/>
          <a:ln>
            <a:noFill/>
          </a:ln>
        </p:spPr>
        <p:txBody>
          <a:bodyPr wrap="square" rtlCol="0">
            <a:spAutoFit/>
          </a:bodyPr>
          <a:lstStyle/>
          <a:p>
            <a:pPr algn="r"/>
            <a:r>
              <a:rPr lang="en-US" sz="1600" b="1" dirty="0" smtClean="0">
                <a:solidFill>
                  <a:schemeClr val="accent1"/>
                </a:solidFill>
                <a:latin typeface="Ebrima" pitchFamily="2" charset="0"/>
                <a:ea typeface="Ebrima" pitchFamily="2" charset="0"/>
                <a:cs typeface="Ebrima" pitchFamily="2" charset="0"/>
              </a:rPr>
              <a:t>Health Insurance Exchange</a:t>
            </a:r>
            <a:endParaRPr lang="en-US" sz="1600" b="1" dirty="0">
              <a:solidFill>
                <a:schemeClr val="accent1"/>
              </a:solidFill>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xmlns="" val="195112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Working PP template BC">
  <a:themeElements>
    <a:clrScheme name="Custom 1">
      <a:dk1>
        <a:sysClr val="windowText" lastClr="000000"/>
      </a:dk1>
      <a:lt1>
        <a:sysClr val="window" lastClr="FFFFFF"/>
      </a:lt1>
      <a:dk2>
        <a:srgbClr val="394A59"/>
      </a:dk2>
      <a:lt2>
        <a:srgbClr val="EEECE1"/>
      </a:lt2>
      <a:accent1>
        <a:srgbClr val="394A59"/>
      </a:accent1>
      <a:accent2>
        <a:srgbClr val="F7A11A"/>
      </a:accent2>
      <a:accent3>
        <a:srgbClr val="55274F"/>
      </a:accent3>
      <a:accent4>
        <a:srgbClr val="726F22"/>
      </a:accent4>
      <a:accent5>
        <a:srgbClr val="908A82"/>
      </a:accent5>
      <a:accent6>
        <a:srgbClr val="9A2F2E"/>
      </a:accent6>
      <a:hlink>
        <a:srgbClr val="0070C0"/>
      </a:hlink>
      <a:folHlink>
        <a:srgbClr val="339966"/>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Working PP template BC</Template>
  <TotalTime>358</TotalTime>
  <Words>3207</Words>
  <Application>Microsoft Office PowerPoint</Application>
  <PresentationFormat>On-screen Show (4:3)</PresentationFormat>
  <Paragraphs>294</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Working PP template BC</vt:lpstr>
      <vt:lpstr>Slide 1</vt:lpstr>
      <vt:lpstr>Slide 2</vt:lpstr>
      <vt:lpstr>Slide 3</vt:lpstr>
      <vt:lpstr>Slide 4</vt:lpstr>
      <vt:lpstr>Action 22 residents, age 0-64, by insurance status</vt:lpstr>
      <vt:lpstr>Slide 6</vt:lpstr>
      <vt:lpstr>Our Large Scale Investments</vt:lpstr>
      <vt:lpstr>Slide 8</vt:lpstr>
      <vt:lpstr>Slide 9</vt:lpstr>
      <vt:lpstr>Slide 10</vt:lpstr>
      <vt:lpstr>Slide 11</vt:lpstr>
      <vt:lpstr>Slide 12</vt:lpstr>
      <vt:lpstr>Slide 13</vt:lpstr>
      <vt:lpstr>What Now?  A Comment on Culture</vt:lpstr>
      <vt:lpstr>Slide 15</vt:lpstr>
      <vt:lpstr>Slide 16</vt:lpstr>
      <vt:lpstr>Slide 17</vt:lpstr>
      <vt:lpstr>Slide 18</vt:lpstr>
      <vt:lpstr>Slide 19</vt:lpstr>
      <vt:lpstr>Slide 20</vt:lpstr>
      <vt:lpstr>Action 22 residents, age 0-64, by insurance status</vt:lpstr>
      <vt:lpstr>Slide 22</vt:lpstr>
      <vt:lpstr>Our Large Scale Investments</vt:lpstr>
      <vt:lpstr>Slide 24</vt:lpstr>
      <vt:lpstr>Slide 25</vt:lpstr>
      <vt:lpstr>Slide 26</vt:lpstr>
      <vt:lpstr>Slide 27</vt:lpstr>
      <vt:lpstr>Slide 28</vt:lpstr>
      <vt:lpstr>Slide 29</vt:lpstr>
      <vt:lpstr>What Now?  A Comment on Culture</vt:lpstr>
      <vt:lpstr>Slide 31</vt:lpstr>
      <vt:lpstr>Slide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King</dc:creator>
  <cp:lastModifiedBy>goekend</cp:lastModifiedBy>
  <cp:revision>38</cp:revision>
  <dcterms:created xsi:type="dcterms:W3CDTF">2011-10-05T22:32:04Z</dcterms:created>
  <dcterms:modified xsi:type="dcterms:W3CDTF">2012-08-20T18:12:12Z</dcterms:modified>
</cp:coreProperties>
</file>