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 id="2147483736" r:id="rId2"/>
    <p:sldMasterId id="2147483748" r:id="rId3"/>
  </p:sldMasterIdLst>
  <p:notesMasterIdLst>
    <p:notesMasterId r:id="rId23"/>
  </p:notesMasterIdLst>
  <p:handoutMasterIdLst>
    <p:handoutMasterId r:id="rId24"/>
  </p:handoutMasterIdLst>
  <p:sldIdLst>
    <p:sldId id="400" r:id="rId4"/>
    <p:sldId id="402" r:id="rId5"/>
    <p:sldId id="422" r:id="rId6"/>
    <p:sldId id="410" r:id="rId7"/>
    <p:sldId id="404" r:id="rId8"/>
    <p:sldId id="405" r:id="rId9"/>
    <p:sldId id="408" r:id="rId10"/>
    <p:sldId id="415" r:id="rId11"/>
    <p:sldId id="416" r:id="rId12"/>
    <p:sldId id="423" r:id="rId13"/>
    <p:sldId id="424" r:id="rId14"/>
    <p:sldId id="411" r:id="rId15"/>
    <p:sldId id="418" r:id="rId16"/>
    <p:sldId id="420" r:id="rId17"/>
    <p:sldId id="407" r:id="rId18"/>
    <p:sldId id="413" r:id="rId19"/>
    <p:sldId id="414" r:id="rId20"/>
    <p:sldId id="412" r:id="rId21"/>
    <p:sldId id="42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Schmitt" initials="SS" lastIdx="13" clrIdx="0">
    <p:extLst/>
  </p:cmAuthor>
  <p:cmAuthor id="2" name="Jeff Bontrager" initials="JB" lastIdx="8" clrIdx="1">
    <p:extLst/>
  </p:cmAuthor>
  <p:cmAuthor id="3" name="Deb Goeken" initials="DG" lastIdx="8" clrIdx="2">
    <p:extLst/>
  </p:cmAuthor>
  <p:cmAuthor id="4" name="Amy Downs" initials="AD" lastIdx="9" clrIdx="3">
    <p:extLst/>
  </p:cmAuthor>
  <p:cmAuthor id="5" name="Michele Lueck" initials="ML"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A01A"/>
    <a:srgbClr val="3B6E8F"/>
    <a:srgbClr val="560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47" autoAdjust="0"/>
    <p:restoredTop sz="88525" autoAdjust="0"/>
  </p:normalViewPr>
  <p:slideViewPr>
    <p:cSldViewPr>
      <p:cViewPr varScale="1">
        <p:scale>
          <a:sx n="101" d="100"/>
          <a:sy n="101" d="100"/>
        </p:scale>
        <p:origin x="294"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72" cy="465774"/>
          </a:xfrm>
          <a:prstGeom prst="rect">
            <a:avLst/>
          </a:prstGeom>
        </p:spPr>
        <p:txBody>
          <a:bodyPr vert="horz" lIns="91640" tIns="45820" rIns="91640" bIns="45820" rtlCol="0"/>
          <a:lstStyle>
            <a:lvl1pPr algn="l">
              <a:defRPr sz="1200"/>
            </a:lvl1pPr>
          </a:lstStyle>
          <a:p>
            <a:endParaRPr lang="en-US"/>
          </a:p>
        </p:txBody>
      </p:sp>
      <p:sp>
        <p:nvSpPr>
          <p:cNvPr id="3" name="Date Placeholder 2"/>
          <p:cNvSpPr>
            <a:spLocks noGrp="1"/>
          </p:cNvSpPr>
          <p:nvPr>
            <p:ph type="dt" sz="quarter" idx="1"/>
          </p:nvPr>
        </p:nvSpPr>
        <p:spPr>
          <a:xfrm>
            <a:off x="3970438" y="1"/>
            <a:ext cx="3038372" cy="465774"/>
          </a:xfrm>
          <a:prstGeom prst="rect">
            <a:avLst/>
          </a:prstGeom>
        </p:spPr>
        <p:txBody>
          <a:bodyPr vert="horz" lIns="91640" tIns="45820" rIns="91640" bIns="45820" rtlCol="0"/>
          <a:lstStyle>
            <a:lvl1pPr algn="r">
              <a:defRPr sz="1200"/>
            </a:lvl1pPr>
          </a:lstStyle>
          <a:p>
            <a:fld id="{1ED0BB7B-3661-4458-9A02-2B44D1F367AF}" type="datetimeFigureOut">
              <a:rPr lang="en-US" smtClean="0"/>
              <a:t>12/12/2016</a:t>
            </a:fld>
            <a:endParaRPr lang="en-US"/>
          </a:p>
        </p:txBody>
      </p:sp>
      <p:sp>
        <p:nvSpPr>
          <p:cNvPr id="4" name="Footer Placeholder 3"/>
          <p:cNvSpPr>
            <a:spLocks noGrp="1"/>
          </p:cNvSpPr>
          <p:nvPr>
            <p:ph type="ftr" sz="quarter" idx="2"/>
          </p:nvPr>
        </p:nvSpPr>
        <p:spPr>
          <a:xfrm>
            <a:off x="1" y="8830628"/>
            <a:ext cx="3038372" cy="465773"/>
          </a:xfrm>
          <a:prstGeom prst="rect">
            <a:avLst/>
          </a:prstGeom>
        </p:spPr>
        <p:txBody>
          <a:bodyPr vert="horz" lIns="91640" tIns="45820" rIns="91640" bIns="45820" rtlCol="0" anchor="b"/>
          <a:lstStyle>
            <a:lvl1pPr algn="l">
              <a:defRPr sz="1200"/>
            </a:lvl1pPr>
          </a:lstStyle>
          <a:p>
            <a:endParaRPr lang="en-US"/>
          </a:p>
        </p:txBody>
      </p:sp>
      <p:sp>
        <p:nvSpPr>
          <p:cNvPr id="5" name="Slide Number Placeholder 4"/>
          <p:cNvSpPr>
            <a:spLocks noGrp="1"/>
          </p:cNvSpPr>
          <p:nvPr>
            <p:ph type="sldNum" sz="quarter" idx="3"/>
          </p:nvPr>
        </p:nvSpPr>
        <p:spPr>
          <a:xfrm>
            <a:off x="3970438" y="8830628"/>
            <a:ext cx="3038372" cy="465773"/>
          </a:xfrm>
          <a:prstGeom prst="rect">
            <a:avLst/>
          </a:prstGeom>
        </p:spPr>
        <p:txBody>
          <a:bodyPr vert="horz" lIns="91640" tIns="45820" rIns="91640" bIns="45820" rtlCol="0" anchor="b"/>
          <a:lstStyle>
            <a:lvl1pPr algn="r">
              <a:defRPr sz="1200"/>
            </a:lvl1pPr>
          </a:lstStyle>
          <a:p>
            <a:fld id="{07E143BF-2F8E-4D68-A840-6793CCCCE1A6}" type="slidenum">
              <a:rPr lang="en-US" smtClean="0"/>
              <a:t>‹#›</a:t>
            </a:fld>
            <a:endParaRPr lang="en-US"/>
          </a:p>
        </p:txBody>
      </p:sp>
    </p:spTree>
    <p:extLst>
      <p:ext uri="{BB962C8B-B14F-4D97-AF65-F5344CB8AC3E}">
        <p14:creationId xmlns:p14="http://schemas.microsoft.com/office/powerpoint/2010/main" val="1309886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7840" cy="466434"/>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9" y="3"/>
            <a:ext cx="3037840" cy="466434"/>
          </a:xfrm>
          <a:prstGeom prst="rect">
            <a:avLst/>
          </a:prstGeom>
        </p:spPr>
        <p:txBody>
          <a:bodyPr vert="horz" lIns="93162" tIns="46581" rIns="93162" bIns="46581" rtlCol="0"/>
          <a:lstStyle>
            <a:lvl1pPr algn="r">
              <a:defRPr sz="1200"/>
            </a:lvl1pPr>
          </a:lstStyle>
          <a:p>
            <a:fld id="{ABC3A329-A45C-4C16-AA6D-BDE83A14CE0A}" type="datetimeFigureOut">
              <a:rPr lang="en-US" smtClean="0"/>
              <a:t>12/12/2016</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2" tIns="46581" rIns="93162" bIns="46581" rtlCol="0" anchor="b"/>
          <a:lstStyle>
            <a:lvl1pPr algn="r">
              <a:defRPr sz="1200"/>
            </a:lvl1pPr>
          </a:lstStyle>
          <a:p>
            <a:fld id="{A0E07142-2995-4123-A1DC-B76154994379}" type="slidenum">
              <a:rPr lang="en-US" smtClean="0"/>
              <a:t>‹#›</a:t>
            </a:fld>
            <a:endParaRPr lang="en-US"/>
          </a:p>
        </p:txBody>
      </p:sp>
    </p:spTree>
    <p:extLst>
      <p:ext uri="{BB962C8B-B14F-4D97-AF65-F5344CB8AC3E}">
        <p14:creationId xmlns:p14="http://schemas.microsoft.com/office/powerpoint/2010/main" val="377451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a:t>
            </a:fld>
            <a:endParaRPr lang="en-US"/>
          </a:p>
        </p:txBody>
      </p:sp>
    </p:spTree>
    <p:extLst>
      <p:ext uri="{BB962C8B-B14F-4D97-AF65-F5344CB8AC3E}">
        <p14:creationId xmlns:p14="http://schemas.microsoft.com/office/powerpoint/2010/main" val="2187990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Let’s go back to this first map. It’s essentially a map of non-resort, rural Colorado, plus the “Rocky Mountain Rust Belt”: Pueblo and Adams counties.</a:t>
            </a:r>
          </a:p>
          <a:p>
            <a:endParaRPr lang="en-US" dirty="0"/>
          </a:p>
          <a:p>
            <a:r>
              <a:rPr lang="en-US" dirty="0"/>
              <a:t>This is not a Left-Right</a:t>
            </a:r>
            <a:r>
              <a:rPr lang="en-US" baseline="0" dirty="0"/>
              <a:t> / Blue-Red / Democrat-Republican map, in the way we usually think of it. The divides here are within parties and across parties. It’s more accurate to say that it’s an urban-rural map – but even that is an oversimplification.</a:t>
            </a:r>
          </a:p>
          <a:p>
            <a:endParaRPr lang="en-US" baseline="0" dirty="0"/>
          </a:p>
          <a:p>
            <a:r>
              <a:rPr lang="en-US" baseline="0" dirty="0"/>
              <a:t>This is also a map that matches up fairly well with a map of education levels.</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10</a:t>
            </a:fld>
            <a:endParaRPr lang="en-US"/>
          </a:p>
        </p:txBody>
      </p:sp>
    </p:spTree>
    <p:extLst>
      <p:ext uri="{BB962C8B-B14F-4D97-AF65-F5344CB8AC3E}">
        <p14:creationId xmlns:p14="http://schemas.microsoft.com/office/powerpoint/2010/main" val="749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percentage of county residents with a four-year college degree, with the lighter the blue, the more people with degrees. You can see that many of the areas where Trump made up ground on Romney</a:t>
            </a:r>
            <a:r>
              <a:rPr lang="en-US" baseline="0" dirty="0"/>
              <a:t> are less educated on average.</a:t>
            </a:r>
          </a:p>
        </p:txBody>
      </p:sp>
      <p:sp>
        <p:nvSpPr>
          <p:cNvPr id="4" name="Slide Number Placeholder 3"/>
          <p:cNvSpPr>
            <a:spLocks noGrp="1"/>
          </p:cNvSpPr>
          <p:nvPr>
            <p:ph type="sldNum" sz="quarter" idx="10"/>
          </p:nvPr>
        </p:nvSpPr>
        <p:spPr/>
        <p:txBody>
          <a:bodyPr/>
          <a:lstStyle/>
          <a:p>
            <a:fld id="{A0E07142-2995-4123-A1DC-B76154994379}" type="slidenum">
              <a:rPr lang="en-US" smtClean="0"/>
              <a:t>11</a:t>
            </a:fld>
            <a:endParaRPr lang="en-US"/>
          </a:p>
        </p:txBody>
      </p:sp>
    </p:spTree>
    <p:extLst>
      <p:ext uri="{BB962C8B-B14F-4D97-AF65-F5344CB8AC3E}">
        <p14:creationId xmlns:p14="http://schemas.microsoft.com/office/powerpoint/2010/main" val="3964867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This shows where individual market insurance premiums are increasing the most in 2017. It’s basically a map</a:t>
            </a:r>
            <a:r>
              <a:rPr lang="en-US" baseline="0" dirty="0"/>
              <a:t> of rural Colorado. It’s also basically a map of where Trump did best — setting aside ski country and Colorado’s Ohio (again, that refers to blue-collar counties like Adams and Pueblo).</a:t>
            </a:r>
          </a:p>
          <a:p>
            <a:endParaRPr lang="en-US" baseline="0" dirty="0"/>
          </a:p>
          <a:p>
            <a:r>
              <a:rPr lang="en-US" baseline="0" dirty="0"/>
              <a:t>We’re not saying that Trump surged here because insurance prices are so high. But we are saying that people in rural Colorado face a different set of challenges, and they have felt for a long time like they’ve been ignored by Colorado’s highly urban population.</a:t>
            </a:r>
          </a:p>
          <a:p>
            <a:endParaRPr lang="en-US" baseline="0" dirty="0"/>
          </a:p>
          <a:p>
            <a:r>
              <a:rPr lang="en-US" baseline="0" dirty="0"/>
              <a:t>The Trump map also looks like this one…</a:t>
            </a:r>
          </a:p>
          <a:p>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12</a:t>
            </a:fld>
            <a:endParaRPr lang="en-US"/>
          </a:p>
        </p:txBody>
      </p:sp>
    </p:spTree>
    <p:extLst>
      <p:ext uri="{BB962C8B-B14F-4D97-AF65-F5344CB8AC3E}">
        <p14:creationId xmlns:p14="http://schemas.microsoft.com/office/powerpoint/2010/main" val="896768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b="0" dirty="0"/>
              <a:t>These</a:t>
            </a:r>
            <a:r>
              <a:rPr lang="en-US" b="0" baseline="0" dirty="0"/>
              <a:t> m</a:t>
            </a:r>
            <a:r>
              <a:rPr lang="en-US" b="0" dirty="0"/>
              <a:t>aps show</a:t>
            </a:r>
            <a:r>
              <a:rPr lang="en-US" b="0" baseline="0" dirty="0"/>
              <a:t> all drug overdoses (opioids and other causes). </a:t>
            </a:r>
            <a:r>
              <a:rPr lang="en-US" b="0" dirty="0"/>
              <a:t>We abbreviated the legend here on the right – these are the highest and lowest categories of overdose deaths</a:t>
            </a:r>
            <a:r>
              <a:rPr lang="en-US" b="0" baseline="0" dirty="0"/>
              <a:t> per 100,000 people</a:t>
            </a:r>
            <a:r>
              <a:rPr lang="en-US" b="0" dirty="0"/>
              <a:t>. There are 11 shades of color</a:t>
            </a:r>
            <a:r>
              <a:rPr lang="en-US" b="0" baseline="0" dirty="0"/>
              <a:t> on the map. The darker the red, the higher the overdose rate. Note that we are missing data for Mineral County.</a:t>
            </a:r>
          </a:p>
          <a:p>
            <a:endParaRPr lang="en-US" b="0" baseline="0" dirty="0"/>
          </a:p>
          <a:p>
            <a:r>
              <a:rPr lang="en-US" b="0" baseline="0" dirty="0"/>
              <a:t>The point? People often think of drugs as a core city problem. But in the past few years, we’ve come to recognize it as much – and more – as a rural problem.</a:t>
            </a:r>
            <a:endParaRPr lang="en-US" b="0" dirty="0"/>
          </a:p>
          <a:p>
            <a:endParaRPr lang="en-US" baseline="0" dirty="0"/>
          </a:p>
          <a:p>
            <a:r>
              <a:rPr lang="en-US" baseline="0" dirty="0"/>
              <a:t>Are we saying that insurance prices and drugs, especially opioids, led to Trump gains? No. What we are saying, again, is that the issues in rural Colorado are different from what those of us in urban areas face. And because rural people tend to feel more ignored by the system, they are thus more disposed to overthrowing it than people in urban areas, who are doing better in this economy.</a:t>
            </a:r>
          </a:p>
        </p:txBody>
      </p:sp>
      <p:sp>
        <p:nvSpPr>
          <p:cNvPr id="4" name="Slide Number Placeholder 3"/>
          <p:cNvSpPr>
            <a:spLocks noGrp="1"/>
          </p:cNvSpPr>
          <p:nvPr>
            <p:ph type="sldNum" sz="quarter" idx="10"/>
          </p:nvPr>
        </p:nvSpPr>
        <p:spPr/>
        <p:txBody>
          <a:bodyPr/>
          <a:lstStyle/>
          <a:p>
            <a:fld id="{A0E07142-2995-4123-A1DC-B76154994379}" type="slidenum">
              <a:rPr lang="en-US" smtClean="0"/>
              <a:t>13</a:t>
            </a:fld>
            <a:endParaRPr lang="en-US"/>
          </a:p>
        </p:txBody>
      </p:sp>
    </p:spTree>
    <p:extLst>
      <p:ext uri="{BB962C8B-B14F-4D97-AF65-F5344CB8AC3E}">
        <p14:creationId xmlns:p14="http://schemas.microsoft.com/office/powerpoint/2010/main" val="26481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Reminder: There’s a large group of voters who weren’t buying what either party was selling this year. Many people voted across party lines (or didn’t even choose a presidential candidate on their ballot),</a:t>
            </a:r>
            <a:r>
              <a:rPr lang="en-US" baseline="0" dirty="0"/>
              <a:t> and many Coloradans sent a clear message through their actions that they were dissatisfied with their choices.</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14</a:t>
            </a:fld>
            <a:endParaRPr lang="en-US"/>
          </a:p>
        </p:txBody>
      </p:sp>
    </p:spTree>
    <p:extLst>
      <p:ext uri="{BB962C8B-B14F-4D97-AF65-F5344CB8AC3E}">
        <p14:creationId xmlns:p14="http://schemas.microsoft.com/office/powerpoint/2010/main" val="102809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What else did Colorado voters say this year? They approved a rise in the minimum</a:t>
            </a:r>
            <a:r>
              <a:rPr lang="en-US" baseline="0" dirty="0"/>
              <a:t> wage. Note that this map roughly follows the Clinton victory map, but a lot more rural counties voted in favor of minimum wage than they did for Clinton.</a:t>
            </a:r>
          </a:p>
          <a:p>
            <a:endParaRPr lang="en-US" baseline="0" dirty="0"/>
          </a:p>
          <a:p>
            <a:r>
              <a:rPr lang="en-US" baseline="0" dirty="0"/>
              <a:t>In other words, there were thousands of Coloradans who voted for Donald Trump AND for a minimum wage increase, even though GOP orthodoxy and Trump himself oppose mandated hikes in the minimum wage.</a:t>
            </a:r>
          </a:p>
          <a:p>
            <a:endParaRPr lang="en-US" baseline="0" dirty="0"/>
          </a:p>
          <a:p>
            <a:r>
              <a:rPr lang="en-US" baseline="0" dirty="0"/>
              <a:t>The takeaway is that the party platforms aren’t particularly in sync with where voters are.</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15</a:t>
            </a:fld>
            <a:endParaRPr lang="en-US"/>
          </a:p>
        </p:txBody>
      </p:sp>
    </p:spTree>
    <p:extLst>
      <p:ext uri="{BB962C8B-B14F-4D97-AF65-F5344CB8AC3E}">
        <p14:creationId xmlns:p14="http://schemas.microsoft.com/office/powerpoint/2010/main" val="261894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You could say the same thing about the tobacco</a:t>
            </a:r>
            <a:r>
              <a:rPr lang="en-US" baseline="0" dirty="0"/>
              <a:t> tax. It passed only in Denver, Boulder and that swath of resort counties that cuts down the backbone of the Rocky Mountains – which is core Clinton country.</a:t>
            </a:r>
          </a:p>
          <a:p>
            <a:endParaRPr lang="en-US" baseline="0" dirty="0"/>
          </a:p>
          <a:p>
            <a:r>
              <a:rPr lang="en-US" baseline="0" dirty="0"/>
              <a:t>But this tax failed in a lot of counties that she carried, namely the Denver suburbs. This initiative was a pretty good example of liberal policy – use the taxing power of the state to discourage an unhealthy activity and subsidize healthy activities. And yet many Coloradans voted for Clinton but against the tobacco tax.</a:t>
            </a:r>
          </a:p>
          <a:p>
            <a:endParaRPr lang="en-US" baseline="0" dirty="0"/>
          </a:p>
          <a:p>
            <a:r>
              <a:rPr lang="en-US" baseline="0" dirty="0"/>
              <a:t>(I’ll grant you that $17 million in opposition ads from Phillip Morris probably played a big role in this race, as well.)</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16</a:t>
            </a:fld>
            <a:endParaRPr lang="en-US"/>
          </a:p>
        </p:txBody>
      </p:sp>
    </p:spTree>
    <p:extLst>
      <p:ext uri="{BB962C8B-B14F-4D97-AF65-F5344CB8AC3E}">
        <p14:creationId xmlns:p14="http://schemas.microsoft.com/office/powerpoint/2010/main" val="1838613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And voters also approved Medical Aid in Dying. It was popular everywhere except the Eastern edge of the</a:t>
            </a:r>
            <a:r>
              <a:rPr lang="en-US" baseline="0" dirty="0"/>
              <a:t> Plains and in Conejos County, receiving support from both Clinton and Trump counties. </a:t>
            </a:r>
          </a:p>
          <a:p>
            <a:endParaRPr lang="en-US" baseline="0" dirty="0"/>
          </a:p>
          <a:p>
            <a:r>
              <a:rPr lang="en-US" baseline="0" dirty="0"/>
              <a:t>So what were voters saying through these ballot initiatives? At first, it looks a little contradictory. Minimum wage increases are popular on the left. So are tobacco taxes. One passed, one didn’t. Aid in Dying faced religious opposition, yet it passed in El Paso County, the cradle of conservative Christianity for the whole country.</a:t>
            </a:r>
          </a:p>
          <a:p>
            <a:endParaRPr lang="en-US" baseline="0" dirty="0"/>
          </a:p>
          <a:p>
            <a:r>
              <a:rPr lang="en-US" baseline="0" dirty="0"/>
              <a:t>What’s going on? Maybe, these results are consistent. Colorado voters don’t like taxes. They voted down Amendments 69 and 72. They want a raise, and they want to be left alone to make their own personal decisions. So Amendment 70 and Proposition 106 passed. From a business owner’s perspective, a minimum wage hike is government intrusion. But most voters don’t own businesses, and from their perspective, higher wages mean more individual power. This also confirms what we’ve known about Colorado voters for a long time – that they are independent thinkers who often vote across party lines and are not tied to following a platform.</a:t>
            </a:r>
          </a:p>
          <a:p>
            <a:endParaRPr lang="en-US" baseline="0" dirty="0"/>
          </a:p>
          <a:p>
            <a:r>
              <a:rPr lang="en-US" baseline="0" dirty="0"/>
              <a:t>That’s my theory. I’d like to gut check it with you all and with our two expert panelists</a:t>
            </a:r>
            <a:r>
              <a:rPr lang="is-IS" baseline="0" dirty="0"/>
              <a:t>.</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17</a:t>
            </a:fld>
            <a:endParaRPr lang="en-US"/>
          </a:p>
        </p:txBody>
      </p:sp>
    </p:spTree>
    <p:extLst>
      <p:ext uri="{BB962C8B-B14F-4D97-AF65-F5344CB8AC3E}">
        <p14:creationId xmlns:p14="http://schemas.microsoft.com/office/powerpoint/2010/main" val="1250482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Steve House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Steve House became the Chairman of the Colorado Republican Party in March 2015. Prior to that, he spent 35 years in health care, working initially as an engineer in the early days of CT Scanners and MRI systems. He has owned his own business, worked as a leadership consult for health care companies across the U.S. and served as Director of Innovation for a technology division of Aetna. He was most recently involved in health care as a Director of Data and Analytics for the Colorado Region. House grew up on a small dairy farm in Michigan. He and his wife Donna have six children and three grandsons.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Ian Silverii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Ian Silverii began his career in Colorado politics in 2008 as a legislative aide in the Colorado House of Representatives after graduating from Rutgers University in New Jersey. Since then, Silverii has worked on dozens of successful campaigns at the Colorado House Majority Project, rising to Executive Director for the 2014 election cycle. Ian also has served the Colorado House Democratic caucus since 2010 in a variety of press and policy roles, including as Media Director, Legislative Director and finally as Chief of Staff to Speaker Dickey Lee </a:t>
            </a:r>
            <a:r>
              <a:rPr lang="en-US" sz="1200" b="0" i="0" u="none" strike="noStrike" kern="1200" baseline="0" dirty="0" err="1">
                <a:solidFill>
                  <a:schemeClr val="tx1"/>
                </a:solidFill>
                <a:latin typeface="+mn-lt"/>
                <a:ea typeface="+mn-ea"/>
                <a:cs typeface="+mn-cs"/>
              </a:rPr>
              <a:t>Hullinghorst</a:t>
            </a:r>
            <a:r>
              <a:rPr lang="en-US" sz="1200" b="0" i="0" u="none" strike="noStrike" kern="1200" baseline="0" dirty="0">
                <a:solidFill>
                  <a:schemeClr val="tx1"/>
                </a:solidFill>
                <a:latin typeface="+mn-lt"/>
                <a:ea typeface="+mn-ea"/>
                <a:cs typeface="+mn-cs"/>
              </a:rPr>
              <a:t> during the 70th General Assembly. Silverii is an avid reader, a terrible guitar player and an aspiring skier. </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18</a:t>
            </a:fld>
            <a:endParaRPr lang="en-US"/>
          </a:p>
        </p:txBody>
      </p:sp>
    </p:spTree>
    <p:extLst>
      <p:ext uri="{BB962C8B-B14F-4D97-AF65-F5344CB8AC3E}">
        <p14:creationId xmlns:p14="http://schemas.microsoft.com/office/powerpoint/2010/main" val="1810716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07142-2995-4123-A1DC-B76154994379}" type="slidenum">
              <a:rPr lang="en-US" smtClean="0"/>
              <a:t>19</a:t>
            </a:fld>
            <a:endParaRPr lang="en-US"/>
          </a:p>
        </p:txBody>
      </p:sp>
    </p:spTree>
    <p:extLst>
      <p:ext uri="{BB962C8B-B14F-4D97-AF65-F5344CB8AC3E}">
        <p14:creationId xmlns:p14="http://schemas.microsoft.com/office/powerpoint/2010/main" val="124173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health policy conference. Why are we talking politics? It’s because you’ve got to engage in politics in order</a:t>
            </a:r>
            <a:r>
              <a:rPr lang="en-US" baseline="0" dirty="0"/>
              <a:t> to make policy. And to engage in politics, you have to understand who you are engaging with. So we’re going to start with an election review, focusing on Colorado’s political geography. In a lot of ways, the ground is shifting beneath our feet.</a:t>
            </a:r>
          </a:p>
          <a:p>
            <a:endParaRPr lang="en-US" baseline="0" dirty="0"/>
          </a:p>
          <a:p>
            <a:r>
              <a:rPr lang="en-US" baseline="0" dirty="0"/>
              <a:t>There are different ways of looking at Colorado politics, and not all are especially useful or current. We’re going to dive deeper into these themes in our panel discussion with two of the state’s leading political strategists. Steve House, chairman of the Colorado Republican Party, and Ian Silverii, executive director of ProgressNow, an influential group on the left.</a:t>
            </a:r>
          </a:p>
        </p:txBody>
      </p:sp>
      <p:sp>
        <p:nvSpPr>
          <p:cNvPr id="4" name="Slide Number Placeholder 3"/>
          <p:cNvSpPr>
            <a:spLocks noGrp="1"/>
          </p:cNvSpPr>
          <p:nvPr>
            <p:ph type="sldNum" sz="quarter" idx="10"/>
          </p:nvPr>
        </p:nvSpPr>
        <p:spPr/>
        <p:txBody>
          <a:bodyPr/>
          <a:lstStyle/>
          <a:p>
            <a:fld id="{A0E07142-2995-4123-A1DC-B76154994379}" type="slidenum">
              <a:rPr lang="en-US" smtClean="0"/>
              <a:t>2</a:t>
            </a:fld>
            <a:endParaRPr lang="en-US"/>
          </a:p>
        </p:txBody>
      </p:sp>
    </p:spTree>
    <p:extLst>
      <p:ext uri="{BB962C8B-B14F-4D97-AF65-F5344CB8AC3E}">
        <p14:creationId xmlns:p14="http://schemas.microsoft.com/office/powerpoint/2010/main" val="135103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07142-2995-4123-A1DC-B76154994379}" type="slidenum">
              <a:rPr lang="en-US" smtClean="0"/>
              <a:t>3</a:t>
            </a:fld>
            <a:endParaRPr lang="en-US"/>
          </a:p>
        </p:txBody>
      </p:sp>
    </p:spTree>
    <p:extLst>
      <p:ext uri="{BB962C8B-B14F-4D97-AF65-F5344CB8AC3E}">
        <p14:creationId xmlns:p14="http://schemas.microsoft.com/office/powerpoint/2010/main" val="101361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Here’s the map</a:t>
            </a:r>
            <a:r>
              <a:rPr lang="en-US" baseline="0" dirty="0"/>
              <a:t> showing national presidential election results. But is </a:t>
            </a:r>
            <a:r>
              <a:rPr lang="en-US" dirty="0"/>
              <a:t>Colorado really </a:t>
            </a:r>
            <a:r>
              <a:rPr lang="en-US" baseline="0" dirty="0"/>
              <a:t>a blue state? That makes it sound far more liberal than it is (clear when you look broadly at how Coloradans voted).</a:t>
            </a:r>
          </a:p>
          <a:p>
            <a:endParaRPr lang="en-US" baseline="0" dirty="0"/>
          </a:p>
          <a:p>
            <a:r>
              <a:rPr lang="en-US" baseline="0" dirty="0"/>
              <a:t>Or is it a purple state? Colorado as a whole is certainly purple, but that misses many local-level differences and partisan splits.</a:t>
            </a:r>
          </a:p>
          <a:p>
            <a:endParaRPr lang="en-US" baseline="0" dirty="0"/>
          </a:p>
          <a:p>
            <a:r>
              <a:rPr lang="en-US" baseline="0" dirty="0"/>
              <a:t>Let’s look deeper inside Colorado’s political geography</a:t>
            </a:r>
            <a:r>
              <a:rPr lang="is-IS" baseline="0" dirty="0"/>
              <a:t>…</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4</a:t>
            </a:fld>
            <a:endParaRPr lang="en-US"/>
          </a:p>
        </p:txBody>
      </p:sp>
    </p:spTree>
    <p:extLst>
      <p:ext uri="{BB962C8B-B14F-4D97-AF65-F5344CB8AC3E}">
        <p14:creationId xmlns:p14="http://schemas.microsoft.com/office/powerpoint/2010/main" val="194621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Results and implications – This is the typical</a:t>
            </a:r>
            <a:r>
              <a:rPr lang="en-US" baseline="0" dirty="0"/>
              <a:t> “C” shape of Democratic control, from North Central CO and Denver Metro down spine of the Rockies and over to Pueblo.</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5</a:t>
            </a:fld>
            <a:endParaRPr lang="en-US"/>
          </a:p>
        </p:txBody>
      </p:sp>
    </p:spTree>
    <p:extLst>
      <p:ext uri="{BB962C8B-B14F-4D97-AF65-F5344CB8AC3E}">
        <p14:creationId xmlns:p14="http://schemas.microsoft.com/office/powerpoint/2010/main" val="36970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Trump and Clinton scrambled that map. Pueblo</a:t>
            </a:r>
            <a:r>
              <a:rPr lang="en-US" baseline="0" dirty="0"/>
              <a:t> went for Trump by a few hundred votes, which surprised a lot of people, and he won other traditionally Democratic areas in southern CO. Many counties still went for Clinton, but did so with less enthusiasm.</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6</a:t>
            </a:fld>
            <a:endParaRPr lang="en-US"/>
          </a:p>
        </p:txBody>
      </p:sp>
    </p:spTree>
    <p:extLst>
      <p:ext uri="{BB962C8B-B14F-4D97-AF65-F5344CB8AC3E}">
        <p14:creationId xmlns:p14="http://schemas.microsoft.com/office/powerpoint/2010/main" val="790850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Here’s a map you need</a:t>
            </a:r>
            <a:r>
              <a:rPr lang="en-US" baseline="0" dirty="0"/>
              <a:t> to look at carefully, because I suspect you haven’t seen anything exactly like it before. This doesn’t show who won each county. Instead, it shows how Donald Trump’s share of the vote in each county differed from Mitt Romney’s share in 2012. The darker the green, the better Trump did compared with Romney. The lighter the green, the more he lost compared with 2012.</a:t>
            </a:r>
            <a:endParaRPr lang="en-US" dirty="0"/>
          </a:p>
          <a:p>
            <a:endParaRPr lang="en-US" dirty="0"/>
          </a:p>
          <a:p>
            <a:r>
              <a:rPr lang="en-US" dirty="0"/>
              <a:t>President-elect Trump redrew the U.S. political map. In Colorado, it’s easy to think that not much changed on the red-blue map.</a:t>
            </a:r>
            <a:r>
              <a:rPr lang="en-US" baseline="0" dirty="0"/>
              <a:t> But underneath, the ground is shifting.</a:t>
            </a:r>
          </a:p>
          <a:p>
            <a:r>
              <a:rPr lang="en-US" baseline="0" dirty="0"/>
              <a:t>Trump performed better than Romney in most rural counties, except for resort counties. He even beat Romney’s share in the heavily Hispanic San Luis Valley. He also did better than Romney in “Colorado’s Ohio” — the blue-collar Democratic counties of Adams and Pueblo. Where did Trump do worst compared with Romney?</a:t>
            </a:r>
          </a:p>
        </p:txBody>
      </p:sp>
      <p:sp>
        <p:nvSpPr>
          <p:cNvPr id="4" name="Slide Number Placeholder 3"/>
          <p:cNvSpPr>
            <a:spLocks noGrp="1"/>
          </p:cNvSpPr>
          <p:nvPr>
            <p:ph type="sldNum" sz="quarter" idx="10"/>
          </p:nvPr>
        </p:nvSpPr>
        <p:spPr/>
        <p:txBody>
          <a:bodyPr/>
          <a:lstStyle/>
          <a:p>
            <a:fld id="{A0E07142-2995-4123-A1DC-B76154994379}" type="slidenum">
              <a:rPr lang="en-US" smtClean="0"/>
              <a:t>7</a:t>
            </a:fld>
            <a:endParaRPr lang="en-US"/>
          </a:p>
        </p:txBody>
      </p:sp>
    </p:spTree>
    <p:extLst>
      <p:ext uri="{BB962C8B-B14F-4D97-AF65-F5344CB8AC3E}">
        <p14:creationId xmlns:p14="http://schemas.microsoft.com/office/powerpoint/2010/main" val="92179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baseline="0" dirty="0"/>
              <a:t>Douglas County. He ended up more than 8 points below Romney’s share in this Republican stronghold – one of the worst performances for Trump relative to Romney among Colorado counties. Trump also did worse than Romney in El Paso and Denver. Ski country and the suburban battlegrounds of Jefferson and Arapahoe.</a:t>
            </a:r>
          </a:p>
          <a:p>
            <a:endParaRPr lang="en-US" baseline="0" dirty="0"/>
          </a:p>
          <a:p>
            <a:r>
              <a:rPr lang="en-US" baseline="0" dirty="0"/>
              <a:t>What do all these counties have in common? They differ on their politics, but they’re urban, educated and have comparatively high average incomes.</a:t>
            </a:r>
          </a:p>
          <a:p>
            <a:endParaRPr lang="en-US" baseline="0" dirty="0"/>
          </a:p>
          <a:p>
            <a:r>
              <a:rPr lang="en-US" baseline="0" dirty="0"/>
              <a:t>Where did Trump make improvements?</a:t>
            </a:r>
          </a:p>
        </p:txBody>
      </p:sp>
      <p:sp>
        <p:nvSpPr>
          <p:cNvPr id="4" name="Slide Number Placeholder 3"/>
          <p:cNvSpPr>
            <a:spLocks noGrp="1"/>
          </p:cNvSpPr>
          <p:nvPr>
            <p:ph type="sldNum" sz="quarter" idx="10"/>
          </p:nvPr>
        </p:nvSpPr>
        <p:spPr/>
        <p:txBody>
          <a:bodyPr/>
          <a:lstStyle/>
          <a:p>
            <a:fld id="{A0E07142-2995-4123-A1DC-B76154994379}" type="slidenum">
              <a:rPr lang="en-US" smtClean="0"/>
              <a:t>8</a:t>
            </a:fld>
            <a:endParaRPr lang="en-US"/>
          </a:p>
        </p:txBody>
      </p:sp>
    </p:spTree>
    <p:extLst>
      <p:ext uri="{BB962C8B-B14F-4D97-AF65-F5344CB8AC3E}">
        <p14:creationId xmlns:p14="http://schemas.microsoft.com/office/powerpoint/2010/main" val="187350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This is another interesting county:</a:t>
            </a:r>
            <a:r>
              <a:rPr lang="en-US" baseline="0" dirty="0"/>
              <a:t> </a:t>
            </a:r>
            <a:r>
              <a:rPr lang="en-US" dirty="0"/>
              <a:t>Costilla, right on the New Mexico border</a:t>
            </a:r>
            <a:r>
              <a:rPr lang="en-US" baseline="0" dirty="0"/>
              <a:t>, is where Trump made one of his biggest gains compared with Romney.</a:t>
            </a:r>
            <a:endParaRPr lang="en-US" dirty="0"/>
          </a:p>
          <a:p>
            <a:endParaRPr lang="en-US" dirty="0"/>
          </a:p>
          <a:p>
            <a:r>
              <a:rPr lang="en-US" dirty="0"/>
              <a:t>It’s two-thirds Hispanic. Trump didn’t come close to winning it, but he showed a huge improvement over Romney’s numbers from 2012</a:t>
            </a:r>
            <a:r>
              <a:rPr lang="en-US" baseline="0" dirty="0"/>
              <a:t> – more than an 8-point improvement.</a:t>
            </a:r>
            <a:endParaRPr lang="en-US" dirty="0"/>
          </a:p>
          <a:p>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9</a:t>
            </a:fld>
            <a:endParaRPr lang="en-US"/>
          </a:p>
        </p:txBody>
      </p:sp>
    </p:spTree>
    <p:extLst>
      <p:ext uri="{BB962C8B-B14F-4D97-AF65-F5344CB8AC3E}">
        <p14:creationId xmlns:p14="http://schemas.microsoft.com/office/powerpoint/2010/main" val="676894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3B6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4" name="Group 13"/>
          <p:cNvGrpSpPr/>
          <p:nvPr userDrawn="1"/>
        </p:nvGrpSpPr>
        <p:grpSpPr>
          <a:xfrm>
            <a:off x="304801" y="-221075"/>
            <a:ext cx="6604001" cy="7289801"/>
            <a:chOff x="228600" y="-221075"/>
            <a:chExt cx="4953001" cy="7289801"/>
          </a:xfrm>
        </p:grpSpPr>
        <p:sp>
          <p:nvSpPr>
            <p:cNvPr id="15" name="Oval 14"/>
            <p:cNvSpPr/>
            <p:nvPr/>
          </p:nvSpPr>
          <p:spPr>
            <a:xfrm rot="16200000">
              <a:off x="228601" y="1796814"/>
              <a:ext cx="1284111" cy="128411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16" name="Oval 15"/>
            <p:cNvSpPr/>
            <p:nvPr/>
          </p:nvSpPr>
          <p:spPr>
            <a:xfrm rot="16200000">
              <a:off x="1757305" y="2163703"/>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18" name="Oval 17"/>
            <p:cNvSpPr/>
            <p:nvPr/>
          </p:nvSpPr>
          <p:spPr>
            <a:xfrm rot="16200000">
              <a:off x="1390416" y="1063036"/>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0" name="Oval 19"/>
            <p:cNvSpPr/>
            <p:nvPr/>
          </p:nvSpPr>
          <p:spPr>
            <a:xfrm rot="16200000">
              <a:off x="289749" y="696147"/>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1" name="Oval 20"/>
            <p:cNvSpPr/>
            <p:nvPr/>
          </p:nvSpPr>
          <p:spPr>
            <a:xfrm rot="16200000">
              <a:off x="2919120" y="240829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2" name="Oval 21"/>
            <p:cNvSpPr/>
            <p:nvPr/>
          </p:nvSpPr>
          <p:spPr>
            <a:xfrm rot="16200000">
              <a:off x="2246490" y="45155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3" name="Oval 22"/>
            <p:cNvSpPr/>
            <p:nvPr/>
          </p:nvSpPr>
          <p:spPr>
            <a:xfrm rot="16200000">
              <a:off x="289749" y="-22107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4" name="Oval 23"/>
            <p:cNvSpPr/>
            <p:nvPr/>
          </p:nvSpPr>
          <p:spPr>
            <a:xfrm rot="16200000">
              <a:off x="3775194" y="2469444"/>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sp>
          <p:nvSpPr>
            <p:cNvPr id="25" name="Oval 24"/>
            <p:cNvSpPr/>
            <p:nvPr/>
          </p:nvSpPr>
          <p:spPr>
            <a:xfrm rot="16200000">
              <a:off x="2857971" y="-159927"/>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sp>
          <p:nvSpPr>
            <p:cNvPr id="26" name="Oval 25"/>
            <p:cNvSpPr/>
            <p:nvPr/>
          </p:nvSpPr>
          <p:spPr>
            <a:xfrm rot="16200000">
              <a:off x="4692416" y="2591740"/>
              <a:ext cx="489185" cy="489185"/>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sp>
          <p:nvSpPr>
            <p:cNvPr id="28" name="Oval 27"/>
            <p:cNvSpPr/>
            <p:nvPr/>
          </p:nvSpPr>
          <p:spPr>
            <a:xfrm>
              <a:off x="228600" y="3766726"/>
              <a:ext cx="1284111" cy="128411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9" name="Oval 28"/>
            <p:cNvSpPr/>
            <p:nvPr/>
          </p:nvSpPr>
          <p:spPr>
            <a:xfrm>
              <a:off x="289748" y="5295430"/>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31" name="Oval 30"/>
            <p:cNvSpPr/>
            <p:nvPr/>
          </p:nvSpPr>
          <p:spPr>
            <a:xfrm>
              <a:off x="1390415" y="4928541"/>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32" name="Oval 31"/>
            <p:cNvSpPr/>
            <p:nvPr/>
          </p:nvSpPr>
          <p:spPr>
            <a:xfrm>
              <a:off x="1757304" y="3827874"/>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33" name="Oval 32"/>
            <p:cNvSpPr/>
            <p:nvPr/>
          </p:nvSpPr>
          <p:spPr>
            <a:xfrm>
              <a:off x="289748" y="645724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34" name="Oval 33"/>
            <p:cNvSpPr/>
            <p:nvPr/>
          </p:nvSpPr>
          <p:spPr>
            <a:xfrm>
              <a:off x="2246489" y="578461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35" name="Oval 34"/>
            <p:cNvSpPr/>
            <p:nvPr/>
          </p:nvSpPr>
          <p:spPr>
            <a:xfrm>
              <a:off x="2919119" y="3827874"/>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36" name="Oval 35"/>
            <p:cNvSpPr/>
            <p:nvPr/>
          </p:nvSpPr>
          <p:spPr>
            <a:xfrm>
              <a:off x="2857970" y="6396096"/>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sp>
          <p:nvSpPr>
            <p:cNvPr id="37" name="Oval 36"/>
            <p:cNvSpPr/>
            <p:nvPr/>
          </p:nvSpPr>
          <p:spPr>
            <a:xfrm>
              <a:off x="3836341" y="3766726"/>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sp>
          <p:nvSpPr>
            <p:cNvPr id="38" name="Oval 37"/>
            <p:cNvSpPr/>
            <p:nvPr/>
          </p:nvSpPr>
          <p:spPr>
            <a:xfrm>
              <a:off x="4692415" y="3766726"/>
              <a:ext cx="489185" cy="489185"/>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grpSp>
      <p:sp>
        <p:nvSpPr>
          <p:cNvPr id="39" name="Rectangle 38"/>
          <p:cNvSpPr/>
          <p:nvPr userDrawn="1"/>
        </p:nvSpPr>
        <p:spPr>
          <a:xfrm>
            <a:off x="0" y="0"/>
            <a:ext cx="12192000" cy="6858000"/>
          </a:xfrm>
          <a:prstGeom prst="rect">
            <a:avLst/>
          </a:prstGeom>
          <a:solidFill>
            <a:srgbClr val="3B6E8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4673600" y="533402"/>
            <a:ext cx="7112000" cy="1676399"/>
          </a:xfrm>
        </p:spPr>
        <p:txBody>
          <a:bodyPr vert="horz" anchor="t">
            <a:normAutofit/>
          </a:bodyPr>
          <a:lstStyle>
            <a:lvl1pPr algn="r">
              <a:defRPr sz="4800" b="1">
                <a:solidFill>
                  <a:schemeClr val="bg1"/>
                </a:solidFill>
                <a:effectLst/>
                <a:latin typeface="+mj-l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7010400" y="2286000"/>
            <a:ext cx="4673600" cy="1047304"/>
          </a:xfrm>
        </p:spPr>
        <p:txBody>
          <a:bodyPr lIns="45720" rIns="45720"/>
          <a:lstStyle>
            <a:lvl1pPr marL="0" marR="64008" indent="0" algn="r">
              <a:buNone/>
              <a:defRPr b="0" i="1">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42" name="Text Placeholder 41"/>
          <p:cNvSpPr>
            <a:spLocks noGrp="1"/>
          </p:cNvSpPr>
          <p:nvPr>
            <p:ph type="body" sz="quarter" idx="13" hasCustomPrompt="1"/>
          </p:nvPr>
        </p:nvSpPr>
        <p:spPr>
          <a:xfrm>
            <a:off x="7518400" y="4267200"/>
            <a:ext cx="4165600" cy="381000"/>
          </a:xfrm>
        </p:spPr>
        <p:txBody>
          <a:bodyPr>
            <a:normAutofit/>
          </a:bodyPr>
          <a:lstStyle>
            <a:lvl1pPr algn="r">
              <a:buFontTx/>
              <a:buNone/>
              <a:defRPr sz="2000">
                <a:solidFill>
                  <a:schemeClr val="bg1"/>
                </a:solidFill>
                <a:latin typeface="+mj-lt"/>
              </a:defRPr>
            </a:lvl1pPr>
            <a:lvl5pPr>
              <a:defRPr/>
            </a:lvl5pPr>
          </a:lstStyle>
          <a:p>
            <a:pPr lvl="0"/>
            <a:r>
              <a:rPr lang="en-US" dirty="0"/>
              <a:t>Date ##, ####</a:t>
            </a:r>
          </a:p>
        </p:txBody>
      </p:sp>
      <p:sp>
        <p:nvSpPr>
          <p:cNvPr id="44" name="Text Placeholder 43"/>
          <p:cNvSpPr>
            <a:spLocks noGrp="1"/>
          </p:cNvSpPr>
          <p:nvPr>
            <p:ph type="body" sz="quarter" idx="14" hasCustomPrompt="1"/>
          </p:nvPr>
        </p:nvSpPr>
        <p:spPr>
          <a:xfrm>
            <a:off x="4165600" y="4648200"/>
            <a:ext cx="7518400" cy="685800"/>
          </a:xfrm>
        </p:spPr>
        <p:txBody>
          <a:bodyPr/>
          <a:lstStyle>
            <a:lvl1pPr algn="r">
              <a:buFontTx/>
              <a:buNone/>
              <a:defRPr b="1" baseline="0">
                <a:solidFill>
                  <a:schemeClr val="tx2"/>
                </a:solidFill>
                <a:latin typeface="+mj-lt"/>
              </a:defRPr>
            </a:lvl1pPr>
            <a:lvl5pPr>
              <a:defRPr/>
            </a:lvl5pPr>
          </a:lstStyle>
          <a:p>
            <a:pPr lvl="0"/>
            <a:r>
              <a:rPr lang="en-US" dirty="0"/>
              <a:t>Click to change Event Name</a:t>
            </a:r>
          </a:p>
        </p:txBody>
      </p:sp>
      <p:pic>
        <p:nvPicPr>
          <p:cNvPr id="40" name="Picture 39"/>
          <p:cNvPicPr>
            <a:picLocks noChangeAspect="1"/>
          </p:cNvPicPr>
          <p:nvPr userDrawn="1"/>
        </p:nvPicPr>
        <p:blipFill>
          <a:blip r:embed="rId2" cstate="print"/>
          <a:srcRect b="25654"/>
          <a:stretch>
            <a:fillRect/>
          </a:stretch>
        </p:blipFill>
        <p:spPr>
          <a:xfrm>
            <a:off x="7228115" y="5791200"/>
            <a:ext cx="4354285" cy="76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EFB5C1-5DB5-4D2A-B078-17C984B0165F}" type="datetime1">
              <a:rPr lang="en-US" smtClean="0"/>
              <a:t>12/12/2016</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sz="1000" b="0">
              <a:solidFill>
                <a:schemeClr val="tx1"/>
              </a:solidFill>
            </a:endParaRPr>
          </a:p>
        </p:txBody>
      </p:sp>
      <p:sp>
        <p:nvSpPr>
          <p:cNvPr id="7" name="Rectangle 6"/>
          <p:cNvSpPr/>
          <p:nvPr userDrawn="1"/>
        </p:nvSpPr>
        <p:spPr>
          <a:xfrm>
            <a:off x="0" y="4724400"/>
            <a:ext cx="12192000" cy="21336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6"/>
          <p:cNvSpPr txBox="1">
            <a:spLocks/>
          </p:cNvSpPr>
          <p:nvPr userDrawn="1"/>
        </p:nvSpPr>
        <p:spPr>
          <a:xfrm>
            <a:off x="9042400" y="6276977"/>
            <a:ext cx="28448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F0FAF64-2E2D-4E05-A04D-381E6CBB7433}"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Title 3"/>
          <p:cNvSpPr txBox="1">
            <a:spLocks/>
          </p:cNvSpPr>
          <p:nvPr userDrawn="1"/>
        </p:nvSpPr>
        <p:spPr>
          <a:xfrm>
            <a:off x="5576711" y="4873625"/>
            <a:ext cx="5904088" cy="13716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bg1"/>
                </a:solidFill>
                <a:latin typeface="Ebrima"/>
                <a:ea typeface="+mj-ea"/>
                <a:cs typeface="Ebrima"/>
              </a:defRPr>
            </a:lvl1pPr>
          </a:lstStyle>
          <a:p>
            <a:pPr algn="r"/>
            <a:r>
              <a:rPr lang="en-US" sz="3600" dirty="0">
                <a:latin typeface="Ebrima" pitchFamily="2" charset="0"/>
                <a:ea typeface="Ebrima" pitchFamily="2" charset="0"/>
                <a:cs typeface="Ebrima" pitchFamily="2" charset="0"/>
              </a:rPr>
              <a:t>Click to change chapter title</a:t>
            </a:r>
          </a:p>
        </p:txBody>
      </p:sp>
      <p:sp>
        <p:nvSpPr>
          <p:cNvPr id="10" name="Rectangle 9"/>
          <p:cNvSpPr/>
          <p:nvPr userDrawn="1"/>
        </p:nvSpPr>
        <p:spPr>
          <a:xfrm>
            <a:off x="0" y="0"/>
            <a:ext cx="12192000" cy="6858000"/>
          </a:xfrm>
          <a:prstGeom prst="rect">
            <a:avLst/>
          </a:prstGeom>
          <a:solidFill>
            <a:srgbClr val="3B6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Text Placeholder 14"/>
          <p:cNvSpPr>
            <a:spLocks noGrp="1"/>
          </p:cNvSpPr>
          <p:nvPr>
            <p:ph type="body" sz="quarter" idx="13" hasCustomPrompt="1"/>
          </p:nvPr>
        </p:nvSpPr>
        <p:spPr>
          <a:xfrm>
            <a:off x="304800" y="6172200"/>
            <a:ext cx="11887200" cy="381000"/>
          </a:xfrm>
        </p:spPr>
        <p:txBody>
          <a:bodyPr>
            <a:normAutofit/>
          </a:bodyPr>
          <a:lstStyle>
            <a:lvl1pPr marL="365760" marR="0" indent="-256032" algn="l" defTabSz="914400" rtl="0" eaLnBrk="1" fontAlgn="auto" latinLnBrk="0" hangingPunct="1">
              <a:lnSpc>
                <a:spcPct val="100000"/>
              </a:lnSpc>
              <a:spcBef>
                <a:spcPts val="400"/>
              </a:spcBef>
              <a:spcAft>
                <a:spcPts val="0"/>
              </a:spcAft>
              <a:buClr>
                <a:schemeClr val="accent1"/>
              </a:buClr>
              <a:buSzPct val="90000"/>
              <a:buFontTx/>
              <a:buNone/>
              <a:tabLst/>
              <a:defRPr sz="1800" b="1">
                <a:solidFill>
                  <a:schemeClr val="bg1"/>
                </a:solidFill>
              </a:defRPr>
            </a:lvl1pPr>
            <a:lvl5pPr>
              <a:defRPr/>
            </a:lvl5pPr>
          </a:lstStyle>
          <a:p>
            <a:pPr marL="365760" marR="0" lvl="0" indent="-256032" algn="l" defTabSz="914400" rtl="0" eaLnBrk="1" fontAlgn="auto" latinLnBrk="0" hangingPunct="1">
              <a:lnSpc>
                <a:spcPct val="100000"/>
              </a:lnSpc>
              <a:spcBef>
                <a:spcPts val="400"/>
              </a:spcBef>
              <a:spcAft>
                <a:spcPts val="0"/>
              </a:spcAft>
              <a:buClr>
                <a:schemeClr val="accent1"/>
              </a:buClr>
              <a:buSzPct val="90000"/>
              <a:buFontTx/>
              <a:buNone/>
              <a:tabLst/>
              <a:defRPr/>
            </a:pPr>
            <a:r>
              <a:rPr lang="en-US" dirty="0"/>
              <a:t>Name Here     </a:t>
            </a:r>
            <a:r>
              <a:rPr kumimoji="0" lang="en-US" dirty="0"/>
              <a:t>720.382.####     #########@</a:t>
            </a:r>
            <a:r>
              <a:rPr kumimoji="0" lang="en-US" dirty="0" err="1"/>
              <a:t>coloradohealthinstitute.org</a:t>
            </a:r>
            <a:endParaRPr kumimoji="0" lang="en-US" dirty="0"/>
          </a:p>
        </p:txBody>
      </p:sp>
      <p:sp>
        <p:nvSpPr>
          <p:cNvPr id="18" name="Rectangle 17"/>
          <p:cNvSpPr/>
          <p:nvPr userDrawn="1"/>
        </p:nvSpPr>
        <p:spPr>
          <a:xfrm>
            <a:off x="0" y="-76200"/>
            <a:ext cx="121920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p:cNvSpPr>
            <a:spLocks noGrp="1"/>
          </p:cNvSpPr>
          <p:nvPr>
            <p:ph type="pic" sz="quarter" idx="15"/>
          </p:nvPr>
        </p:nvSpPr>
        <p:spPr>
          <a:xfrm>
            <a:off x="1625600" y="228600"/>
            <a:ext cx="8940800" cy="4495800"/>
          </a:xfrm>
          <a:ln w="57150">
            <a:solidFill>
              <a:schemeClr val="tx2"/>
            </a:solidFill>
          </a:ln>
        </p:spPr>
        <p:txBody>
          <a:bodyPr/>
          <a:lstStyle>
            <a:lvl1pPr>
              <a:buFontTx/>
              <a:buNone/>
              <a:defRPr/>
            </a:lvl1pPr>
          </a:lstStyle>
          <a:p>
            <a:r>
              <a:rPr lang="en-US"/>
              <a:t>Click icon to add picture</a:t>
            </a:r>
            <a:endParaRPr lang="en-US" dirty="0"/>
          </a:p>
        </p:txBody>
      </p:sp>
      <p:pic>
        <p:nvPicPr>
          <p:cNvPr id="13" name="Picture 12"/>
          <p:cNvPicPr>
            <a:picLocks noChangeAspect="1"/>
          </p:cNvPicPr>
          <p:nvPr userDrawn="1"/>
        </p:nvPicPr>
        <p:blipFill>
          <a:blip r:embed="rId2" cstate="print"/>
          <a:srcRect b="25654"/>
          <a:stretch>
            <a:fillRect/>
          </a:stretch>
        </p:blipFill>
        <p:spPr>
          <a:xfrm>
            <a:off x="609600" y="5029200"/>
            <a:ext cx="5791200" cy="10134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8BAB7326-E946-4646-AB9A-6484F91A9444}" type="datetimeFigureOut">
              <a:rPr lang="en-US" smtClean="0"/>
              <a:t>12/12/2016</a:t>
            </a:fld>
            <a:endParaRPr 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44AE8A72-6ECF-4043-8929-4C4D8735CCEC}" type="slidenum">
              <a:rPr lang="en-US" smtClean="0"/>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8BAB7326-E946-4646-AB9A-6484F91A9444}" type="datetimeFigureOut">
              <a:rPr lang="en-US" smtClean="0"/>
              <a:t>12/12/2016</a:t>
            </a:fld>
            <a:endParaRPr 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44AE8A72-6ECF-4043-8929-4C4D8735CCEC}" type="slidenum">
              <a:rPr lang="en-US" smtClean="0"/>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8BAB7326-E946-4646-AB9A-6484F91A9444}" type="datetimeFigureOut">
              <a:rPr lang="en-US" smtClean="0"/>
              <a:t>12/12/2016</a:t>
            </a:fld>
            <a:endParaRPr 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44AE8A72-6ECF-4043-8929-4C4D8735CCEC}" type="slidenum">
              <a:rPr lang="en-US" smtClean="0"/>
              <a:t>‹#›</a:t>
            </a:fld>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fld id="{8BAB7326-E946-4646-AB9A-6484F91A9444}" type="datetimeFigureOut">
              <a:rPr lang="en-US" smtClean="0"/>
              <a:t>12/12/2016</a:t>
            </a:fld>
            <a:endParaRPr lang="en-US"/>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44AE8A72-6ECF-4043-8929-4C4D8735CCEC}" type="slidenum">
              <a:rPr lang="en-US" smtClean="0"/>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3"/>
            <a:ext cx="2743200" cy="365125"/>
          </a:xfrm>
          <a:prstGeom prst="rect">
            <a:avLst/>
          </a:prstGeom>
        </p:spPr>
        <p:txBody>
          <a:bodyPr/>
          <a:lstStyle/>
          <a:p>
            <a:fld id="{8BAB7326-E946-4646-AB9A-6484F91A9444}" type="datetimeFigureOut">
              <a:rPr lang="en-US" smtClean="0"/>
              <a:t>12/12/2016</a:t>
            </a:fld>
            <a:endParaRPr lang="en-US"/>
          </a:p>
        </p:txBody>
      </p:sp>
      <p:sp>
        <p:nvSpPr>
          <p:cNvPr id="8" name="Footer Placeholder 7"/>
          <p:cNvSpPr>
            <a:spLocks noGrp="1"/>
          </p:cNvSpPr>
          <p:nvPr>
            <p:ph type="ftr" sz="quarter" idx="11"/>
          </p:nvPr>
        </p:nvSpPr>
        <p:spPr>
          <a:xfrm>
            <a:off x="4038600" y="6356353"/>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3"/>
            <a:ext cx="2743200" cy="365125"/>
          </a:xfrm>
          <a:prstGeom prst="rect">
            <a:avLst/>
          </a:prstGeom>
        </p:spPr>
        <p:txBody>
          <a:bodyPr/>
          <a:lstStyle/>
          <a:p>
            <a:fld id="{44AE8A72-6ECF-4043-8929-4C4D8735CCEC}" type="slidenum">
              <a:rPr lang="en-US" smtClean="0"/>
              <a:t>‹#›</a:t>
            </a:fld>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3"/>
            <a:ext cx="2743200" cy="365125"/>
          </a:xfrm>
          <a:prstGeom prst="rect">
            <a:avLst/>
          </a:prstGeom>
        </p:spPr>
        <p:txBody>
          <a:bodyPr/>
          <a:lstStyle/>
          <a:p>
            <a:fld id="{8BAB7326-E946-4646-AB9A-6484F91A9444}" type="datetimeFigureOut">
              <a:rPr lang="en-US" smtClean="0"/>
              <a:t>12/12/2016</a:t>
            </a:fld>
            <a:endParaRPr lang="en-US"/>
          </a:p>
        </p:txBody>
      </p:sp>
      <p:sp>
        <p:nvSpPr>
          <p:cNvPr id="4" name="Footer Placeholder 3"/>
          <p:cNvSpPr>
            <a:spLocks noGrp="1"/>
          </p:cNvSpPr>
          <p:nvPr>
            <p:ph type="ftr" sz="quarter" idx="11"/>
          </p:nvPr>
        </p:nvSpPr>
        <p:spPr>
          <a:xfrm>
            <a:off x="4038600" y="6356353"/>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3"/>
            <a:ext cx="2743200" cy="365125"/>
          </a:xfrm>
          <a:prstGeom prst="rect">
            <a:avLst/>
          </a:prstGeom>
        </p:spPr>
        <p:txBody>
          <a:bodyPr/>
          <a:lstStyle/>
          <a:p>
            <a:fld id="{44AE8A72-6ECF-4043-8929-4C4D8735CCEC}" type="slidenum">
              <a:rPr lang="en-US" smtClean="0"/>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3"/>
            <a:ext cx="2743200" cy="365125"/>
          </a:xfrm>
          <a:prstGeom prst="rect">
            <a:avLst/>
          </a:prstGeom>
        </p:spPr>
        <p:txBody>
          <a:bodyPr/>
          <a:lstStyle/>
          <a:p>
            <a:fld id="{8BAB7326-E946-4646-AB9A-6484F91A9444}" type="datetimeFigureOut">
              <a:rPr lang="en-US" smtClean="0"/>
              <a:t>12/12/2016</a:t>
            </a:fld>
            <a:endParaRPr lang="en-US"/>
          </a:p>
        </p:txBody>
      </p:sp>
      <p:sp>
        <p:nvSpPr>
          <p:cNvPr id="3" name="Footer Placeholder 2"/>
          <p:cNvSpPr>
            <a:spLocks noGrp="1"/>
          </p:cNvSpPr>
          <p:nvPr>
            <p:ph type="ftr" sz="quarter" idx="11"/>
          </p:nvPr>
        </p:nvSpPr>
        <p:spPr>
          <a:xfrm>
            <a:off x="4038600" y="6356353"/>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3"/>
            <a:ext cx="2743200" cy="365125"/>
          </a:xfrm>
          <a:prstGeom prst="rect">
            <a:avLst/>
          </a:prstGeom>
        </p:spPr>
        <p:txBody>
          <a:bodyPr/>
          <a:lstStyle/>
          <a:p>
            <a:fld id="{44AE8A72-6ECF-4043-8929-4C4D8735CCEC}" type="slidenum">
              <a:rPr lang="en-US" smtClean="0"/>
              <a:t>‹#›</a:t>
            </a:fld>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fld id="{8BAB7326-E946-4646-AB9A-6484F91A9444}" type="datetimeFigureOut">
              <a:rPr lang="en-US" smtClean="0"/>
              <a:t>12/12/2016</a:t>
            </a:fld>
            <a:endParaRPr lang="en-US"/>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44AE8A72-6ECF-4043-8929-4C4D8735CCEC}" type="slidenum">
              <a:rPr lang="en-US" smtClean="0"/>
              <a:t>‹#›</a:t>
            </a:fld>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fld id="{8BAB7326-E946-4646-AB9A-6484F91A9444}" type="datetimeFigureOut">
              <a:rPr lang="en-US" smtClean="0"/>
              <a:t>12/12/2016</a:t>
            </a:fld>
            <a:endParaRPr lang="en-US"/>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44AE8A72-6ECF-4043-8929-4C4D8735CCEC}"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328EE-7F9F-4BA5-A4AD-F6FB74A4A022}" type="datetime1">
              <a:rPr lang="en-US" smtClean="0"/>
              <a:t>12/12/2016</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sz="1000" b="0">
              <a:solidFill>
                <a:schemeClr val="tx1"/>
              </a:solidFill>
            </a:endParaRPr>
          </a:p>
        </p:txBody>
      </p:sp>
      <p:sp>
        <p:nvSpPr>
          <p:cNvPr id="6" name="Rectangle 5"/>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90499" y="-221076"/>
            <a:ext cx="12382500" cy="70790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0" name="Group 9"/>
          <p:cNvGrpSpPr/>
          <p:nvPr userDrawn="1"/>
        </p:nvGrpSpPr>
        <p:grpSpPr>
          <a:xfrm>
            <a:off x="29634" y="-221075"/>
            <a:ext cx="6604001" cy="7289801"/>
            <a:chOff x="228600" y="-221075"/>
            <a:chExt cx="4953001" cy="7289801"/>
          </a:xfrm>
          <a:solidFill>
            <a:srgbClr val="3B6E8F">
              <a:alpha val="17000"/>
            </a:srgbClr>
          </a:solidFill>
        </p:grpSpPr>
        <p:sp>
          <p:nvSpPr>
            <p:cNvPr id="11" name="Oval 10"/>
            <p:cNvSpPr/>
            <p:nvPr/>
          </p:nvSpPr>
          <p:spPr>
            <a:xfrm rot="16200000">
              <a:off x="228601" y="1796814"/>
              <a:ext cx="1284111" cy="128411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12" name="Oval 11"/>
            <p:cNvSpPr/>
            <p:nvPr/>
          </p:nvSpPr>
          <p:spPr>
            <a:xfrm rot="16200000">
              <a:off x="1757305" y="2163703"/>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13" name="Oval 12"/>
            <p:cNvSpPr/>
            <p:nvPr/>
          </p:nvSpPr>
          <p:spPr>
            <a:xfrm rot="16200000">
              <a:off x="1390416" y="1063036"/>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14" name="Oval 13"/>
            <p:cNvSpPr/>
            <p:nvPr/>
          </p:nvSpPr>
          <p:spPr>
            <a:xfrm rot="16200000">
              <a:off x="289749" y="696147"/>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15" name="Oval 14"/>
            <p:cNvSpPr/>
            <p:nvPr/>
          </p:nvSpPr>
          <p:spPr>
            <a:xfrm rot="16200000">
              <a:off x="2919120" y="2408295"/>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16" name="Oval 15"/>
            <p:cNvSpPr/>
            <p:nvPr/>
          </p:nvSpPr>
          <p:spPr>
            <a:xfrm rot="16200000">
              <a:off x="2246490" y="451555"/>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17" name="Oval 16"/>
            <p:cNvSpPr/>
            <p:nvPr/>
          </p:nvSpPr>
          <p:spPr>
            <a:xfrm rot="16200000">
              <a:off x="289749" y="-221075"/>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18" name="Oval 17"/>
            <p:cNvSpPr/>
            <p:nvPr/>
          </p:nvSpPr>
          <p:spPr>
            <a:xfrm rot="16200000">
              <a:off x="3775194" y="2469444"/>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sp>
          <p:nvSpPr>
            <p:cNvPr id="19" name="Oval 18"/>
            <p:cNvSpPr/>
            <p:nvPr/>
          </p:nvSpPr>
          <p:spPr>
            <a:xfrm rot="16200000">
              <a:off x="2857971" y="-159927"/>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sp>
          <p:nvSpPr>
            <p:cNvPr id="20" name="Oval 19"/>
            <p:cNvSpPr/>
            <p:nvPr/>
          </p:nvSpPr>
          <p:spPr>
            <a:xfrm rot="16200000">
              <a:off x="4692416" y="2591740"/>
              <a:ext cx="489185" cy="489185"/>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sp>
          <p:nvSpPr>
            <p:cNvPr id="21" name="Oval 20"/>
            <p:cNvSpPr/>
            <p:nvPr/>
          </p:nvSpPr>
          <p:spPr>
            <a:xfrm>
              <a:off x="228600" y="3766726"/>
              <a:ext cx="1284111" cy="128411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2" name="Oval 21"/>
            <p:cNvSpPr/>
            <p:nvPr/>
          </p:nvSpPr>
          <p:spPr>
            <a:xfrm>
              <a:off x="289748" y="5295430"/>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3" name="Oval 22"/>
            <p:cNvSpPr/>
            <p:nvPr/>
          </p:nvSpPr>
          <p:spPr>
            <a:xfrm>
              <a:off x="1390415" y="4928541"/>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4" name="Oval 23"/>
            <p:cNvSpPr/>
            <p:nvPr/>
          </p:nvSpPr>
          <p:spPr>
            <a:xfrm>
              <a:off x="1757304" y="3827874"/>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5" name="Oval 24"/>
            <p:cNvSpPr/>
            <p:nvPr/>
          </p:nvSpPr>
          <p:spPr>
            <a:xfrm>
              <a:off x="289748" y="6457245"/>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6" name="Oval 25"/>
            <p:cNvSpPr/>
            <p:nvPr/>
          </p:nvSpPr>
          <p:spPr>
            <a:xfrm>
              <a:off x="2246489" y="5784615"/>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7" name="Oval 26"/>
            <p:cNvSpPr/>
            <p:nvPr/>
          </p:nvSpPr>
          <p:spPr>
            <a:xfrm>
              <a:off x="2919119" y="3827874"/>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solidFill>
                  <a:schemeClr val="accent1">
                    <a:lumMod val="20000"/>
                    <a:lumOff val="80000"/>
                  </a:schemeClr>
                </a:solidFill>
              </a:endParaRPr>
            </a:p>
          </p:txBody>
        </p:sp>
        <p:sp>
          <p:nvSpPr>
            <p:cNvPr id="28" name="Oval 27"/>
            <p:cNvSpPr/>
            <p:nvPr/>
          </p:nvSpPr>
          <p:spPr>
            <a:xfrm>
              <a:off x="2857970" y="6396096"/>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sp>
          <p:nvSpPr>
            <p:cNvPr id="29" name="Oval 28"/>
            <p:cNvSpPr/>
            <p:nvPr/>
          </p:nvSpPr>
          <p:spPr>
            <a:xfrm>
              <a:off x="3836341" y="3766726"/>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sp>
          <p:nvSpPr>
            <p:cNvPr id="30" name="Oval 29"/>
            <p:cNvSpPr/>
            <p:nvPr/>
          </p:nvSpPr>
          <p:spPr>
            <a:xfrm>
              <a:off x="4692415" y="3766726"/>
              <a:ext cx="489185" cy="489185"/>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solidFill>
                  <a:schemeClr val="accent1">
                    <a:lumMod val="20000"/>
                    <a:lumOff val="80000"/>
                  </a:schemeClr>
                </a:solidFill>
              </a:endParaRPr>
            </a:p>
          </p:txBody>
        </p:sp>
      </p:grpSp>
      <p:sp>
        <p:nvSpPr>
          <p:cNvPr id="35" name="Text Placeholder 34"/>
          <p:cNvSpPr>
            <a:spLocks noGrp="1"/>
          </p:cNvSpPr>
          <p:nvPr>
            <p:ph type="body" sz="quarter" idx="13" hasCustomPrompt="1"/>
          </p:nvPr>
        </p:nvSpPr>
        <p:spPr>
          <a:xfrm>
            <a:off x="3251200" y="4876800"/>
            <a:ext cx="8432800" cy="533400"/>
          </a:xfrm>
        </p:spPr>
        <p:txBody>
          <a:bodyPr>
            <a:normAutofit/>
          </a:bodyPr>
          <a:lstStyle>
            <a:lvl1pPr algn="r">
              <a:buFontTx/>
              <a:buNone/>
              <a:defRPr sz="2800" b="1" baseline="0">
                <a:solidFill>
                  <a:schemeClr val="tx2"/>
                </a:solidFill>
              </a:defRPr>
            </a:lvl1pPr>
          </a:lstStyle>
          <a:p>
            <a:pPr lvl="0"/>
            <a:r>
              <a:rPr lang="en-US" dirty="0"/>
              <a:t>Click to change Event Name</a:t>
            </a:r>
          </a:p>
        </p:txBody>
      </p:sp>
      <p:sp>
        <p:nvSpPr>
          <p:cNvPr id="37" name="Text Placeholder 36"/>
          <p:cNvSpPr>
            <a:spLocks noGrp="1"/>
          </p:cNvSpPr>
          <p:nvPr>
            <p:ph type="body" sz="quarter" idx="14" hasCustomPrompt="1"/>
          </p:nvPr>
        </p:nvSpPr>
        <p:spPr>
          <a:xfrm>
            <a:off x="5283200" y="4495800"/>
            <a:ext cx="6400800" cy="381000"/>
          </a:xfrm>
        </p:spPr>
        <p:txBody>
          <a:bodyPr>
            <a:normAutofit/>
          </a:bodyPr>
          <a:lstStyle>
            <a:lvl1pPr algn="r">
              <a:buFontTx/>
              <a:buNone/>
              <a:defRPr sz="2000"/>
            </a:lvl1pPr>
          </a:lstStyle>
          <a:p>
            <a:pPr lvl="0"/>
            <a:r>
              <a:rPr lang="en-US" dirty="0"/>
              <a:t>Date ##, ####</a:t>
            </a:r>
          </a:p>
        </p:txBody>
      </p:sp>
      <p:sp>
        <p:nvSpPr>
          <p:cNvPr id="39" name="Text Placeholder 38"/>
          <p:cNvSpPr>
            <a:spLocks noGrp="1"/>
          </p:cNvSpPr>
          <p:nvPr>
            <p:ph type="body" sz="quarter" idx="15" hasCustomPrompt="1"/>
          </p:nvPr>
        </p:nvSpPr>
        <p:spPr>
          <a:xfrm>
            <a:off x="4470400" y="381000"/>
            <a:ext cx="7213600" cy="1524000"/>
          </a:xfrm>
        </p:spPr>
        <p:txBody>
          <a:bodyPr>
            <a:normAutofit/>
          </a:bodyPr>
          <a:lstStyle>
            <a:lvl1pPr algn="r">
              <a:buFontTx/>
              <a:buNone/>
              <a:defRPr sz="4800" b="1"/>
            </a:lvl1pPr>
          </a:lstStyle>
          <a:p>
            <a:pPr lvl="0"/>
            <a:r>
              <a:rPr lang="en-US" dirty="0"/>
              <a:t>Click to Edit Master Slide Title</a:t>
            </a:r>
          </a:p>
        </p:txBody>
      </p:sp>
      <p:sp>
        <p:nvSpPr>
          <p:cNvPr id="41" name="Text Placeholder 40"/>
          <p:cNvSpPr>
            <a:spLocks noGrp="1"/>
          </p:cNvSpPr>
          <p:nvPr>
            <p:ph type="body" sz="quarter" idx="16" hasCustomPrompt="1"/>
          </p:nvPr>
        </p:nvSpPr>
        <p:spPr>
          <a:xfrm>
            <a:off x="7010400" y="2057400"/>
            <a:ext cx="4673600" cy="1524000"/>
          </a:xfrm>
        </p:spPr>
        <p:txBody>
          <a:bodyPr/>
          <a:lstStyle>
            <a:lvl1pPr algn="r">
              <a:buFontTx/>
              <a:buNone/>
              <a:defRPr i="1"/>
            </a:lvl1pPr>
          </a:lstStyle>
          <a:p>
            <a:pPr lvl="0"/>
            <a:r>
              <a:rPr lang="en-US" dirty="0"/>
              <a:t>Click to change Title of Subhead</a:t>
            </a:r>
          </a:p>
        </p:txBody>
      </p:sp>
      <p:pic>
        <p:nvPicPr>
          <p:cNvPr id="34" name="Picture 33"/>
          <p:cNvPicPr>
            <a:picLocks noChangeAspect="1"/>
          </p:cNvPicPr>
          <p:nvPr userDrawn="1"/>
        </p:nvPicPr>
        <p:blipFill>
          <a:blip r:embed="rId2" cstate="print"/>
          <a:srcRect b="30977"/>
          <a:stretch>
            <a:fillRect/>
          </a:stretch>
        </p:blipFill>
        <p:spPr>
          <a:xfrm>
            <a:off x="6836229" y="5791200"/>
            <a:ext cx="4644572" cy="762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8BAB7326-E946-4646-AB9A-6484F91A9444}" type="datetimeFigureOut">
              <a:rPr lang="en-US" smtClean="0"/>
              <a:t>12/12/2016</a:t>
            </a:fld>
            <a:endParaRPr 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44AE8A72-6ECF-4043-8929-4C4D8735CCEC}" type="slidenum">
              <a:rPr lang="en-US" smtClean="0"/>
              <a:t>‹#›</a:t>
            </a:fld>
            <a:endParaRPr lang="en-US"/>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8BAB7326-E946-4646-AB9A-6484F91A9444}" type="datetimeFigureOut">
              <a:rPr lang="en-US" smtClean="0"/>
              <a:t>12/12/2016</a:t>
            </a:fld>
            <a:endParaRPr 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44AE8A72-6ECF-4043-8929-4C4D8735CCEC}" type="slidenum">
              <a:rPr lang="en-US" smtClean="0"/>
              <a:t>‹#›</a:t>
            </a:fld>
            <a:endParaRPr lang="en-US"/>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AB7326-E946-4646-AB9A-6484F91A944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E8A72-6ECF-4043-8929-4C4D8735CCEC}" type="slidenum">
              <a:rPr lang="en-US" smtClean="0"/>
              <a:t>‹#›</a:t>
            </a:fld>
            <a:endParaRPr lang="en-US"/>
          </a:p>
        </p:txBody>
      </p:sp>
    </p:spTree>
    <p:extLst>
      <p:ext uri="{BB962C8B-B14F-4D97-AF65-F5344CB8AC3E}">
        <p14:creationId xmlns:p14="http://schemas.microsoft.com/office/powerpoint/2010/main" val="173177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B7326-E946-4646-AB9A-6484F91A944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E8A72-6ECF-4043-8929-4C4D8735CCEC}" type="slidenum">
              <a:rPr lang="en-US" smtClean="0"/>
              <a:t>‹#›</a:t>
            </a:fld>
            <a:endParaRPr lang="en-US"/>
          </a:p>
        </p:txBody>
      </p:sp>
    </p:spTree>
    <p:extLst>
      <p:ext uri="{BB962C8B-B14F-4D97-AF65-F5344CB8AC3E}">
        <p14:creationId xmlns:p14="http://schemas.microsoft.com/office/powerpoint/2010/main" val="3419662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AB7326-E946-4646-AB9A-6484F91A944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E8A72-6ECF-4043-8929-4C4D8735CCEC}" type="slidenum">
              <a:rPr lang="en-US" smtClean="0"/>
              <a:t>‹#›</a:t>
            </a:fld>
            <a:endParaRPr lang="en-US"/>
          </a:p>
        </p:txBody>
      </p:sp>
    </p:spTree>
    <p:extLst>
      <p:ext uri="{BB962C8B-B14F-4D97-AF65-F5344CB8AC3E}">
        <p14:creationId xmlns:p14="http://schemas.microsoft.com/office/powerpoint/2010/main" val="516151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AB7326-E946-4646-AB9A-6484F91A9444}"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E8A72-6ECF-4043-8929-4C4D8735CCEC}" type="slidenum">
              <a:rPr lang="en-US" smtClean="0"/>
              <a:t>‹#›</a:t>
            </a:fld>
            <a:endParaRPr lang="en-US"/>
          </a:p>
        </p:txBody>
      </p:sp>
    </p:spTree>
    <p:extLst>
      <p:ext uri="{BB962C8B-B14F-4D97-AF65-F5344CB8AC3E}">
        <p14:creationId xmlns:p14="http://schemas.microsoft.com/office/powerpoint/2010/main" val="4180451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AB7326-E946-4646-AB9A-6484F91A9444}"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E8A72-6ECF-4043-8929-4C4D8735CCEC}" type="slidenum">
              <a:rPr lang="en-US" smtClean="0"/>
              <a:t>‹#›</a:t>
            </a:fld>
            <a:endParaRPr lang="en-US"/>
          </a:p>
        </p:txBody>
      </p:sp>
    </p:spTree>
    <p:extLst>
      <p:ext uri="{BB962C8B-B14F-4D97-AF65-F5344CB8AC3E}">
        <p14:creationId xmlns:p14="http://schemas.microsoft.com/office/powerpoint/2010/main" val="140516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AB7326-E946-4646-AB9A-6484F91A9444}"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E8A72-6ECF-4043-8929-4C4D8735CCEC}" type="slidenum">
              <a:rPr lang="en-US" smtClean="0"/>
              <a:t>‹#›</a:t>
            </a:fld>
            <a:endParaRPr lang="en-US"/>
          </a:p>
        </p:txBody>
      </p:sp>
    </p:spTree>
    <p:extLst>
      <p:ext uri="{BB962C8B-B14F-4D97-AF65-F5344CB8AC3E}">
        <p14:creationId xmlns:p14="http://schemas.microsoft.com/office/powerpoint/2010/main" val="3392864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B7326-E946-4646-AB9A-6484F91A9444}"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E8A72-6ECF-4043-8929-4C4D8735CCEC}" type="slidenum">
              <a:rPr lang="en-US" smtClean="0"/>
              <a:t>‹#›</a:t>
            </a:fld>
            <a:endParaRPr lang="en-US"/>
          </a:p>
        </p:txBody>
      </p:sp>
    </p:spTree>
    <p:extLst>
      <p:ext uri="{BB962C8B-B14F-4D97-AF65-F5344CB8AC3E}">
        <p14:creationId xmlns:p14="http://schemas.microsoft.com/office/powerpoint/2010/main" val="360985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B7326-E946-4646-AB9A-6484F91A9444}"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E8A72-6ECF-4043-8929-4C4D8735CCEC}" type="slidenum">
              <a:rPr lang="en-US" smtClean="0"/>
              <a:t>‹#›</a:t>
            </a:fld>
            <a:endParaRPr lang="en-US"/>
          </a:p>
        </p:txBody>
      </p:sp>
    </p:spTree>
    <p:extLst>
      <p:ext uri="{BB962C8B-B14F-4D97-AF65-F5344CB8AC3E}">
        <p14:creationId xmlns:p14="http://schemas.microsoft.com/office/powerpoint/2010/main" val="375101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972800" cy="4330891"/>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a:latin typeface="+mj-lt"/>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4434970C-9936-4D71-B958-B37870D18287}" type="datetime1">
              <a:rPr lang="en-US" smtClean="0"/>
              <a:t>12/12/2016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
        <p:nvSpPr>
          <p:cNvPr id="7" name="Title 6"/>
          <p:cNvSpPr>
            <a:spLocks noGrp="1"/>
          </p:cNvSpPr>
          <p:nvPr>
            <p:ph type="title" hasCustomPrompt="1"/>
          </p:nvPr>
        </p:nvSpPr>
        <p:spPr>
          <a:xfrm>
            <a:off x="609600" y="0"/>
            <a:ext cx="10972800" cy="1143000"/>
          </a:xfrm>
        </p:spPr>
        <p:txBody>
          <a:bodyPr rtlCol="0"/>
          <a:lstStyle/>
          <a:p>
            <a:r>
              <a:rPr kumimoji="0"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B7326-E946-4646-AB9A-6484F91A9444}"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E8A72-6ECF-4043-8929-4C4D8735CCEC}" type="slidenum">
              <a:rPr lang="en-US" smtClean="0"/>
              <a:t>‹#›</a:t>
            </a:fld>
            <a:endParaRPr lang="en-US"/>
          </a:p>
        </p:txBody>
      </p:sp>
    </p:spTree>
    <p:extLst>
      <p:ext uri="{BB962C8B-B14F-4D97-AF65-F5344CB8AC3E}">
        <p14:creationId xmlns:p14="http://schemas.microsoft.com/office/powerpoint/2010/main" val="4193406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B7326-E946-4646-AB9A-6484F91A944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E8A72-6ECF-4043-8929-4C4D8735CCEC}" type="slidenum">
              <a:rPr lang="en-US" smtClean="0"/>
              <a:t>‹#›</a:t>
            </a:fld>
            <a:endParaRPr lang="en-US"/>
          </a:p>
        </p:txBody>
      </p:sp>
    </p:spTree>
    <p:extLst>
      <p:ext uri="{BB962C8B-B14F-4D97-AF65-F5344CB8AC3E}">
        <p14:creationId xmlns:p14="http://schemas.microsoft.com/office/powerpoint/2010/main" val="2771258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B7326-E946-4646-AB9A-6484F91A944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E8A72-6ECF-4043-8929-4C4D8735CCEC}" type="slidenum">
              <a:rPr lang="en-US" smtClean="0"/>
              <a:t>‹#›</a:t>
            </a:fld>
            <a:endParaRPr lang="en-US"/>
          </a:p>
        </p:txBody>
      </p:sp>
    </p:spTree>
    <p:extLst>
      <p:ext uri="{BB962C8B-B14F-4D97-AF65-F5344CB8AC3E}">
        <p14:creationId xmlns:p14="http://schemas.microsoft.com/office/powerpoint/2010/main" val="422946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D471B7-CC1F-4B5A-931D-3A5B86BB93E0}" type="datetime1">
              <a:rPr lang="en-US" smtClean="0"/>
              <a:t>12/12/2016</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sz="1000" b="0">
              <a:solidFill>
                <a:schemeClr val="tx1"/>
              </a:solidFill>
            </a:endParaRPr>
          </a:p>
        </p:txBody>
      </p:sp>
      <p:sp>
        <p:nvSpPr>
          <p:cNvPr id="6" name="Title 1"/>
          <p:cNvSpPr txBox="1">
            <a:spLocks/>
          </p:cNvSpPr>
          <p:nvPr userDrawn="1"/>
        </p:nvSpPr>
        <p:spPr>
          <a:xfrm>
            <a:off x="609600" y="0"/>
            <a:ext cx="10972800" cy="1265238"/>
          </a:xfrm>
          <a:prstGeom prst="rect">
            <a:avLst/>
          </a:prstGeom>
        </p:spPr>
        <p:txBody>
          <a:bodyPr vert="horz" anchor="t">
            <a:normAutofit/>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dirty="0">
                <a:solidFill>
                  <a:schemeClr val="bg1"/>
                </a:solidFill>
                <a:latin typeface="+mj-lt"/>
              </a:rPr>
              <a:t>Click to edit </a:t>
            </a:r>
            <a:br>
              <a:rPr kumimoji="0" lang="en-US" sz="3200" dirty="0">
                <a:solidFill>
                  <a:schemeClr val="bg1"/>
                </a:solidFill>
                <a:latin typeface="+mj-lt"/>
              </a:rPr>
            </a:br>
            <a:r>
              <a:rPr kumimoji="0" lang="en-US" sz="3200" dirty="0">
                <a:solidFill>
                  <a:schemeClr val="bg1"/>
                </a:solidFill>
                <a:latin typeface="+mj-lt"/>
              </a:rPr>
              <a:t>master title style</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ext Placeholder 2"/>
          <p:cNvSpPr>
            <a:spLocks noGrp="1"/>
          </p:cNvSpPr>
          <p:nvPr>
            <p:ph type="body" idx="1"/>
          </p:nvPr>
        </p:nvSpPr>
        <p:spPr>
          <a:xfrm>
            <a:off x="609600" y="17224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609600" y="2514600"/>
            <a:ext cx="5386917"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6193368" y="17224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6193368" y="2514600"/>
            <a:ext cx="5389033"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C87B-E7C0-4150-9877-2F3EFA2B1394}" type="datetime1">
              <a:rPr lang="en-US" smtClean="0"/>
              <a:t>12/12/2016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
        <p:nvSpPr>
          <p:cNvPr id="8" name="Title 7"/>
          <p:cNvSpPr>
            <a:spLocks noGrp="1"/>
          </p:cNvSpPr>
          <p:nvPr>
            <p:ph type="title" hasCustomPrompt="1"/>
          </p:nvPr>
        </p:nvSpPr>
        <p:spPr>
          <a:xfrm>
            <a:off x="609600" y="0"/>
            <a:ext cx="10972800" cy="1143000"/>
          </a:xfrm>
        </p:spPr>
        <p:txBody>
          <a:bodyPr rtlCol="0">
            <a:noAutofit/>
          </a:bodyPr>
          <a:lstStyle>
            <a:lvl1pPr>
              <a:defRPr sz="3200">
                <a:solidFill>
                  <a:schemeClr val="tx1"/>
                </a:solidFill>
              </a:defRPr>
            </a:lvl1pPr>
            <a:extLst/>
          </a:lstStyle>
          <a:p>
            <a:r>
              <a:rPr kumimoji="0" lang="en-US" dirty="0"/>
              <a:t>Click to edit </a:t>
            </a:r>
            <a:br>
              <a:rPr kumimoji="0" lang="en-US" dirty="0"/>
            </a:br>
            <a:r>
              <a:rPr kumimoji="0" lang="en-US" dirty="0"/>
              <a:t>master title style</a:t>
            </a:r>
          </a:p>
        </p:txBody>
      </p:sp>
      <p:sp>
        <p:nvSpPr>
          <p:cNvPr id="9" name="Title 1"/>
          <p:cNvSpPr txBox="1">
            <a:spLocks/>
          </p:cNvSpPr>
          <p:nvPr userDrawn="1"/>
        </p:nvSpPr>
        <p:spPr>
          <a:xfrm>
            <a:off x="609601" y="1657350"/>
            <a:ext cx="4011084" cy="704850"/>
          </a:xfrm>
          <a:prstGeom prst="rect">
            <a:avLst/>
          </a:prstGeom>
        </p:spPr>
        <p:txBody>
          <a:bodyPr vert="horz" anchor="t">
            <a:normAutofit/>
          </a:bodyPr>
          <a:lstStyle>
            <a:lvl1pPr algn="l">
              <a:defRPr sz="20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
        <p:nvSpPr>
          <p:cNvPr id="10" name="Content Placeholder 2"/>
          <p:cNvSpPr>
            <a:spLocks noGrp="1"/>
          </p:cNvSpPr>
          <p:nvPr>
            <p:ph idx="1"/>
          </p:nvPr>
        </p:nvSpPr>
        <p:spPr>
          <a:xfrm>
            <a:off x="4766733" y="1676400"/>
            <a:ext cx="6815667" cy="4343400"/>
          </a:xfrm>
        </p:spPr>
        <p:txBody>
          <a:bodyPr/>
          <a:lstStyle>
            <a:lvl1pPr>
              <a:buClr>
                <a:schemeClr val="accent2"/>
              </a:buClr>
              <a:buFont typeface="Arial" pitchFamily="34" charset="0"/>
              <a:buChar char="•"/>
              <a:defRPr sz="3200">
                <a:solidFill>
                  <a:schemeClr val="accent2"/>
                </a:solidFill>
              </a:defRPr>
            </a:lvl1pPr>
            <a:lvl2pPr>
              <a:defRPr sz="2800">
                <a:solidFill>
                  <a:schemeClr val="accent2"/>
                </a:solidFill>
              </a:defRPr>
            </a:lvl2pPr>
            <a:lvl3pPr>
              <a:defRPr sz="2400">
                <a:solidFill>
                  <a:schemeClr val="accent2"/>
                </a:solidFill>
              </a:defRPr>
            </a:lvl3pPr>
            <a:lvl4pPr>
              <a:defRPr sz="2000">
                <a:solidFill>
                  <a:schemeClr val="accent2"/>
                </a:solidFill>
              </a:defRPr>
            </a:lvl4pPr>
            <a:lvl5pPr>
              <a:defRPr sz="2000">
                <a:solidFill>
                  <a:schemeClr val="accent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p:cNvSpPr>
            <a:spLocks noGrp="1"/>
          </p:cNvSpPr>
          <p:nvPr>
            <p:ph type="body" sz="quarter" idx="13" hasCustomPrompt="1"/>
          </p:nvPr>
        </p:nvSpPr>
        <p:spPr>
          <a:xfrm>
            <a:off x="609600" y="2362200"/>
            <a:ext cx="3860800" cy="3657600"/>
          </a:xfrm>
        </p:spPr>
        <p:txBody>
          <a:bodyPr>
            <a:normAutofit/>
          </a:bodyPr>
          <a:lstStyle>
            <a:lvl1pPr marL="0">
              <a:buFontTx/>
              <a:buNone/>
              <a:defRPr sz="1400" baseline="0">
                <a:solidFill>
                  <a:schemeClr val="accent2"/>
                </a:solidFill>
              </a:defRPr>
            </a:lvl1pPr>
            <a:lvl2pPr>
              <a:buFontTx/>
              <a:buNone/>
              <a:defRPr sz="1400">
                <a:solidFill>
                  <a:schemeClr val="accent2"/>
                </a:solidFill>
              </a:defRPr>
            </a:lvl2pPr>
            <a:lvl3pPr>
              <a:buFontTx/>
              <a:buNone/>
              <a:defRPr sz="1400">
                <a:solidFill>
                  <a:schemeClr val="accent2"/>
                </a:solidFill>
              </a:defRPr>
            </a:lvl3pPr>
            <a:lvl4pPr>
              <a:buFontTx/>
              <a:buNone/>
              <a:defRPr sz="1400">
                <a:solidFill>
                  <a:schemeClr val="accent2"/>
                </a:solidFill>
              </a:defRPr>
            </a:lvl4pPr>
            <a:lvl5pPr>
              <a:buFontTx/>
              <a:buNone/>
              <a:defRPr sz="1400">
                <a:solidFill>
                  <a:schemeClr val="accent2"/>
                </a:solidFill>
              </a:defRPr>
            </a:lvl5pPr>
          </a:lstStyle>
          <a:p>
            <a:pPr lvl="0"/>
            <a:r>
              <a:rPr lang="en-US" dirty="0"/>
              <a:t>Click to edit master text</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9819B-7076-4E77-9E4F-C7F90FC51CD5}" type="datetime1">
              <a:rPr lang="en-US" smtClean="0"/>
              <a:t>12/12/2016</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a:p>
        </p:txBody>
      </p:sp>
      <p:sp>
        <p:nvSpPr>
          <p:cNvPr id="6" name="Picture Placeholder 5"/>
          <p:cNvSpPr>
            <a:spLocks noGrp="1"/>
          </p:cNvSpPr>
          <p:nvPr>
            <p:ph type="pic" sz="quarter" idx="13"/>
          </p:nvPr>
        </p:nvSpPr>
        <p:spPr>
          <a:xfrm>
            <a:off x="2133600" y="1600200"/>
            <a:ext cx="7924800" cy="4114800"/>
          </a:xfrm>
          <a:effectLst>
            <a:outerShdw blurRad="50800" dist="38100" dir="2700000" algn="tl" rotWithShape="0">
              <a:prstClr val="black">
                <a:alpha val="40000"/>
              </a:prstClr>
            </a:outerShdw>
          </a:effectLst>
        </p:spPr>
        <p:txBody>
          <a:bodyPr/>
          <a:lstStyle/>
          <a:p>
            <a:r>
              <a:rPr lang="en-US"/>
              <a:t>Click icon to add picture</a:t>
            </a:r>
            <a:endParaRPr lang="en-US" dirty="0"/>
          </a:p>
        </p:txBody>
      </p:sp>
      <p:sp>
        <p:nvSpPr>
          <p:cNvPr id="7" name="Title 7"/>
          <p:cNvSpPr>
            <a:spLocks noGrp="1"/>
          </p:cNvSpPr>
          <p:nvPr>
            <p:ph type="title" hasCustomPrompt="1"/>
          </p:nvPr>
        </p:nvSpPr>
        <p:spPr>
          <a:xfrm>
            <a:off x="609600" y="0"/>
            <a:ext cx="10972800" cy="1143000"/>
          </a:xfrm>
        </p:spPr>
        <p:txBody>
          <a:bodyPr rtlCol="0">
            <a:noAutofit/>
          </a:bodyPr>
          <a:lstStyle>
            <a:lvl1pPr>
              <a:defRPr sz="3200">
                <a:solidFill>
                  <a:schemeClr val="bg1"/>
                </a:solidFill>
              </a:defRPr>
            </a:lvl1pPr>
            <a:extLst/>
          </a:lstStyle>
          <a:p>
            <a:r>
              <a:rPr kumimoji="0" lang="en-US" dirty="0"/>
              <a:t>Click to edit </a:t>
            </a:r>
            <a:br>
              <a:rPr kumimoji="0" lang="en-US" dirty="0"/>
            </a:br>
            <a:r>
              <a:rPr kumimoji="0" lang="en-US" dirty="0"/>
              <a:t>master title style</a:t>
            </a:r>
          </a:p>
        </p:txBody>
      </p:sp>
      <p:sp>
        <p:nvSpPr>
          <p:cNvPr id="9" name="Text Placeholder 8"/>
          <p:cNvSpPr>
            <a:spLocks noGrp="1"/>
          </p:cNvSpPr>
          <p:nvPr>
            <p:ph type="body" sz="quarter" idx="14" hasCustomPrompt="1"/>
          </p:nvPr>
        </p:nvSpPr>
        <p:spPr>
          <a:xfrm>
            <a:off x="2133600" y="5867400"/>
            <a:ext cx="7823200" cy="304800"/>
          </a:xfrm>
        </p:spPr>
        <p:txBody>
          <a:bodyPr>
            <a:noAutofit/>
          </a:bodyPr>
          <a:lstStyle>
            <a:lvl1pPr>
              <a:buFontTx/>
              <a:buNone/>
              <a:defRPr sz="1800" baseline="0">
                <a:solidFill>
                  <a:srgbClr val="3B6E8F"/>
                </a:solidFill>
              </a:defRPr>
            </a:lvl1pPr>
          </a:lstStyle>
          <a:p>
            <a:pPr lvl="0"/>
            <a:r>
              <a:rPr lang="en-US" dirty="0"/>
              <a:t>Caption text in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Blue">
    <p:bg>
      <p:bgRef idx="1001">
        <a:schemeClr val="bg1"/>
      </p:bgRef>
    </p:bg>
    <p:spTree>
      <p:nvGrpSpPr>
        <p:cNvPr id="1" name=""/>
        <p:cNvGrpSpPr/>
        <p:nvPr/>
      </p:nvGrpSpPr>
      <p:grpSpPr>
        <a:xfrm>
          <a:off x="0" y="0"/>
          <a:ext cx="0" cy="0"/>
          <a:chOff x="0" y="0"/>
          <a:chExt cx="0" cy="0"/>
        </a:xfrm>
      </p:grpSpPr>
      <p:sp>
        <p:nvSpPr>
          <p:cNvPr id="16" name="Slide Number Placeholder 6"/>
          <p:cNvSpPr txBox="1">
            <a:spLocks/>
          </p:cNvSpPr>
          <p:nvPr userDrawn="1"/>
        </p:nvSpPr>
        <p:spPr>
          <a:xfrm>
            <a:off x="9042400" y="6356352"/>
            <a:ext cx="28448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F0FAF64-2E2D-4E05-A04D-381E6CBB7433}"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7" name="Rectangle 16"/>
          <p:cNvSpPr/>
          <p:nvPr userDrawn="1"/>
        </p:nvSpPr>
        <p:spPr>
          <a:xfrm>
            <a:off x="0" y="0"/>
            <a:ext cx="12192000" cy="6858000"/>
          </a:xfrm>
          <a:prstGeom prst="rect">
            <a:avLst/>
          </a:prstGeom>
          <a:solidFill>
            <a:srgbClr val="3B6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2" name="Title 1"/>
          <p:cNvSpPr>
            <a:spLocks noGrp="1"/>
          </p:cNvSpPr>
          <p:nvPr>
            <p:ph type="title"/>
          </p:nvPr>
        </p:nvSpPr>
        <p:spPr>
          <a:xfrm>
            <a:off x="5892800" y="5257800"/>
            <a:ext cx="5994400" cy="1295400"/>
          </a:xfrm>
        </p:spPr>
        <p:txBody>
          <a:bodyPr vert="horz" anchor="t">
            <a:normAutofit/>
          </a:bodyPr>
          <a:lstStyle>
            <a:lvl1pPr algn="r">
              <a:buNone/>
              <a:defRPr sz="4000" b="0" i="1" cap="none" baseline="0">
                <a:effectLst/>
              </a:defRPr>
            </a:lvl1pPr>
            <a:extLst/>
          </a:lstStyle>
          <a:p>
            <a:r>
              <a:rPr kumimoji="0" lang="en-US"/>
              <a:t>Click to edit Master title style</a:t>
            </a:r>
            <a:endParaRPr kumimoji="0" lang="en-US" dirty="0"/>
          </a:p>
        </p:txBody>
      </p:sp>
      <p:pic>
        <p:nvPicPr>
          <p:cNvPr id="6" name="Picture 5"/>
          <p:cNvPicPr>
            <a:picLocks noChangeAspect="1"/>
          </p:cNvPicPr>
          <p:nvPr userDrawn="1"/>
        </p:nvPicPr>
        <p:blipFill>
          <a:blip r:embed="rId2" cstate="print"/>
          <a:srcRect r="76000" b="23529"/>
          <a:stretch>
            <a:fillRect/>
          </a:stretch>
        </p:blipFill>
        <p:spPr>
          <a:xfrm>
            <a:off x="508000" y="304800"/>
            <a:ext cx="4064000" cy="304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212EDF-07DB-4C0B-871E-37DE41EFCE6E}" type="datetime1">
              <a:rPr lang="en-US" smtClean="0"/>
              <a:t>12/12/2016</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sz="1000" b="0">
              <a:solidFill>
                <a:schemeClr val="tx1"/>
              </a:solidFill>
            </a:endParaRPr>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6"/>
          <p:cNvSpPr txBox="1">
            <a:spLocks/>
          </p:cNvSpPr>
          <p:nvPr userDrawn="1"/>
        </p:nvSpPr>
        <p:spPr>
          <a:xfrm>
            <a:off x="9042400" y="6356352"/>
            <a:ext cx="28448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F0FAF64-2E2D-4E05-A04D-381E6CBB7433}"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1" name="Rectangle 10"/>
          <p:cNvSpPr/>
          <p:nvPr userDrawn="1"/>
        </p:nvSpPr>
        <p:spPr>
          <a:xfrm>
            <a:off x="4267200" y="0"/>
            <a:ext cx="7924800" cy="6858000"/>
          </a:xfrm>
          <a:prstGeom prst="rect">
            <a:avLst/>
          </a:prstGeom>
          <a:solidFill>
            <a:srgbClr val="3B6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B6E8F"/>
              </a:solidFill>
            </a:endParaRPr>
          </a:p>
        </p:txBody>
      </p:sp>
      <p:sp>
        <p:nvSpPr>
          <p:cNvPr id="17" name="Text Placeholder 16"/>
          <p:cNvSpPr>
            <a:spLocks noGrp="1"/>
          </p:cNvSpPr>
          <p:nvPr>
            <p:ph type="body" sz="quarter" idx="13"/>
          </p:nvPr>
        </p:nvSpPr>
        <p:spPr>
          <a:xfrm>
            <a:off x="6096000" y="5257800"/>
            <a:ext cx="5791200" cy="1371600"/>
          </a:xfrm>
        </p:spPr>
        <p:txBody>
          <a:bodyPr>
            <a:noAutofit/>
          </a:bodyPr>
          <a:lstStyle>
            <a:lvl1pPr algn="r">
              <a:buFontTx/>
              <a:buNone/>
              <a:defRPr sz="4000" i="1">
                <a:solidFill>
                  <a:schemeClr val="bg1"/>
                </a:solidFill>
              </a:defRPr>
            </a:lvl1pPr>
          </a:lstStyle>
          <a:p>
            <a:pPr lvl="0"/>
            <a:r>
              <a:rPr kumimoji="0" lang="en-US"/>
              <a:t>Click to edit Master text styles</a:t>
            </a:r>
          </a:p>
        </p:txBody>
      </p:sp>
      <p:pic>
        <p:nvPicPr>
          <p:cNvPr id="13" name="Picture 12" descr="new logo big.jpg"/>
          <p:cNvPicPr>
            <a:picLocks noChangeAspect="1"/>
          </p:cNvPicPr>
          <p:nvPr userDrawn="1"/>
        </p:nvPicPr>
        <p:blipFill>
          <a:blip r:embed="rId2" cstate="print"/>
          <a:stretch>
            <a:fillRect/>
          </a:stretch>
        </p:blipFill>
        <p:spPr>
          <a:xfrm>
            <a:off x="406400" y="367048"/>
            <a:ext cx="3352800" cy="25285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tx1"/>
        </a:solidFill>
        <a:effectLst/>
      </p:bgPr>
    </p:bg>
    <p:spTree>
      <p:nvGrpSpPr>
        <p:cNvPr id="1" name=""/>
        <p:cNvGrpSpPr/>
        <p:nvPr/>
      </p:nvGrpSpPr>
      <p:grpSpPr>
        <a:xfrm>
          <a:off x="0" y="0"/>
          <a:ext cx="0" cy="0"/>
          <a:chOff x="0" y="0"/>
          <a:chExt cx="0" cy="0"/>
        </a:xfrm>
      </p:grpSpPr>
      <p:sp>
        <p:nvSpPr>
          <p:cNvPr id="15" name="Slide Number Placeholder 6"/>
          <p:cNvSpPr txBox="1">
            <a:spLocks/>
          </p:cNvSpPr>
          <p:nvPr userDrawn="1"/>
        </p:nvSpPr>
        <p:spPr>
          <a:xfrm>
            <a:off x="9042400" y="6356352"/>
            <a:ext cx="28448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F0FAF64-2E2D-4E05-A04D-381E6CBB7433}"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Rectangle 15"/>
          <p:cNvSpPr/>
          <p:nvPr userDrawn="1"/>
        </p:nvSpPr>
        <p:spPr>
          <a:xfrm>
            <a:off x="0" y="0"/>
            <a:ext cx="12192000" cy="6858000"/>
          </a:xfrm>
          <a:prstGeom prst="rect">
            <a:avLst/>
          </a:prstGeom>
          <a:solidFill>
            <a:srgbClr val="3B6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422400" y="533400"/>
            <a:ext cx="9347200" cy="4267200"/>
          </a:xfrm>
          <a:prstGeom prst="rect">
            <a:avLst/>
          </a:prstGeom>
          <a:noFill/>
          <a:ln w="57150">
            <a:solidFill>
              <a:schemeClr val="bg2"/>
            </a:solidFill>
          </a:ln>
          <a:effectLst/>
        </p:spPr>
        <p:txBody>
          <a:bodyPr/>
          <a:lstStyle>
            <a:lvl1pPr marL="0" indent="0">
              <a:buNone/>
              <a:defRPr sz="3200">
                <a:solidFill>
                  <a:schemeClr val="tx1"/>
                </a:solidFill>
              </a:defRPr>
            </a:lvl1pPr>
            <a:extLst/>
          </a:lstStyle>
          <a:p>
            <a:r>
              <a:rPr kumimoji="0" lang="en-US"/>
              <a:t>Click icon to add picture</a:t>
            </a:r>
            <a:endParaRPr kumimoji="0" lang="en-US" dirty="0"/>
          </a:p>
        </p:txBody>
      </p:sp>
      <p:pic>
        <p:nvPicPr>
          <p:cNvPr id="8" name="Picture 7"/>
          <p:cNvPicPr>
            <a:picLocks noChangeAspect="1"/>
          </p:cNvPicPr>
          <p:nvPr userDrawn="1"/>
        </p:nvPicPr>
        <p:blipFill>
          <a:blip r:embed="rId2" cstate="print"/>
          <a:srcRect b="25654"/>
          <a:stretch>
            <a:fillRect/>
          </a:stretch>
        </p:blipFill>
        <p:spPr>
          <a:xfrm>
            <a:off x="609600" y="5029200"/>
            <a:ext cx="5791200" cy="1013460"/>
          </a:xfrm>
          <a:prstGeom prst="rect">
            <a:avLst/>
          </a:prstGeom>
        </p:spPr>
      </p:pic>
      <p:sp>
        <p:nvSpPr>
          <p:cNvPr id="9" name="Text Placeholder 14"/>
          <p:cNvSpPr>
            <a:spLocks noGrp="1"/>
          </p:cNvSpPr>
          <p:nvPr>
            <p:ph type="body" sz="quarter" idx="13" hasCustomPrompt="1"/>
          </p:nvPr>
        </p:nvSpPr>
        <p:spPr>
          <a:xfrm>
            <a:off x="304800" y="6172200"/>
            <a:ext cx="11887200" cy="381000"/>
          </a:xfrm>
        </p:spPr>
        <p:txBody>
          <a:bodyPr>
            <a:normAutofit/>
          </a:bodyPr>
          <a:lstStyle>
            <a:lvl1pPr marL="365760" marR="0" indent="-256032" algn="l" defTabSz="914400" rtl="0" eaLnBrk="1" fontAlgn="auto" latinLnBrk="0" hangingPunct="1">
              <a:lnSpc>
                <a:spcPct val="100000"/>
              </a:lnSpc>
              <a:spcBef>
                <a:spcPts val="400"/>
              </a:spcBef>
              <a:spcAft>
                <a:spcPts val="0"/>
              </a:spcAft>
              <a:buClr>
                <a:schemeClr val="accent1"/>
              </a:buClr>
              <a:buSzPct val="90000"/>
              <a:buFontTx/>
              <a:buNone/>
              <a:tabLst/>
              <a:defRPr sz="1800" b="1">
                <a:solidFill>
                  <a:schemeClr val="tx1"/>
                </a:solidFill>
              </a:defRPr>
            </a:lvl1pPr>
            <a:lvl5pPr>
              <a:defRPr/>
            </a:lvl5pPr>
          </a:lstStyle>
          <a:p>
            <a:pPr marL="365760" marR="0" lvl="0" indent="-256032" algn="l" defTabSz="914400" rtl="0" eaLnBrk="1" fontAlgn="auto" latinLnBrk="0" hangingPunct="1">
              <a:lnSpc>
                <a:spcPct val="100000"/>
              </a:lnSpc>
              <a:spcBef>
                <a:spcPts val="400"/>
              </a:spcBef>
              <a:spcAft>
                <a:spcPts val="0"/>
              </a:spcAft>
              <a:buClr>
                <a:schemeClr val="accent1"/>
              </a:buClr>
              <a:buSzPct val="90000"/>
              <a:buFontTx/>
              <a:buNone/>
              <a:tabLst/>
              <a:defRPr/>
            </a:pPr>
            <a:r>
              <a:rPr lang="en-US" dirty="0"/>
              <a:t>Name Here     </a:t>
            </a:r>
            <a:r>
              <a:rPr kumimoji="0" lang="en-US" dirty="0"/>
              <a:t>720.382.####     #########@</a:t>
            </a:r>
            <a:r>
              <a:rPr kumimoji="0" lang="en-US" dirty="0" err="1"/>
              <a:t>coloradohealthinstitute.org</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12" cstate="print">
            <a:extLst>
              <a:ext uri="{28A0092B-C50C-407E-A947-70E740481C1C}">
                <a14:useLocalDpi xmlns:a14="http://schemas.microsoft.com/office/drawing/2010/main" val="0"/>
              </a:ext>
            </a:extLst>
          </a:blip>
          <a:srcRect t="3226"/>
          <a:stretch/>
        </p:blipFill>
        <p:spPr>
          <a:xfrm>
            <a:off x="15359" y="-8096"/>
            <a:ext cx="12227859" cy="6858000"/>
          </a:xfrm>
          <a:prstGeom prst="rect">
            <a:avLst/>
          </a:prstGeom>
        </p:spPr>
      </p:pic>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8636000" y="6332696"/>
            <a:ext cx="2560320" cy="365760"/>
          </a:xfrm>
          <a:prstGeom prst="rect">
            <a:avLst/>
          </a:prstGeom>
        </p:spPr>
        <p:txBody>
          <a:bodyPr vert="horz" anchor="b"/>
          <a:lstStyle>
            <a:lvl1pPr algn="l" eaLnBrk="1" latinLnBrk="0" hangingPunct="1">
              <a:defRPr kumimoji="0" sz="1000">
                <a:solidFill>
                  <a:schemeClr val="tx1"/>
                </a:solidFill>
                <a:latin typeface="+mj-lt"/>
              </a:defRPr>
            </a:lvl1pPr>
            <a:extLst/>
          </a:lstStyle>
          <a:p>
            <a:fld id="{01F4BB00-B460-4E0C-838B-5AC33CE156FA}" type="datetime1">
              <a:rPr lang="en-US" smtClean="0"/>
              <a:t>12/12/2016</a:t>
            </a:fld>
            <a:endParaRPr lang="en-US" dirty="0"/>
          </a:p>
        </p:txBody>
      </p:sp>
      <p:sp>
        <p:nvSpPr>
          <p:cNvPr id="22" name="Footer Placeholder 21"/>
          <p:cNvSpPr>
            <a:spLocks noGrp="1"/>
          </p:cNvSpPr>
          <p:nvPr>
            <p:ph type="ftr" sz="quarter" idx="3"/>
          </p:nvPr>
        </p:nvSpPr>
        <p:spPr>
          <a:xfrm>
            <a:off x="5501760" y="6324601"/>
            <a:ext cx="3134241" cy="365125"/>
          </a:xfrm>
          <a:prstGeom prst="rect">
            <a:avLst/>
          </a:prstGeom>
        </p:spPr>
        <p:txBody>
          <a:bodyPr vert="horz" anchor="b"/>
          <a:lstStyle>
            <a:lvl1pPr algn="r" eaLnBrk="1" latinLnBrk="0" hangingPunct="1">
              <a:defRPr kumimoji="0" sz="1000">
                <a:solidFill>
                  <a:schemeClr val="tx1"/>
                </a:solidFill>
                <a:latin typeface="+mj-lt"/>
              </a:defRPr>
            </a:lvl1pPr>
            <a:extLst/>
          </a:lstStyle>
          <a:p>
            <a:endParaRPr lang="en-US" dirty="0"/>
          </a:p>
        </p:txBody>
      </p:sp>
      <p:sp>
        <p:nvSpPr>
          <p:cNvPr id="18" name="Slide Number Placeholder 17"/>
          <p:cNvSpPr>
            <a:spLocks noGrp="1"/>
          </p:cNvSpPr>
          <p:nvPr>
            <p:ph type="sldNum" sz="quarter" idx="4"/>
          </p:nvPr>
        </p:nvSpPr>
        <p:spPr>
          <a:xfrm>
            <a:off x="11191359" y="6324601"/>
            <a:ext cx="487680" cy="365125"/>
          </a:xfrm>
          <a:prstGeom prst="rect">
            <a:avLst/>
          </a:prstGeom>
        </p:spPr>
        <p:txBody>
          <a:bodyPr vert="horz" anchor="b"/>
          <a:lstStyle>
            <a:lvl1pPr algn="r" eaLnBrk="1" latinLnBrk="0" hangingPunct="1">
              <a:defRPr kumimoji="0" sz="1000" b="0">
                <a:solidFill>
                  <a:schemeClr val="tx1"/>
                </a:solidFill>
                <a:latin typeface="+mj-lt"/>
              </a:defRPr>
            </a:lvl1pPr>
            <a:extLst/>
          </a:lstStyle>
          <a:p>
            <a:fld id="{D5BBC35B-A44B-4119-B8DA-DE9E3DFADA20}" type="slidenum">
              <a:rPr lang="en-US" smtClean="0"/>
              <a:pPr/>
              <a:t>‹#›</a:t>
            </a:fld>
            <a:endParaRPr lang="en-US" dirty="0"/>
          </a:p>
        </p:txBody>
      </p:sp>
      <p:sp>
        <p:nvSpPr>
          <p:cNvPr id="9" name="Title Placeholder 8"/>
          <p:cNvSpPr>
            <a:spLocks noGrp="1"/>
          </p:cNvSpPr>
          <p:nvPr>
            <p:ph type="title"/>
          </p:nvPr>
        </p:nvSpPr>
        <p:spPr>
          <a:xfrm>
            <a:off x="609600" y="0"/>
            <a:ext cx="10972800" cy="1143000"/>
          </a:xfrm>
          <a:prstGeom prst="rect">
            <a:avLst/>
          </a:prstGeom>
        </p:spPr>
        <p:txBody>
          <a:bodyPr vert="horz" anchor="ctr">
            <a:normAutofit/>
          </a:bodyPr>
          <a:lstStyle/>
          <a:p>
            <a:r>
              <a:rPr kumimoji="0" lang="en-US" dirty="0"/>
              <a:t>Click to edit master title style</a:t>
            </a:r>
          </a:p>
        </p:txBody>
      </p:sp>
    </p:spTree>
  </p:cSld>
  <p:clrMap bg1="lt1" tx1="dk1" bg2="lt2" tx2="dk2" accent1="accent1" accent2="accent2" accent3="accent3" accent4="accent4" accent5="accent5" accent6="accent6" hlink="hlink" folHlink="folHlink"/>
  <p:sldLayoutIdLst>
    <p:sldLayoutId id="2147483721" r:id="rId1"/>
    <p:sldLayoutId id="2147483730" r:id="rId2"/>
    <p:sldLayoutId id="2147483722" r:id="rId3"/>
    <p:sldLayoutId id="2147483733" r:id="rId4"/>
    <p:sldLayoutId id="2147483734" r:id="rId5"/>
    <p:sldLayoutId id="2147483735" r:id="rId6"/>
    <p:sldLayoutId id="2147483723" r:id="rId7"/>
    <p:sldLayoutId id="2147483731" r:id="rId8"/>
    <p:sldLayoutId id="2147483729" r:id="rId9"/>
    <p:sldLayoutId id="2147483732" r:id="rId10"/>
  </p:sldLayoutIdLst>
  <p:hf hdr="0" ftr="0" dt="0"/>
  <p:txStyles>
    <p:titleStyle>
      <a:lvl1pPr algn="l" rtl="0" eaLnBrk="1" latinLnBrk="0" hangingPunct="1">
        <a:spcBef>
          <a:spcPct val="0"/>
        </a:spcBef>
        <a:buNone/>
        <a:defRPr kumimoji="0" lang="en-US" sz="3200" b="0" kern="1200" baseline="0" dirty="0" smtClean="0">
          <a:solidFill>
            <a:schemeClr val="bg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90000"/>
        <a:buFont typeface="Arial" pitchFamily="34" charset="0"/>
        <a:buChar char="•"/>
        <a:defRPr kumimoji="0" sz="3200" kern="1200">
          <a:solidFill>
            <a:schemeClr val="tx1"/>
          </a:solidFill>
          <a:latin typeface="+mj-lt"/>
          <a:ea typeface="+mn-ea"/>
          <a:cs typeface="+mn-cs"/>
        </a:defRPr>
      </a:lvl1pPr>
      <a:lvl2pPr marL="621792" indent="-228600" algn="l" rtl="0" eaLnBrk="1" latinLnBrk="0" hangingPunct="1">
        <a:spcBef>
          <a:spcPts val="324"/>
        </a:spcBef>
        <a:buClr>
          <a:schemeClr val="tx1"/>
        </a:buClr>
        <a:buSzPct val="90000"/>
        <a:buFont typeface="Arial" pitchFamily="34" charset="0"/>
        <a:buChar char="•"/>
        <a:defRPr kumimoji="0" sz="2800" b="0" kern="1200">
          <a:solidFill>
            <a:schemeClr val="tx1"/>
          </a:solidFill>
          <a:latin typeface="+mj-lt"/>
          <a:ea typeface="+mn-ea"/>
          <a:cs typeface="+mn-cs"/>
        </a:defRPr>
      </a:lvl2pPr>
      <a:lvl3pPr marL="859536" indent="-228600" algn="l" rtl="0" eaLnBrk="1" latinLnBrk="0" hangingPunct="1">
        <a:spcBef>
          <a:spcPts val="350"/>
        </a:spcBef>
        <a:buClr>
          <a:schemeClr val="accent2"/>
        </a:buClr>
        <a:buSzPct val="80000"/>
        <a:buFont typeface="Arial" pitchFamily="34" charset="0"/>
        <a:buChar char="•"/>
        <a:defRPr kumimoji="0" sz="2400" kern="1200">
          <a:solidFill>
            <a:schemeClr val="tx1"/>
          </a:solidFill>
          <a:latin typeface="+mj-lt"/>
          <a:ea typeface="+mn-ea"/>
          <a:cs typeface="+mn-cs"/>
        </a:defRPr>
      </a:lvl3pPr>
      <a:lvl4pPr marL="1143000" indent="-228600" algn="l" rtl="0" eaLnBrk="1" latinLnBrk="0" hangingPunct="1">
        <a:spcBef>
          <a:spcPts val="350"/>
        </a:spcBef>
        <a:buClr>
          <a:schemeClr val="accent2"/>
        </a:buClr>
        <a:buFont typeface="Arial" pitchFamily="34" charset="0"/>
        <a:buChar char="•"/>
        <a:defRPr kumimoji="0" sz="2000" kern="1200">
          <a:solidFill>
            <a:schemeClr val="tx1"/>
          </a:solidFill>
          <a:latin typeface="+mj-lt"/>
          <a:ea typeface="+mn-ea"/>
          <a:cs typeface="+mn-cs"/>
        </a:defRPr>
      </a:lvl4pPr>
      <a:lvl5pPr marL="1371600" indent="-228600" algn="l" rtl="0" eaLnBrk="1" latinLnBrk="0" hangingPunct="1">
        <a:spcBef>
          <a:spcPts val="350"/>
        </a:spcBef>
        <a:buClr>
          <a:schemeClr val="accent2"/>
        </a:buClr>
        <a:buFont typeface="Arial" pitchFamily="34" charset="0"/>
        <a:buChar char="•"/>
        <a:defRPr kumimoji="0" sz="18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7480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4BB00-B460-4E0C-838B-5AC33CE156FA}" type="datetime1">
              <a:rPr lang="en-US" smtClean="0"/>
              <a:t>12/12/2016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35B-A44B-4119-B8DA-DE9E3DFADA20}" type="slidenum">
              <a:rPr lang="en-US" smtClean="0"/>
              <a:pPr/>
              <a:t>‹#›</a:t>
            </a:fld>
            <a:endParaRPr lang="en-US" dirty="0"/>
          </a:p>
        </p:txBody>
      </p:sp>
    </p:spTree>
    <p:extLst>
      <p:ext uri="{BB962C8B-B14F-4D97-AF65-F5344CB8AC3E}">
        <p14:creationId xmlns:p14="http://schemas.microsoft.com/office/powerpoint/2010/main" val="189993040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675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325563"/>
          </a:xfrm>
        </p:spPr>
        <p:txBody>
          <a:bodyPr>
            <a:normAutofit/>
          </a:bodyPr>
          <a:lstStyle/>
          <a:p>
            <a:pPr algn="ctr"/>
            <a:r>
              <a:rPr lang="en-US" sz="4400" b="1" dirty="0">
                <a:solidFill>
                  <a:schemeClr val="tx1">
                    <a:lumMod val="65000"/>
                    <a:lumOff val="35000"/>
                  </a:schemeClr>
                </a:solidFill>
                <a:latin typeface="+mn-lt"/>
              </a:rPr>
              <a:t>2016: </a:t>
            </a:r>
            <a:r>
              <a:rPr lang="en-US" sz="4400" dirty="0">
                <a:solidFill>
                  <a:schemeClr val="tx1">
                    <a:lumMod val="65000"/>
                    <a:lumOff val="35000"/>
                  </a:schemeClr>
                </a:solidFill>
                <a:latin typeface="+mn-lt"/>
              </a:rPr>
              <a:t>Shifting Power Bases</a:t>
            </a: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10</a:t>
            </a:fld>
            <a:endParaRPr kumimoji="0"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8300" y="1325564"/>
            <a:ext cx="8915399" cy="4578940"/>
          </a:xfrm>
        </p:spPr>
      </p:pic>
      <p:sp>
        <p:nvSpPr>
          <p:cNvPr id="6" name="Rectangle 5"/>
          <p:cNvSpPr/>
          <p:nvPr/>
        </p:nvSpPr>
        <p:spPr>
          <a:xfrm>
            <a:off x="10003971" y="2700268"/>
            <a:ext cx="511629"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923795" y="2661691"/>
            <a:ext cx="671979" cy="384721"/>
          </a:xfrm>
          <a:prstGeom prst="rect">
            <a:avLst/>
          </a:prstGeom>
          <a:noFill/>
        </p:spPr>
        <p:txBody>
          <a:bodyPr wrap="none" rtlCol="0">
            <a:spAutoFit/>
          </a:bodyPr>
          <a:lstStyle/>
          <a:p>
            <a:r>
              <a:rPr lang="en-US" sz="1900" dirty="0">
                <a:latin typeface="Myriad Pro Cond" panose="020B0506030403020204" pitchFamily="34" charset="0"/>
                <a:ea typeface="Ebrima" panose="02000000000000000000" pitchFamily="2" charset="0"/>
                <a:cs typeface="Ebrima" panose="02000000000000000000" pitchFamily="2" charset="0"/>
              </a:rPr>
              <a:t>10.2%</a:t>
            </a:r>
            <a:endParaRPr lang="en-GB" sz="1900" dirty="0">
              <a:latin typeface="Myriad Pro Cond" panose="020B0506030403020204" pitchFamily="34"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5611" y="990599"/>
            <a:ext cx="7003675" cy="5299919"/>
          </a:xfrm>
          <a:prstGeom prst="rect">
            <a:avLst/>
          </a:prstGeom>
        </p:spPr>
      </p:pic>
    </p:spTree>
    <p:extLst>
      <p:ext uri="{BB962C8B-B14F-4D97-AF65-F5344CB8AC3E}">
        <p14:creationId xmlns:p14="http://schemas.microsoft.com/office/powerpoint/2010/main" val="184454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AE8A72-6ECF-4043-8929-4C4D8735CCEC}" type="slidenum">
              <a:rPr lang="en-US" smtClean="0"/>
              <a:t>11</a:t>
            </a:fld>
            <a:endParaRPr lang="en-US"/>
          </a:p>
        </p:txBody>
      </p:sp>
      <p:sp>
        <p:nvSpPr>
          <p:cNvPr id="5" name="Title 3"/>
          <p:cNvSpPr>
            <a:spLocks noGrp="1"/>
          </p:cNvSpPr>
          <p:nvPr>
            <p:ph type="title"/>
          </p:nvPr>
        </p:nvSpPr>
        <p:spPr>
          <a:xfrm>
            <a:off x="0" y="1"/>
            <a:ext cx="12192000" cy="1325563"/>
          </a:xfrm>
        </p:spPr>
        <p:txBody>
          <a:bodyPr>
            <a:normAutofit/>
          </a:bodyPr>
          <a:lstStyle/>
          <a:p>
            <a:pPr algn="ctr"/>
            <a:r>
              <a:rPr lang="en-US" sz="4400" b="1" dirty="0">
                <a:solidFill>
                  <a:schemeClr val="tx1">
                    <a:lumMod val="65000"/>
                    <a:lumOff val="35000"/>
                  </a:schemeClr>
                </a:solidFill>
                <a:latin typeface="+mn-lt"/>
              </a:rPr>
              <a:t>2016: </a:t>
            </a:r>
            <a:r>
              <a:rPr lang="en-US" sz="4400" dirty="0">
                <a:solidFill>
                  <a:schemeClr val="tx1">
                    <a:lumMod val="65000"/>
                    <a:lumOff val="35000"/>
                  </a:schemeClr>
                </a:solidFill>
                <a:latin typeface="+mn-lt"/>
              </a:rPr>
              <a:t>Shifting Power Bases</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68246" y="914400"/>
            <a:ext cx="7757140" cy="5465258"/>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0516" y="2535408"/>
            <a:ext cx="2743205" cy="274320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6151" y="1325564"/>
            <a:ext cx="2610214" cy="1209844"/>
          </a:xfrm>
          <a:prstGeom prst="rect">
            <a:avLst/>
          </a:prstGeom>
        </p:spPr>
      </p:pic>
    </p:spTree>
    <p:extLst>
      <p:ext uri="{BB962C8B-B14F-4D97-AF65-F5344CB8AC3E}">
        <p14:creationId xmlns:p14="http://schemas.microsoft.com/office/powerpoint/2010/main" val="244541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994172"/>
          </a:xfrm>
        </p:spPr>
        <p:txBody>
          <a:bodyPr/>
          <a:lstStyle/>
          <a:p>
            <a:pPr algn="ctr"/>
            <a:r>
              <a:rPr lang="en-US" b="1" dirty="0">
                <a:solidFill>
                  <a:schemeClr val="tx1">
                    <a:lumMod val="65000"/>
                    <a:lumOff val="35000"/>
                  </a:schemeClr>
                </a:solidFill>
                <a:latin typeface="+mn-lt"/>
              </a:rPr>
              <a:t>Look Familiar?</a:t>
            </a: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12</a:t>
            </a:fld>
            <a:endParaRPr kumimoji="0"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606" t="17572" r="7577" b="15151"/>
          <a:stretch/>
        </p:blipFill>
        <p:spPr>
          <a:xfrm>
            <a:off x="745601" y="994172"/>
            <a:ext cx="10700797" cy="4949428"/>
          </a:xfrm>
          <a:prstGeom prst="rect">
            <a:avLst/>
          </a:prstGeom>
        </p:spPr>
      </p:pic>
    </p:spTree>
    <p:extLst>
      <p:ext uri="{BB962C8B-B14F-4D97-AF65-F5344CB8AC3E}">
        <p14:creationId xmlns:p14="http://schemas.microsoft.com/office/powerpoint/2010/main" val="60595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13</a:t>
            </a:fld>
            <a:endParaRPr kumimoji="0" lang="en-US"/>
          </a:p>
        </p:txBody>
      </p:sp>
      <p:sp>
        <p:nvSpPr>
          <p:cNvPr id="6" name="Title 3"/>
          <p:cNvSpPr>
            <a:spLocks noGrp="1"/>
          </p:cNvSpPr>
          <p:nvPr>
            <p:ph type="title"/>
          </p:nvPr>
        </p:nvSpPr>
        <p:spPr>
          <a:xfrm>
            <a:off x="0" y="0"/>
            <a:ext cx="12192000" cy="994172"/>
          </a:xfrm>
        </p:spPr>
        <p:txBody>
          <a:bodyPr/>
          <a:lstStyle/>
          <a:p>
            <a:pPr algn="ctr"/>
            <a:r>
              <a:rPr lang="en-US" b="1" dirty="0">
                <a:solidFill>
                  <a:schemeClr val="tx1">
                    <a:lumMod val="65000"/>
                    <a:lumOff val="35000"/>
                  </a:schemeClr>
                </a:solidFill>
                <a:latin typeface="+mn-lt"/>
              </a:rPr>
              <a:t>Look Familiar?</a:t>
            </a:r>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t="14082" b="12368"/>
          <a:stretch/>
        </p:blipFill>
        <p:spPr>
          <a:xfrm>
            <a:off x="457200" y="1219200"/>
            <a:ext cx="11603564" cy="4800600"/>
          </a:xfrm>
        </p:spPr>
      </p:pic>
    </p:spTree>
    <p:extLst>
      <p:ext uri="{BB962C8B-B14F-4D97-AF65-F5344CB8AC3E}">
        <p14:creationId xmlns:p14="http://schemas.microsoft.com/office/powerpoint/2010/main" val="169543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152400"/>
            <a:ext cx="10515600" cy="1325563"/>
          </a:xfrm>
        </p:spPr>
        <p:txBody>
          <a:bodyPr/>
          <a:lstStyle/>
          <a:p>
            <a:pPr algn="ctr"/>
            <a:r>
              <a:rPr lang="en-US" b="1" dirty="0">
                <a:solidFill>
                  <a:schemeClr val="tx1">
                    <a:lumMod val="65000"/>
                    <a:lumOff val="35000"/>
                  </a:schemeClr>
                </a:solidFill>
                <a:latin typeface="+mn-lt"/>
              </a:rPr>
              <a:t>None of the Above </a:t>
            </a:r>
            <a:br>
              <a:rPr lang="en-US" dirty="0">
                <a:solidFill>
                  <a:schemeClr val="tx1">
                    <a:lumMod val="65000"/>
                    <a:lumOff val="35000"/>
                  </a:schemeClr>
                </a:solidFill>
                <a:latin typeface="+mn-lt"/>
              </a:rPr>
            </a:br>
            <a:r>
              <a:rPr lang="en-US" sz="2400" dirty="0">
                <a:solidFill>
                  <a:schemeClr val="tx1">
                    <a:lumMod val="65000"/>
                    <a:lumOff val="35000"/>
                  </a:schemeClr>
                </a:solidFill>
                <a:latin typeface="+mn-lt"/>
              </a:rPr>
              <a:t>Share of Colorado Vote, 2012 and 2016</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326"/>
          <a:stretch/>
        </p:blipFill>
        <p:spPr>
          <a:xfrm>
            <a:off x="1905000" y="1477963"/>
            <a:ext cx="8823776" cy="4698999"/>
          </a:xfrm>
        </p:spPr>
      </p:pic>
    </p:spTree>
    <p:extLst>
      <p:ext uri="{BB962C8B-B14F-4D97-AF65-F5344CB8AC3E}">
        <p14:creationId xmlns:p14="http://schemas.microsoft.com/office/powerpoint/2010/main" val="202347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t="9677"/>
          <a:stretch/>
        </p:blipFill>
        <p:spPr>
          <a:xfrm>
            <a:off x="609600" y="-228600"/>
            <a:ext cx="10262667" cy="7162800"/>
          </a:xfrm>
        </p:spPr>
      </p:pic>
      <p:sp>
        <p:nvSpPr>
          <p:cNvPr id="3" name="Slide Number Placeholder 2"/>
          <p:cNvSpPr>
            <a:spLocks noGrp="1"/>
          </p:cNvSpPr>
          <p:nvPr>
            <p:ph type="sldNum" sz="quarter" idx="12"/>
          </p:nvPr>
        </p:nvSpPr>
        <p:spPr/>
        <p:txBody>
          <a:bodyPr/>
          <a:lstStyle/>
          <a:p>
            <a:fld id="{D5BBC35B-A44B-4119-B8DA-DE9E3DFADA20}" type="slidenum">
              <a:rPr kumimoji="0" lang="en-US" smtClean="0"/>
              <a:pPr/>
              <a:t>15</a:t>
            </a:fld>
            <a:endParaRPr kumimoji="0" lang="en-US"/>
          </a:p>
        </p:txBody>
      </p:sp>
    </p:spTree>
    <p:extLst>
      <p:ext uri="{BB962C8B-B14F-4D97-AF65-F5344CB8AC3E}">
        <p14:creationId xmlns:p14="http://schemas.microsoft.com/office/powerpoint/2010/main" val="1282546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9274"/>
          <a:stretch/>
        </p:blipFill>
        <p:spPr>
          <a:xfrm>
            <a:off x="838200" y="-162100"/>
            <a:ext cx="10013541" cy="7020100"/>
          </a:xfrm>
        </p:spPr>
      </p:pic>
      <p:sp>
        <p:nvSpPr>
          <p:cNvPr id="3" name="Slide Number Placeholder 2"/>
          <p:cNvSpPr>
            <a:spLocks noGrp="1"/>
          </p:cNvSpPr>
          <p:nvPr>
            <p:ph type="sldNum" sz="quarter" idx="12"/>
          </p:nvPr>
        </p:nvSpPr>
        <p:spPr/>
        <p:txBody>
          <a:bodyPr/>
          <a:lstStyle/>
          <a:p>
            <a:fld id="{D5BBC35B-A44B-4119-B8DA-DE9E3DFADA20}" type="slidenum">
              <a:rPr kumimoji="0" lang="en-US" smtClean="0"/>
              <a:pPr/>
              <a:t>16</a:t>
            </a:fld>
            <a:endParaRPr kumimoji="0" lang="en-US"/>
          </a:p>
        </p:txBody>
      </p:sp>
    </p:spTree>
    <p:extLst>
      <p:ext uri="{BB962C8B-B14F-4D97-AF65-F5344CB8AC3E}">
        <p14:creationId xmlns:p14="http://schemas.microsoft.com/office/powerpoint/2010/main" val="97335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9436"/>
          <a:stretch/>
        </p:blipFill>
        <p:spPr>
          <a:xfrm>
            <a:off x="609600" y="-304800"/>
            <a:ext cx="10341754" cy="7237270"/>
          </a:xfrm>
        </p:spPr>
      </p:pic>
      <p:sp>
        <p:nvSpPr>
          <p:cNvPr id="3" name="Slide Number Placeholder 2"/>
          <p:cNvSpPr>
            <a:spLocks noGrp="1"/>
          </p:cNvSpPr>
          <p:nvPr>
            <p:ph type="sldNum" sz="quarter" idx="12"/>
          </p:nvPr>
        </p:nvSpPr>
        <p:spPr/>
        <p:txBody>
          <a:bodyPr/>
          <a:lstStyle/>
          <a:p>
            <a:fld id="{D5BBC35B-A44B-4119-B8DA-DE9E3DFADA20}" type="slidenum">
              <a:rPr kumimoji="0" lang="en-US" smtClean="0"/>
              <a:pPr/>
              <a:t>17</a:t>
            </a:fld>
            <a:endParaRPr kumimoji="0" lang="en-US"/>
          </a:p>
        </p:txBody>
      </p:sp>
    </p:spTree>
    <p:extLst>
      <p:ext uri="{BB962C8B-B14F-4D97-AF65-F5344CB8AC3E}">
        <p14:creationId xmlns:p14="http://schemas.microsoft.com/office/powerpoint/2010/main" val="143918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pPr algn="ctr"/>
            <a:r>
              <a:rPr lang="en-US" b="1" dirty="0">
                <a:solidFill>
                  <a:schemeClr val="tx1">
                    <a:lumMod val="65000"/>
                    <a:lumOff val="35000"/>
                  </a:schemeClr>
                </a:solidFill>
                <a:latin typeface="+mn-lt"/>
              </a:rPr>
              <a:t>Our Panelists</a:t>
            </a:r>
          </a:p>
        </p:txBody>
      </p:sp>
      <p:sp>
        <p:nvSpPr>
          <p:cNvPr id="3" name="Content Placeholder 2"/>
          <p:cNvSpPr>
            <a:spLocks noGrp="1"/>
          </p:cNvSpPr>
          <p:nvPr>
            <p:ph idx="1"/>
          </p:nvPr>
        </p:nvSpPr>
        <p:spPr>
          <a:xfrm>
            <a:off x="2819400" y="4724400"/>
            <a:ext cx="3181350" cy="1603375"/>
          </a:xfrm>
        </p:spPr>
        <p:txBody>
          <a:bodyPr>
            <a:normAutofit/>
          </a:bodyPr>
          <a:lstStyle/>
          <a:p>
            <a:pPr marL="0" indent="0" defTabSz="914400">
              <a:lnSpc>
                <a:spcPct val="100000"/>
              </a:lnSpc>
              <a:spcBef>
                <a:spcPts val="0"/>
              </a:spcBef>
              <a:buNone/>
              <a:defRPr/>
            </a:pPr>
            <a:r>
              <a:rPr lang="en-US" sz="4000" b="1" dirty="0">
                <a:solidFill>
                  <a:schemeClr val="tx1">
                    <a:lumMod val="65000"/>
                    <a:lumOff val="35000"/>
                  </a:schemeClr>
                </a:solidFill>
              </a:rPr>
              <a:t>Steve House</a:t>
            </a:r>
          </a:p>
          <a:p>
            <a:pPr marL="0" indent="0" defTabSz="914400">
              <a:lnSpc>
                <a:spcPct val="100000"/>
              </a:lnSpc>
              <a:spcBef>
                <a:spcPts val="0"/>
              </a:spcBef>
              <a:buNone/>
              <a:defRPr/>
            </a:pPr>
            <a:r>
              <a:rPr lang="en-US" sz="2600" dirty="0">
                <a:solidFill>
                  <a:schemeClr val="tx1">
                    <a:lumMod val="65000"/>
                    <a:lumOff val="35000"/>
                  </a:schemeClr>
                </a:solidFill>
              </a:rPr>
              <a:t>Chairman,</a:t>
            </a:r>
          </a:p>
          <a:p>
            <a:pPr marL="0" indent="0" defTabSz="914400">
              <a:lnSpc>
                <a:spcPct val="100000"/>
              </a:lnSpc>
              <a:spcBef>
                <a:spcPts val="0"/>
              </a:spcBef>
              <a:buNone/>
              <a:defRPr/>
            </a:pPr>
            <a:r>
              <a:rPr lang="en-US" sz="2200" dirty="0">
                <a:solidFill>
                  <a:schemeClr val="tx1">
                    <a:lumMod val="65000"/>
                    <a:lumOff val="35000"/>
                  </a:schemeClr>
                </a:solidFill>
              </a:rPr>
              <a:t>Colorado Republican Party</a:t>
            </a:r>
          </a:p>
        </p:txBody>
      </p:sp>
      <p:sp>
        <p:nvSpPr>
          <p:cNvPr id="4" name="Content Placeholder 2"/>
          <p:cNvSpPr txBox="1">
            <a:spLocks/>
          </p:cNvSpPr>
          <p:nvPr/>
        </p:nvSpPr>
        <p:spPr>
          <a:xfrm>
            <a:off x="6800850" y="4724400"/>
            <a:ext cx="3181350" cy="1603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defTabSz="914400">
              <a:lnSpc>
                <a:spcPct val="100000"/>
              </a:lnSpc>
              <a:spcBef>
                <a:spcPts val="0"/>
              </a:spcBef>
              <a:buNone/>
            </a:pPr>
            <a:r>
              <a:rPr lang="en-US" sz="4000" b="1" dirty="0">
                <a:solidFill>
                  <a:schemeClr val="tx1">
                    <a:lumMod val="65000"/>
                    <a:lumOff val="35000"/>
                  </a:schemeClr>
                </a:solidFill>
              </a:rPr>
              <a:t>Ian </a:t>
            </a:r>
            <a:r>
              <a:rPr lang="en-US" sz="4000" b="1" dirty="0" err="1">
                <a:solidFill>
                  <a:schemeClr val="tx1">
                    <a:lumMod val="65000"/>
                    <a:lumOff val="35000"/>
                  </a:schemeClr>
                </a:solidFill>
              </a:rPr>
              <a:t>Silverii</a:t>
            </a:r>
            <a:endParaRPr lang="en-US" sz="4000" b="1" dirty="0">
              <a:solidFill>
                <a:schemeClr val="tx1">
                  <a:lumMod val="65000"/>
                  <a:lumOff val="35000"/>
                </a:schemeClr>
              </a:solidFill>
            </a:endParaRPr>
          </a:p>
          <a:p>
            <a:pPr marL="0" indent="0" defTabSz="914400">
              <a:lnSpc>
                <a:spcPct val="100000"/>
              </a:lnSpc>
              <a:spcBef>
                <a:spcPts val="0"/>
              </a:spcBef>
              <a:buNone/>
            </a:pPr>
            <a:r>
              <a:rPr lang="en-US" sz="2600" dirty="0">
                <a:solidFill>
                  <a:schemeClr val="tx1">
                    <a:lumMod val="65000"/>
                    <a:lumOff val="35000"/>
                  </a:schemeClr>
                </a:solidFill>
              </a:rPr>
              <a:t>Executive Director,</a:t>
            </a:r>
          </a:p>
          <a:p>
            <a:pPr marL="0" indent="0" defTabSz="914400">
              <a:lnSpc>
                <a:spcPct val="100000"/>
              </a:lnSpc>
              <a:spcBef>
                <a:spcPts val="0"/>
              </a:spcBef>
              <a:buNone/>
            </a:pPr>
            <a:r>
              <a:rPr lang="en-US" sz="2000" dirty="0">
                <a:solidFill>
                  <a:schemeClr val="tx1">
                    <a:lumMod val="65000"/>
                    <a:lumOff val="35000"/>
                  </a:schemeClr>
                </a:solidFill>
              </a:rPr>
              <a:t>Progress Now Colorado</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454" t="-297" r="18525" b="297"/>
          <a:stretch/>
        </p:blipFill>
        <p:spPr>
          <a:xfrm>
            <a:off x="6877051" y="1478280"/>
            <a:ext cx="2120075" cy="31687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8176" y="1447800"/>
            <a:ext cx="2120075" cy="3180113"/>
          </a:xfrm>
          <a:prstGeom prst="rect">
            <a:avLst/>
          </a:prstGeom>
        </p:spPr>
      </p:pic>
    </p:spTree>
    <p:extLst>
      <p:ext uri="{BB962C8B-B14F-4D97-AF65-F5344CB8AC3E}">
        <p14:creationId xmlns:p14="http://schemas.microsoft.com/office/powerpoint/2010/main" val="9581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AE8A72-6ECF-4043-8929-4C4D8735CCEC}" type="slidenum">
              <a:rPr lang="en-US" smtClean="0"/>
              <a:t>19</a:t>
            </a:fld>
            <a:endParaRPr lang="en-US"/>
          </a:p>
        </p:txBody>
      </p:sp>
      <p:pic>
        <p:nvPicPr>
          <p:cNvPr id="5"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8128000"/>
          </a:xfrm>
          <a:prstGeom prst="rect">
            <a:avLst/>
          </a:prstGeom>
          <a:ln>
            <a:noFill/>
          </a:ln>
        </p:spPr>
      </p:pic>
      <p:sp>
        <p:nvSpPr>
          <p:cNvPr id="6" name="Text Placeholder 2"/>
          <p:cNvSpPr txBox="1">
            <a:spLocks/>
          </p:cNvSpPr>
          <p:nvPr/>
        </p:nvSpPr>
        <p:spPr>
          <a:xfrm>
            <a:off x="152400" y="-152400"/>
            <a:ext cx="5257800" cy="20574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tx1">
                    <a:lumMod val="65000"/>
                    <a:lumOff val="35000"/>
                  </a:schemeClr>
                </a:solidFill>
              </a:rPr>
              <a:t>Joe Hanel</a:t>
            </a:r>
          </a:p>
          <a:p>
            <a:pPr marL="0" indent="0" algn="ctr">
              <a:buNone/>
            </a:pPr>
            <a:r>
              <a:rPr lang="en-US" sz="2400" b="1" dirty="0">
                <a:solidFill>
                  <a:schemeClr val="tx1">
                    <a:lumMod val="65000"/>
                    <a:lumOff val="35000"/>
                  </a:schemeClr>
                </a:solidFill>
              </a:rPr>
              <a:t>hanelj@coloradohealthinstitute.org </a:t>
            </a:r>
          </a:p>
        </p:txBody>
      </p:sp>
    </p:spTree>
    <p:extLst>
      <p:ext uri="{BB962C8B-B14F-4D97-AF65-F5344CB8AC3E}">
        <p14:creationId xmlns:p14="http://schemas.microsoft.com/office/powerpoint/2010/main" val="128037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54075"/>
          </a:xfrm>
        </p:spPr>
        <p:txBody>
          <a:bodyPr>
            <a:normAutofit/>
          </a:bodyPr>
          <a:lstStyle/>
          <a:p>
            <a:pPr algn="ctr"/>
            <a:r>
              <a:rPr lang="en-US" sz="4400" b="1" dirty="0">
                <a:solidFill>
                  <a:schemeClr val="tx1">
                    <a:lumMod val="65000"/>
                    <a:lumOff val="35000"/>
                  </a:schemeClr>
                </a:solidFill>
                <a:latin typeface="+mn-lt"/>
              </a:rPr>
              <a:t>Our Plan for the Hour</a:t>
            </a:r>
          </a:p>
        </p:txBody>
      </p:sp>
      <p:sp>
        <p:nvSpPr>
          <p:cNvPr id="2" name="Content Placeholder 1"/>
          <p:cNvSpPr>
            <a:spLocks noGrp="1"/>
          </p:cNvSpPr>
          <p:nvPr>
            <p:ph idx="1"/>
          </p:nvPr>
        </p:nvSpPr>
        <p:spPr/>
        <p:txBody>
          <a:bodyPr>
            <a:normAutofit/>
          </a:bodyPr>
          <a:lstStyle/>
          <a:p>
            <a:pPr marL="624078" indent="-514350">
              <a:spcAft>
                <a:spcPts val="1800"/>
              </a:spcAft>
              <a:buFont typeface="+mj-lt"/>
              <a:buAutoNum type="arabicPeriod"/>
            </a:pPr>
            <a:r>
              <a:rPr lang="en-US" sz="3200" b="1" dirty="0">
                <a:solidFill>
                  <a:schemeClr val="tx1">
                    <a:lumMod val="65000"/>
                    <a:lumOff val="35000"/>
                  </a:schemeClr>
                </a:solidFill>
              </a:rPr>
              <a:t>Election review</a:t>
            </a:r>
            <a:r>
              <a:rPr lang="en-US" sz="3200" dirty="0">
                <a:solidFill>
                  <a:schemeClr val="tx1">
                    <a:lumMod val="65000"/>
                    <a:lumOff val="35000"/>
                  </a:schemeClr>
                </a:solidFill>
              </a:rPr>
              <a:t>: </a:t>
            </a:r>
            <a:br>
              <a:rPr lang="en-US" sz="3200" dirty="0">
                <a:solidFill>
                  <a:schemeClr val="tx1">
                    <a:lumMod val="65000"/>
                    <a:lumOff val="35000"/>
                  </a:schemeClr>
                </a:solidFill>
              </a:rPr>
            </a:br>
            <a:r>
              <a:rPr lang="en-US" sz="3200" dirty="0">
                <a:solidFill>
                  <a:schemeClr val="tx1">
                    <a:lumMod val="65000"/>
                    <a:lumOff val="35000"/>
                  </a:schemeClr>
                </a:solidFill>
              </a:rPr>
              <a:t>Colorado’s evolving political geography</a:t>
            </a:r>
          </a:p>
          <a:p>
            <a:pPr marL="624078" indent="-514350">
              <a:spcAft>
                <a:spcPts val="1200"/>
              </a:spcAft>
              <a:buFont typeface="+mj-lt"/>
              <a:buAutoNum type="arabicPeriod"/>
            </a:pPr>
            <a:r>
              <a:rPr lang="en-US" sz="3200" b="1" dirty="0">
                <a:solidFill>
                  <a:schemeClr val="tx1">
                    <a:lumMod val="65000"/>
                    <a:lumOff val="35000"/>
                  </a:schemeClr>
                </a:solidFill>
              </a:rPr>
              <a:t>Parties and their changing coalitions</a:t>
            </a:r>
            <a:r>
              <a:rPr lang="en-US" sz="3200" dirty="0">
                <a:solidFill>
                  <a:schemeClr val="tx1">
                    <a:lumMod val="65000"/>
                    <a:lumOff val="35000"/>
                  </a:schemeClr>
                </a:solidFill>
              </a:rPr>
              <a:t>: </a:t>
            </a:r>
            <a:br>
              <a:rPr lang="en-US" sz="3200" dirty="0">
                <a:solidFill>
                  <a:schemeClr val="tx1">
                    <a:lumMod val="65000"/>
                    <a:lumOff val="35000"/>
                  </a:schemeClr>
                </a:solidFill>
              </a:rPr>
            </a:br>
            <a:r>
              <a:rPr lang="en-US" sz="3200" dirty="0">
                <a:solidFill>
                  <a:schemeClr val="tx1">
                    <a:lumMod val="65000"/>
                    <a:lumOff val="35000"/>
                  </a:schemeClr>
                </a:solidFill>
              </a:rPr>
              <a:t>A panel discussion with Steve House and Ian </a:t>
            </a:r>
            <a:r>
              <a:rPr lang="en-US" sz="3200" dirty="0" err="1">
                <a:solidFill>
                  <a:schemeClr val="tx1">
                    <a:lumMod val="65000"/>
                    <a:lumOff val="35000"/>
                  </a:schemeClr>
                </a:solidFill>
              </a:rPr>
              <a:t>Silverii</a:t>
            </a:r>
            <a:endParaRPr lang="en-US" sz="3200"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a:t>
            </a:fld>
            <a:endParaRPr kumimoji="0" lang="en-US"/>
          </a:p>
        </p:txBody>
      </p:sp>
    </p:spTree>
    <p:extLst>
      <p:ext uri="{BB962C8B-B14F-4D97-AF65-F5344CB8AC3E}">
        <p14:creationId xmlns:p14="http://schemas.microsoft.com/office/powerpoint/2010/main" val="26284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lumMod val="65000"/>
                    <a:lumOff val="35000"/>
                  </a:schemeClr>
                </a:solidFill>
                <a:latin typeface="+mn-lt"/>
              </a:rPr>
              <a:t>Three Themes</a:t>
            </a:r>
            <a:endParaRPr lang="en-US" dirty="0">
              <a:latin typeface="+mn-lt"/>
            </a:endParaRPr>
          </a:p>
        </p:txBody>
      </p:sp>
      <p:sp>
        <p:nvSpPr>
          <p:cNvPr id="3" name="Content Placeholder 2"/>
          <p:cNvSpPr>
            <a:spLocks noGrp="1"/>
          </p:cNvSpPr>
          <p:nvPr>
            <p:ph idx="1"/>
          </p:nvPr>
        </p:nvSpPr>
        <p:spPr/>
        <p:txBody>
          <a:bodyPr/>
          <a:lstStyle/>
          <a:p>
            <a:pPr marL="624078" indent="-514350">
              <a:lnSpc>
                <a:spcPct val="150000"/>
              </a:lnSpc>
              <a:spcAft>
                <a:spcPts val="1200"/>
              </a:spcAft>
              <a:buFont typeface="+mj-lt"/>
              <a:buAutoNum type="arabicPeriod"/>
            </a:pPr>
            <a:r>
              <a:rPr lang="en-US" dirty="0">
                <a:solidFill>
                  <a:schemeClr val="tx1">
                    <a:lumMod val="65000"/>
                    <a:lumOff val="35000"/>
                  </a:schemeClr>
                </a:solidFill>
              </a:rPr>
              <a:t>The Typical Ways of Looking at Colorado Voters are Outdated.</a:t>
            </a:r>
          </a:p>
          <a:p>
            <a:pPr marL="624078" indent="-514350">
              <a:lnSpc>
                <a:spcPct val="150000"/>
              </a:lnSpc>
              <a:spcAft>
                <a:spcPts val="1200"/>
              </a:spcAft>
              <a:buFont typeface="+mj-lt"/>
              <a:buAutoNum type="arabicPeriod"/>
            </a:pPr>
            <a:r>
              <a:rPr lang="en-US" dirty="0">
                <a:solidFill>
                  <a:schemeClr val="tx1">
                    <a:lumMod val="65000"/>
                    <a:lumOff val="35000"/>
                  </a:schemeClr>
                </a:solidFill>
              </a:rPr>
              <a:t>Education and Rural Residency Played a Large Role in the Results.</a:t>
            </a:r>
          </a:p>
          <a:p>
            <a:pPr marL="624078" indent="-514350">
              <a:lnSpc>
                <a:spcPct val="150000"/>
              </a:lnSpc>
              <a:spcAft>
                <a:spcPts val="1200"/>
              </a:spcAft>
              <a:buFont typeface="+mj-lt"/>
              <a:buAutoNum type="arabicPeriod"/>
            </a:pPr>
            <a:r>
              <a:rPr lang="en-US" dirty="0">
                <a:solidFill>
                  <a:schemeClr val="tx1">
                    <a:lumMod val="65000"/>
                    <a:lumOff val="35000"/>
                  </a:schemeClr>
                </a:solidFill>
              </a:rPr>
              <a:t>Ballot Issues Show the Parties are Not in Sync with Their Voters.</a:t>
            </a:r>
          </a:p>
        </p:txBody>
      </p:sp>
      <p:sp>
        <p:nvSpPr>
          <p:cNvPr id="4" name="Slide Number Placeholder 3"/>
          <p:cNvSpPr>
            <a:spLocks noGrp="1"/>
          </p:cNvSpPr>
          <p:nvPr>
            <p:ph type="sldNum" sz="quarter" idx="12"/>
          </p:nvPr>
        </p:nvSpPr>
        <p:spPr/>
        <p:txBody>
          <a:bodyPr/>
          <a:lstStyle/>
          <a:p>
            <a:fld id="{44AE8A72-6ECF-4043-8929-4C4D8735CCEC}" type="slidenum">
              <a:rPr lang="en-US" smtClean="0"/>
              <a:t>3</a:t>
            </a:fld>
            <a:endParaRPr lang="en-US"/>
          </a:p>
        </p:txBody>
      </p:sp>
    </p:spTree>
    <p:extLst>
      <p:ext uri="{BB962C8B-B14F-4D97-AF65-F5344CB8AC3E}">
        <p14:creationId xmlns:p14="http://schemas.microsoft.com/office/powerpoint/2010/main" val="137994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40"/>
          </a:xfrm>
        </p:spPr>
        <p:txBody>
          <a:bodyPr/>
          <a:lstStyle/>
          <a:p>
            <a:pPr algn="ctr"/>
            <a:r>
              <a:rPr lang="en-US" b="1" dirty="0">
                <a:solidFill>
                  <a:schemeClr val="tx1">
                    <a:lumMod val="65000"/>
                    <a:lumOff val="35000"/>
                  </a:schemeClr>
                </a:solidFill>
                <a:latin typeface="+mn-lt"/>
              </a:rPr>
              <a:t>Ways of Looking at Colorado</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524000"/>
            <a:ext cx="7504804" cy="4351338"/>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610600" y="1676400"/>
            <a:ext cx="2199524" cy="169601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8610600" y="3953252"/>
            <a:ext cx="2199524" cy="1696018"/>
          </a:xfrm>
          <a:prstGeom prst="rect">
            <a:avLst/>
          </a:prstGeom>
        </p:spPr>
      </p:pic>
    </p:spTree>
    <p:extLst>
      <p:ext uri="{BB962C8B-B14F-4D97-AF65-F5344CB8AC3E}">
        <p14:creationId xmlns:p14="http://schemas.microsoft.com/office/powerpoint/2010/main" val="18230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8600"/>
            <a:ext cx="10515600" cy="854075"/>
          </a:xfrm>
        </p:spPr>
        <p:txBody>
          <a:bodyPr>
            <a:normAutofit/>
          </a:bodyPr>
          <a:lstStyle/>
          <a:p>
            <a:pPr algn="ctr"/>
            <a:r>
              <a:rPr lang="en-US" sz="4400" b="1" dirty="0">
                <a:solidFill>
                  <a:schemeClr val="tx1">
                    <a:lumMod val="65000"/>
                    <a:lumOff val="35000"/>
                  </a:schemeClr>
                </a:solidFill>
                <a:latin typeface="+mn-lt"/>
              </a:rPr>
              <a:t>2012: </a:t>
            </a:r>
            <a:r>
              <a:rPr lang="en-US" sz="4400" dirty="0">
                <a:solidFill>
                  <a:schemeClr val="tx1">
                    <a:lumMod val="65000"/>
                    <a:lumOff val="35000"/>
                  </a:schemeClr>
                </a:solidFill>
                <a:latin typeface="+mn-lt"/>
              </a:rPr>
              <a:t>The Way We Were</a:t>
            </a: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5</a:t>
            </a:fld>
            <a:endParaRPr kumimoji="0"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248" y="1436177"/>
            <a:ext cx="3288223" cy="328822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4246" y="1027402"/>
            <a:ext cx="6858002" cy="5299364"/>
          </a:xfrm>
          <a:prstGeom prst="rect">
            <a:avLst/>
          </a:prstGeom>
        </p:spPr>
      </p:pic>
    </p:spTree>
    <p:extLst>
      <p:ext uri="{BB962C8B-B14F-4D97-AF65-F5344CB8AC3E}">
        <p14:creationId xmlns:p14="http://schemas.microsoft.com/office/powerpoint/2010/main" val="657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
            <a:ext cx="10515600" cy="854075"/>
          </a:xfrm>
        </p:spPr>
        <p:txBody>
          <a:bodyPr>
            <a:normAutofit/>
          </a:bodyPr>
          <a:lstStyle/>
          <a:p>
            <a:pPr algn="ctr"/>
            <a:r>
              <a:rPr lang="en-US" sz="4400" b="1" dirty="0">
                <a:solidFill>
                  <a:schemeClr val="tx1">
                    <a:lumMod val="65000"/>
                    <a:lumOff val="35000"/>
                  </a:schemeClr>
                </a:solidFill>
                <a:latin typeface="+mn-lt"/>
              </a:rPr>
              <a:t>2016: </a:t>
            </a:r>
            <a:r>
              <a:rPr lang="en-US" sz="4400" dirty="0">
                <a:solidFill>
                  <a:schemeClr val="tx1">
                    <a:lumMod val="65000"/>
                    <a:lumOff val="35000"/>
                  </a:schemeClr>
                </a:solidFill>
                <a:latin typeface="+mn-lt"/>
              </a:rPr>
              <a:t>A Blue River in a Sea of Red</a:t>
            </a: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6</a:t>
            </a:fld>
            <a:endParaRPr kumimoji="0"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1447800"/>
            <a:ext cx="3276600" cy="32766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1101525"/>
            <a:ext cx="6781800" cy="5254825"/>
          </a:xfrm>
          <a:prstGeom prst="rect">
            <a:avLst/>
          </a:prstGeom>
        </p:spPr>
      </p:pic>
    </p:spTree>
    <p:extLst>
      <p:ext uri="{BB962C8B-B14F-4D97-AF65-F5344CB8AC3E}">
        <p14:creationId xmlns:p14="http://schemas.microsoft.com/office/powerpoint/2010/main" val="83019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325563"/>
          </a:xfrm>
        </p:spPr>
        <p:txBody>
          <a:bodyPr>
            <a:normAutofit/>
          </a:bodyPr>
          <a:lstStyle/>
          <a:p>
            <a:pPr algn="ctr"/>
            <a:r>
              <a:rPr lang="en-US" sz="4400" b="1" dirty="0">
                <a:solidFill>
                  <a:schemeClr val="tx1">
                    <a:lumMod val="65000"/>
                    <a:lumOff val="35000"/>
                  </a:schemeClr>
                </a:solidFill>
                <a:latin typeface="+mn-lt"/>
              </a:rPr>
              <a:t>2016: </a:t>
            </a:r>
            <a:r>
              <a:rPr lang="en-US" sz="4400" dirty="0">
                <a:solidFill>
                  <a:schemeClr val="tx1">
                    <a:lumMod val="65000"/>
                    <a:lumOff val="35000"/>
                  </a:schemeClr>
                </a:solidFill>
                <a:latin typeface="+mn-lt"/>
              </a:rPr>
              <a:t>Shifting Power Bases</a:t>
            </a: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7</a:t>
            </a:fld>
            <a:endParaRPr kumimoji="0"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8300" y="1325564"/>
            <a:ext cx="8915399" cy="4578940"/>
          </a:xfrm>
        </p:spPr>
      </p:pic>
      <p:sp>
        <p:nvSpPr>
          <p:cNvPr id="6" name="Rectangle 5"/>
          <p:cNvSpPr/>
          <p:nvPr/>
        </p:nvSpPr>
        <p:spPr>
          <a:xfrm>
            <a:off x="10003971" y="2700268"/>
            <a:ext cx="511629"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923795" y="2661691"/>
            <a:ext cx="671979" cy="384721"/>
          </a:xfrm>
          <a:prstGeom prst="rect">
            <a:avLst/>
          </a:prstGeom>
          <a:noFill/>
        </p:spPr>
        <p:txBody>
          <a:bodyPr wrap="none" rtlCol="0">
            <a:spAutoFit/>
          </a:bodyPr>
          <a:lstStyle/>
          <a:p>
            <a:r>
              <a:rPr lang="en-US" sz="1900" dirty="0">
                <a:latin typeface="Myriad Pro Cond" panose="020B0506030403020204" pitchFamily="34" charset="0"/>
                <a:ea typeface="Ebrima" panose="02000000000000000000" pitchFamily="2" charset="0"/>
                <a:cs typeface="Ebrima" panose="02000000000000000000" pitchFamily="2" charset="0"/>
              </a:rPr>
              <a:t>10.2%</a:t>
            </a:r>
            <a:endParaRPr lang="en-GB" sz="1900" dirty="0">
              <a:latin typeface="Myriad Pro Cond" panose="020B0506030403020204" pitchFamily="34"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5611" y="990599"/>
            <a:ext cx="7003675" cy="5299919"/>
          </a:xfrm>
          <a:prstGeom prst="rect">
            <a:avLst/>
          </a:prstGeom>
        </p:spPr>
      </p:pic>
    </p:spTree>
    <p:extLst>
      <p:ext uri="{BB962C8B-B14F-4D97-AF65-F5344CB8AC3E}">
        <p14:creationId xmlns:p14="http://schemas.microsoft.com/office/powerpoint/2010/main" val="97087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
            <a:ext cx="7886700" cy="1325563"/>
          </a:xfrm>
        </p:spPr>
        <p:txBody>
          <a:bodyPr>
            <a:normAutofit/>
          </a:bodyPr>
          <a:lstStyle/>
          <a:p>
            <a:r>
              <a:rPr lang="en-US" sz="4400" b="1" dirty="0">
                <a:solidFill>
                  <a:schemeClr val="tx1">
                    <a:lumMod val="65000"/>
                    <a:lumOff val="35000"/>
                  </a:schemeClr>
                </a:solidFill>
                <a:latin typeface="+mn-lt"/>
              </a:rPr>
              <a:t>2016: </a:t>
            </a:r>
            <a:r>
              <a:rPr lang="en-US" sz="4400" dirty="0">
                <a:solidFill>
                  <a:schemeClr val="tx1">
                    <a:lumMod val="65000"/>
                    <a:lumOff val="35000"/>
                  </a:schemeClr>
                </a:solidFill>
                <a:latin typeface="+mn-lt"/>
              </a:rPr>
              <a:t>Shifting Power Bases</a:t>
            </a: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8</a:t>
            </a:fld>
            <a:endParaRPr kumimoji="0"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3087" y="1066800"/>
            <a:ext cx="9445826" cy="5092393"/>
          </a:xfrm>
        </p:spPr>
      </p:pic>
    </p:spTree>
    <p:extLst>
      <p:ext uri="{BB962C8B-B14F-4D97-AF65-F5344CB8AC3E}">
        <p14:creationId xmlns:p14="http://schemas.microsoft.com/office/powerpoint/2010/main" val="55451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
            <a:ext cx="7886700" cy="1325563"/>
          </a:xfrm>
        </p:spPr>
        <p:txBody>
          <a:bodyPr>
            <a:normAutofit/>
          </a:bodyPr>
          <a:lstStyle/>
          <a:p>
            <a:r>
              <a:rPr lang="en-US" sz="4400" b="1" dirty="0">
                <a:latin typeface="+mn-lt"/>
              </a:rPr>
              <a:t>2016: </a:t>
            </a:r>
            <a:r>
              <a:rPr lang="en-US" sz="4400" dirty="0">
                <a:latin typeface="+mn-lt"/>
              </a:rPr>
              <a:t>Shifting Power Bases</a:t>
            </a: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9</a:t>
            </a:fld>
            <a:endParaRPr kumimoji="0"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2792" y="1066800"/>
            <a:ext cx="9466416" cy="5077587"/>
          </a:xfrm>
        </p:spPr>
      </p:pic>
    </p:spTree>
    <p:extLst>
      <p:ext uri="{BB962C8B-B14F-4D97-AF65-F5344CB8AC3E}">
        <p14:creationId xmlns:p14="http://schemas.microsoft.com/office/powerpoint/2010/main" val="1630681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 PP Template 2012">
  <a:themeElements>
    <a:clrScheme name="CHI Custom">
      <a:dk1>
        <a:srgbClr val="3B6E8F"/>
      </a:dk1>
      <a:lt1>
        <a:srgbClr val="FFFFFF"/>
      </a:lt1>
      <a:dk2>
        <a:srgbClr val="F6A01A"/>
      </a:dk2>
      <a:lt2>
        <a:srgbClr val="717375"/>
      </a:lt2>
      <a:accent1>
        <a:srgbClr val="F6A01A"/>
      </a:accent1>
      <a:accent2>
        <a:srgbClr val="3B6E8F"/>
      </a:accent2>
      <a:accent3>
        <a:srgbClr val="717375"/>
      </a:accent3>
      <a:accent4>
        <a:srgbClr val="56004E"/>
      </a:accent4>
      <a:accent5>
        <a:srgbClr val="817C00"/>
      </a:accent5>
      <a:accent6>
        <a:srgbClr val="FFFFFF"/>
      </a:accent6>
      <a:hlink>
        <a:srgbClr val="F6A01A"/>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Presentation1" id="{7F36F8E2-053B-4B13-8184-2D6F49F164D4}" vid="{0DA56788-D9F8-4642-8B1A-4408DBBCD80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 2013 template</Template>
  <TotalTime>4812</TotalTime>
  <Words>1964</Words>
  <Application>Microsoft Office PowerPoint</Application>
  <PresentationFormat>Widescreen</PresentationFormat>
  <Paragraphs>124</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Ebrima</vt:lpstr>
      <vt:lpstr>Myriad Pro Cond</vt:lpstr>
      <vt:lpstr>Wingdings 2</vt:lpstr>
      <vt:lpstr>CHI PP Template 2012</vt:lpstr>
      <vt:lpstr>Custom Design</vt:lpstr>
      <vt:lpstr>1_Custom Design</vt:lpstr>
      <vt:lpstr>PowerPoint Presentation</vt:lpstr>
      <vt:lpstr>Our Plan for the Hour</vt:lpstr>
      <vt:lpstr>Three Themes</vt:lpstr>
      <vt:lpstr>Ways of Looking at Colorado</vt:lpstr>
      <vt:lpstr>2012: The Way We Were</vt:lpstr>
      <vt:lpstr>2016: A Blue River in a Sea of Red</vt:lpstr>
      <vt:lpstr>2016: Shifting Power Bases</vt:lpstr>
      <vt:lpstr>2016: Shifting Power Bases</vt:lpstr>
      <vt:lpstr>2016: Shifting Power Bases</vt:lpstr>
      <vt:lpstr>2016: Shifting Power Bases</vt:lpstr>
      <vt:lpstr>2016: Shifting Power Bases</vt:lpstr>
      <vt:lpstr>Look Familiar?</vt:lpstr>
      <vt:lpstr>Look Familiar?</vt:lpstr>
      <vt:lpstr>None of the Above  Share of Colorado Vote, 2012 and 2016</vt:lpstr>
      <vt:lpstr>PowerPoint Presentation</vt:lpstr>
      <vt:lpstr>PowerPoint Presentation</vt:lpstr>
      <vt:lpstr>PowerPoint Presentation</vt:lpstr>
      <vt:lpstr>Our Panelists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Bontrager</dc:creator>
  <cp:lastModifiedBy>Allie Morgan</cp:lastModifiedBy>
  <cp:revision>307</cp:revision>
  <cp:lastPrinted>2014-05-15T23:00:20Z</cp:lastPrinted>
  <dcterms:created xsi:type="dcterms:W3CDTF">2014-01-21T16:16:30Z</dcterms:created>
  <dcterms:modified xsi:type="dcterms:W3CDTF">2016-12-12T22:24:51Z</dcterms:modified>
</cp:coreProperties>
</file>