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2" r:id="rId3"/>
    <p:sldId id="259" r:id="rId4"/>
    <p:sldId id="263" r:id="rId5"/>
    <p:sldId id="287" r:id="rId6"/>
    <p:sldId id="265" r:id="rId7"/>
    <p:sldId id="264" r:id="rId8"/>
    <p:sldId id="268" r:id="rId9"/>
    <p:sldId id="266" r:id="rId10"/>
    <p:sldId id="267" r:id="rId11"/>
    <p:sldId id="272" r:id="rId12"/>
    <p:sldId id="291" r:id="rId13"/>
    <p:sldId id="269" r:id="rId14"/>
    <p:sldId id="270" r:id="rId15"/>
    <p:sldId id="298" r:id="rId16"/>
    <p:sldId id="299" r:id="rId17"/>
    <p:sldId id="311" r:id="rId18"/>
    <p:sldId id="275" r:id="rId19"/>
    <p:sldId id="289" r:id="rId20"/>
    <p:sldId id="307" r:id="rId21"/>
    <p:sldId id="278" r:id="rId22"/>
    <p:sldId id="309" r:id="rId23"/>
    <p:sldId id="280" r:id="rId24"/>
    <p:sldId id="281" r:id="rId25"/>
    <p:sldId id="282" r:id="rId26"/>
    <p:sldId id="303" r:id="rId27"/>
    <p:sldId id="283" r:id="rId28"/>
    <p:sldId id="285" r:id="rId29"/>
    <p:sldId id="290" r:id="rId30"/>
    <p:sldId id="310" r:id="rId31"/>
    <p:sldId id="295" r:id="rId32"/>
    <p:sldId id="288" r:id="rId33"/>
    <p:sldId id="286" r:id="rId34"/>
    <p:sldId id="302" r:id="rId35"/>
    <p:sldId id="304" r:id="rId36"/>
    <p:sldId id="258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4820" autoAdjust="0"/>
  </p:normalViewPr>
  <p:slideViewPr>
    <p:cSldViewPr>
      <p:cViewPr varScale="1">
        <p:scale>
          <a:sx n="95" d="100"/>
          <a:sy n="95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D8CEC-737D-4F86-A72E-5EA226006175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01D77-1ED1-4AD7-BE07-7D64A2F482A5}">
      <dgm:prSet phldrT="[Text]"/>
      <dgm:spPr/>
      <dgm:t>
        <a:bodyPr/>
        <a:lstStyle/>
        <a:p>
          <a:r>
            <a:rPr lang="en-US" baseline="0" dirty="0">
              <a:solidFill>
                <a:srgbClr val="3B6E8F"/>
              </a:solidFill>
            </a:rPr>
            <a:t>Multidisciplinary Care Team</a:t>
          </a:r>
        </a:p>
      </dgm:t>
    </dgm:pt>
    <dgm:pt modelId="{CB829179-B00C-49BE-BC8C-AFA4BE3340EC}" type="parTrans" cxnId="{E7D246C0-2CA6-4E66-A802-A5E71BE5F66C}">
      <dgm:prSet/>
      <dgm:spPr/>
      <dgm:t>
        <a:bodyPr/>
        <a:lstStyle/>
        <a:p>
          <a:endParaRPr lang="en-US"/>
        </a:p>
      </dgm:t>
    </dgm:pt>
    <dgm:pt modelId="{139AA7FA-FC92-48E9-BE8A-E0407DA8324A}" type="sibTrans" cxnId="{E7D246C0-2CA6-4E66-A802-A5E71BE5F66C}">
      <dgm:prSet/>
      <dgm:spPr/>
      <dgm:t>
        <a:bodyPr/>
        <a:lstStyle/>
        <a:p>
          <a:endParaRPr lang="en-US"/>
        </a:p>
      </dgm:t>
    </dgm:pt>
    <dgm:pt modelId="{72FDC277-0218-4754-A468-26F37055A088}">
      <dgm:prSet phldrT="[Text]" custT="1"/>
      <dgm:spPr/>
      <dgm:t>
        <a:bodyPr/>
        <a:lstStyle/>
        <a:p>
          <a:r>
            <a:rPr lang="en-US" sz="1240" dirty="0">
              <a:solidFill>
                <a:srgbClr val="3B6E8F"/>
              </a:solidFill>
            </a:rPr>
            <a:t>Coordinated </a:t>
          </a:r>
          <a:r>
            <a:rPr lang="en-US" sz="1240" baseline="0" dirty="0">
              <a:solidFill>
                <a:srgbClr val="3B6E8F"/>
              </a:solidFill>
            </a:rPr>
            <a:t>care</a:t>
          </a:r>
          <a:r>
            <a:rPr lang="en-US" sz="1240" dirty="0">
              <a:solidFill>
                <a:srgbClr val="3B6E8F"/>
              </a:solidFill>
            </a:rPr>
            <a:t> across providers and specialties</a:t>
          </a:r>
        </a:p>
      </dgm:t>
    </dgm:pt>
    <dgm:pt modelId="{71436FFF-4D9B-46C3-A3E9-82C603FB2B9E}" type="parTrans" cxnId="{CFDB36DF-2BEA-4CD6-BE51-C2EC0767D770}">
      <dgm:prSet/>
      <dgm:spPr/>
      <dgm:t>
        <a:bodyPr/>
        <a:lstStyle/>
        <a:p>
          <a:endParaRPr lang="en-US"/>
        </a:p>
      </dgm:t>
    </dgm:pt>
    <dgm:pt modelId="{8A5F1830-B9A4-4F27-B7D0-BB212B95B64D}" type="sibTrans" cxnId="{CFDB36DF-2BEA-4CD6-BE51-C2EC0767D770}">
      <dgm:prSet/>
      <dgm:spPr/>
      <dgm:t>
        <a:bodyPr/>
        <a:lstStyle/>
        <a:p>
          <a:endParaRPr lang="en-US"/>
        </a:p>
      </dgm:t>
    </dgm:pt>
    <dgm:pt modelId="{4C41B486-23B7-42CA-AC3A-73EAF7CB0087}">
      <dgm:prSet phldrT="[Text]" custT="1"/>
      <dgm:spPr/>
      <dgm:t>
        <a:bodyPr/>
        <a:lstStyle/>
        <a:p>
          <a:r>
            <a:rPr lang="en-US" sz="1400" b="1" i="0" baseline="0" dirty="0">
              <a:solidFill>
                <a:srgbClr val="3B6E8F"/>
              </a:solidFill>
            </a:rPr>
            <a:t>Patient</a:t>
          </a:r>
        </a:p>
      </dgm:t>
    </dgm:pt>
    <dgm:pt modelId="{B6B47C16-AB43-490A-B432-557DF7297E4D}" type="parTrans" cxnId="{2E9ACF0B-7E09-4DEB-9D45-BB86F535279B}">
      <dgm:prSet/>
      <dgm:spPr/>
      <dgm:t>
        <a:bodyPr/>
        <a:lstStyle/>
        <a:p>
          <a:endParaRPr lang="en-US"/>
        </a:p>
      </dgm:t>
    </dgm:pt>
    <dgm:pt modelId="{51D2A43D-327D-4340-B810-A8FF21C9658C}" type="sibTrans" cxnId="{2E9ACF0B-7E09-4DEB-9D45-BB86F535279B}">
      <dgm:prSet/>
      <dgm:spPr/>
      <dgm:t>
        <a:bodyPr/>
        <a:lstStyle/>
        <a:p>
          <a:endParaRPr lang="en-US"/>
        </a:p>
      </dgm:t>
    </dgm:pt>
    <dgm:pt modelId="{8F4B2D96-761F-4946-916B-3F28A2D4D384}">
      <dgm:prSet phldrT="[Text]"/>
      <dgm:spPr/>
      <dgm:t>
        <a:bodyPr/>
        <a:lstStyle/>
        <a:p>
          <a:r>
            <a:rPr lang="en-US" dirty="0">
              <a:solidFill>
                <a:srgbClr val="3B6E8F"/>
              </a:solidFill>
            </a:rPr>
            <a:t>Emphasis on </a:t>
          </a:r>
          <a:r>
            <a:rPr lang="en-US" baseline="0" dirty="0">
              <a:solidFill>
                <a:srgbClr val="3B6E8F"/>
              </a:solidFill>
            </a:rPr>
            <a:t>prevention</a:t>
          </a:r>
          <a:r>
            <a:rPr lang="en-US" dirty="0">
              <a:solidFill>
                <a:srgbClr val="3B6E8F"/>
              </a:solidFill>
            </a:rPr>
            <a:t> primary care education</a:t>
          </a:r>
        </a:p>
      </dgm:t>
    </dgm:pt>
    <dgm:pt modelId="{79339715-FEB6-426A-B29C-7EE26D7011E6}" type="parTrans" cxnId="{7FC364EC-223D-44F1-A48E-BBE2C48B56A0}">
      <dgm:prSet/>
      <dgm:spPr/>
      <dgm:t>
        <a:bodyPr/>
        <a:lstStyle/>
        <a:p>
          <a:endParaRPr lang="en-US"/>
        </a:p>
      </dgm:t>
    </dgm:pt>
    <dgm:pt modelId="{07D96FE9-BA41-4E6E-8834-F3233E10D8AB}" type="sibTrans" cxnId="{7FC364EC-223D-44F1-A48E-BBE2C48B56A0}">
      <dgm:prSet/>
      <dgm:spPr/>
      <dgm:t>
        <a:bodyPr/>
        <a:lstStyle/>
        <a:p>
          <a:endParaRPr lang="en-US"/>
        </a:p>
      </dgm:t>
    </dgm:pt>
    <dgm:pt modelId="{B5DDC8E8-E769-49EE-BCEE-AB6AB8020DA4}" type="pres">
      <dgm:prSet presAssocID="{86CD8CEC-737D-4F86-A72E-5EA226006175}" presName="compositeShape" presStyleCnt="0">
        <dgm:presLayoutVars>
          <dgm:chMax val="9"/>
          <dgm:dir/>
          <dgm:resizeHandles val="exact"/>
        </dgm:presLayoutVars>
      </dgm:prSet>
      <dgm:spPr/>
    </dgm:pt>
    <dgm:pt modelId="{35E76591-A500-4FCD-9FAD-CAE995042FF4}" type="pres">
      <dgm:prSet presAssocID="{86CD8CEC-737D-4F86-A72E-5EA226006175}" presName="triangle1" presStyleLbl="node1" presStyleIdx="0" presStyleCnt="4">
        <dgm:presLayoutVars>
          <dgm:bulletEnabled val="1"/>
        </dgm:presLayoutVars>
      </dgm:prSet>
      <dgm:spPr/>
    </dgm:pt>
    <dgm:pt modelId="{1BC51AAE-54FA-461A-9744-FEBC816395E8}" type="pres">
      <dgm:prSet presAssocID="{86CD8CEC-737D-4F86-A72E-5EA226006175}" presName="triangle2" presStyleLbl="node1" presStyleIdx="1" presStyleCnt="4">
        <dgm:presLayoutVars>
          <dgm:bulletEnabled val="1"/>
        </dgm:presLayoutVars>
      </dgm:prSet>
      <dgm:spPr/>
    </dgm:pt>
    <dgm:pt modelId="{10E70C70-772B-49E1-A187-24DD484D9038}" type="pres">
      <dgm:prSet presAssocID="{86CD8CEC-737D-4F86-A72E-5EA226006175}" presName="triangle3" presStyleLbl="node1" presStyleIdx="2" presStyleCnt="4">
        <dgm:presLayoutVars>
          <dgm:bulletEnabled val="1"/>
        </dgm:presLayoutVars>
      </dgm:prSet>
      <dgm:spPr/>
    </dgm:pt>
    <dgm:pt modelId="{B2D8A2C0-5B0D-4473-9800-E9FEFE0292B3}" type="pres">
      <dgm:prSet presAssocID="{86CD8CEC-737D-4F86-A72E-5EA226006175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E9ACF0B-7E09-4DEB-9D45-BB86F535279B}" srcId="{86CD8CEC-737D-4F86-A72E-5EA226006175}" destId="{4C41B486-23B7-42CA-AC3A-73EAF7CB0087}" srcOrd="2" destOrd="0" parTransId="{B6B47C16-AB43-490A-B432-557DF7297E4D}" sibTransId="{51D2A43D-327D-4340-B810-A8FF21C9658C}"/>
    <dgm:cxn modelId="{C217895E-C667-4E0F-86A4-682B229EB619}" type="presOf" srcId="{4C41B486-23B7-42CA-AC3A-73EAF7CB0087}" destId="{10E70C70-772B-49E1-A187-24DD484D9038}" srcOrd="0" destOrd="0" presId="urn:microsoft.com/office/officeart/2005/8/layout/pyramid4"/>
    <dgm:cxn modelId="{BB00CB72-6CD3-49E5-91A6-E9DE52027230}" type="presOf" srcId="{8F4B2D96-761F-4946-916B-3F28A2D4D384}" destId="{B2D8A2C0-5B0D-4473-9800-E9FEFE0292B3}" srcOrd="0" destOrd="0" presId="urn:microsoft.com/office/officeart/2005/8/layout/pyramid4"/>
    <dgm:cxn modelId="{98CF279D-5A80-40A8-9CBE-6DF80073875C}" type="presOf" srcId="{72FDC277-0218-4754-A468-26F37055A088}" destId="{1BC51AAE-54FA-461A-9744-FEBC816395E8}" srcOrd="0" destOrd="0" presId="urn:microsoft.com/office/officeart/2005/8/layout/pyramid4"/>
    <dgm:cxn modelId="{E7D246C0-2CA6-4E66-A802-A5E71BE5F66C}" srcId="{86CD8CEC-737D-4F86-A72E-5EA226006175}" destId="{EBE01D77-1ED1-4AD7-BE07-7D64A2F482A5}" srcOrd="0" destOrd="0" parTransId="{CB829179-B00C-49BE-BC8C-AFA4BE3340EC}" sibTransId="{139AA7FA-FC92-48E9-BE8A-E0407DA8324A}"/>
    <dgm:cxn modelId="{CFDB36DF-2BEA-4CD6-BE51-C2EC0767D770}" srcId="{86CD8CEC-737D-4F86-A72E-5EA226006175}" destId="{72FDC277-0218-4754-A468-26F37055A088}" srcOrd="1" destOrd="0" parTransId="{71436FFF-4D9B-46C3-A3E9-82C603FB2B9E}" sibTransId="{8A5F1830-B9A4-4F27-B7D0-BB212B95B64D}"/>
    <dgm:cxn modelId="{CCAB4DE1-88AA-4763-9012-AC3539E22318}" type="presOf" srcId="{86CD8CEC-737D-4F86-A72E-5EA226006175}" destId="{B5DDC8E8-E769-49EE-BCEE-AB6AB8020DA4}" srcOrd="0" destOrd="0" presId="urn:microsoft.com/office/officeart/2005/8/layout/pyramid4"/>
    <dgm:cxn modelId="{7FC364EC-223D-44F1-A48E-BBE2C48B56A0}" srcId="{86CD8CEC-737D-4F86-A72E-5EA226006175}" destId="{8F4B2D96-761F-4946-916B-3F28A2D4D384}" srcOrd="3" destOrd="0" parTransId="{79339715-FEB6-426A-B29C-7EE26D7011E6}" sibTransId="{07D96FE9-BA41-4E6E-8834-F3233E10D8AB}"/>
    <dgm:cxn modelId="{AB09ABEF-FBC6-4FF3-935E-FCB7D04A6674}" type="presOf" srcId="{EBE01D77-1ED1-4AD7-BE07-7D64A2F482A5}" destId="{35E76591-A500-4FCD-9FAD-CAE995042FF4}" srcOrd="0" destOrd="0" presId="urn:microsoft.com/office/officeart/2005/8/layout/pyramid4"/>
    <dgm:cxn modelId="{0E70841B-7023-46B2-803D-78B812FE9FB7}" type="presParOf" srcId="{B5DDC8E8-E769-49EE-BCEE-AB6AB8020DA4}" destId="{35E76591-A500-4FCD-9FAD-CAE995042FF4}" srcOrd="0" destOrd="0" presId="urn:microsoft.com/office/officeart/2005/8/layout/pyramid4"/>
    <dgm:cxn modelId="{1E8E7254-7AA8-45E8-929B-26413A53CC85}" type="presParOf" srcId="{B5DDC8E8-E769-49EE-BCEE-AB6AB8020DA4}" destId="{1BC51AAE-54FA-461A-9744-FEBC816395E8}" srcOrd="1" destOrd="0" presId="urn:microsoft.com/office/officeart/2005/8/layout/pyramid4"/>
    <dgm:cxn modelId="{AF024619-C2F8-42FA-82B0-86F527630255}" type="presParOf" srcId="{B5DDC8E8-E769-49EE-BCEE-AB6AB8020DA4}" destId="{10E70C70-772B-49E1-A187-24DD484D9038}" srcOrd="2" destOrd="0" presId="urn:microsoft.com/office/officeart/2005/8/layout/pyramid4"/>
    <dgm:cxn modelId="{A84290BE-E195-4CF9-8D14-84587250D1C6}" type="presParOf" srcId="{B5DDC8E8-E769-49EE-BCEE-AB6AB8020DA4}" destId="{B2D8A2C0-5B0D-4473-9800-E9FEFE0292B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79735-CC4B-4707-92BE-A3F2397842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2169B-F965-4870-B393-2E982089FA07}">
      <dgm:prSet phldrT="[Text]"/>
      <dgm:spPr/>
      <dgm:t>
        <a:bodyPr/>
        <a:lstStyle/>
        <a:p>
          <a:r>
            <a:rPr lang="en-US" dirty="0"/>
            <a:t>Medical Home Initiative for Children</a:t>
          </a:r>
        </a:p>
      </dgm:t>
    </dgm:pt>
    <dgm:pt modelId="{1B21AB4A-9180-4740-B060-AB7799CDB538}" type="parTrans" cxnId="{1E1E54EC-8442-47E9-945C-08135177AC6F}">
      <dgm:prSet/>
      <dgm:spPr/>
      <dgm:t>
        <a:bodyPr/>
        <a:lstStyle/>
        <a:p>
          <a:endParaRPr lang="en-US"/>
        </a:p>
      </dgm:t>
    </dgm:pt>
    <dgm:pt modelId="{1544A18F-968E-4693-98C9-B4208D7B03ED}" type="sibTrans" cxnId="{1E1E54EC-8442-47E9-945C-08135177AC6F}">
      <dgm:prSet/>
      <dgm:spPr/>
      <dgm:t>
        <a:bodyPr/>
        <a:lstStyle/>
        <a:p>
          <a:endParaRPr lang="en-US"/>
        </a:p>
      </dgm:t>
    </dgm:pt>
    <dgm:pt modelId="{6AFD79FC-1129-4E67-986F-7B0757FD6F7A}">
      <dgm:prSet phldrT="[Text]"/>
      <dgm:spPr/>
      <dgm:t>
        <a:bodyPr/>
        <a:lstStyle/>
        <a:p>
          <a:r>
            <a:rPr lang="en-US" dirty="0"/>
            <a:t>Medicaid and CHP+</a:t>
          </a:r>
        </a:p>
      </dgm:t>
    </dgm:pt>
    <dgm:pt modelId="{1B4493CD-7C55-4BB7-BB16-4846B9EAD538}" type="parTrans" cxnId="{83D4BBF9-822F-4C87-A0FB-66C4166C89D5}">
      <dgm:prSet/>
      <dgm:spPr/>
      <dgm:t>
        <a:bodyPr/>
        <a:lstStyle/>
        <a:p>
          <a:endParaRPr lang="en-US"/>
        </a:p>
      </dgm:t>
    </dgm:pt>
    <dgm:pt modelId="{D6488C15-5602-454A-AF2D-ECA746A7F47F}" type="sibTrans" cxnId="{83D4BBF9-822F-4C87-A0FB-66C4166C89D5}">
      <dgm:prSet/>
      <dgm:spPr/>
      <dgm:t>
        <a:bodyPr/>
        <a:lstStyle/>
        <a:p>
          <a:endParaRPr lang="en-US"/>
        </a:p>
      </dgm:t>
    </dgm:pt>
    <dgm:pt modelId="{D66D6D4E-83ED-4EA8-87AF-908806E6A1E8}">
      <dgm:prSet phldrT="[Text]"/>
      <dgm:spPr/>
      <dgm:t>
        <a:bodyPr/>
        <a:lstStyle/>
        <a:p>
          <a:r>
            <a:rPr lang="en-US" dirty="0"/>
            <a:t>Multi-payer, Multi-state Patient Centered Medical Home Initiative</a:t>
          </a:r>
        </a:p>
      </dgm:t>
    </dgm:pt>
    <dgm:pt modelId="{D2760E35-9A18-4A16-8DD2-812C55845796}" type="parTrans" cxnId="{4CCE4020-7C85-4B3B-8ABF-74D0FB5CD575}">
      <dgm:prSet/>
      <dgm:spPr/>
      <dgm:t>
        <a:bodyPr/>
        <a:lstStyle/>
        <a:p>
          <a:endParaRPr lang="en-US"/>
        </a:p>
      </dgm:t>
    </dgm:pt>
    <dgm:pt modelId="{0E419444-C346-4F68-9FE0-6A05ACF46F06}" type="sibTrans" cxnId="{4CCE4020-7C85-4B3B-8ABF-74D0FB5CD575}">
      <dgm:prSet/>
      <dgm:spPr/>
      <dgm:t>
        <a:bodyPr/>
        <a:lstStyle/>
        <a:p>
          <a:endParaRPr lang="en-US"/>
        </a:p>
      </dgm:t>
    </dgm:pt>
    <dgm:pt modelId="{C699D1AC-4119-40DA-B9AB-4C9E1559172B}">
      <dgm:prSet phldrT="[Text]"/>
      <dgm:spPr/>
      <dgm:t>
        <a:bodyPr/>
        <a:lstStyle/>
        <a:p>
          <a:r>
            <a:rPr lang="en-US" dirty="0"/>
            <a:t>Medicaid, </a:t>
          </a:r>
          <a:r>
            <a:rPr lang="en-US" dirty="0" err="1"/>
            <a:t>CoverColorado</a:t>
          </a:r>
          <a:r>
            <a:rPr lang="en-US" dirty="0"/>
            <a:t> and five private payers</a:t>
          </a:r>
        </a:p>
      </dgm:t>
    </dgm:pt>
    <dgm:pt modelId="{23AAFF8E-371B-44B9-88DA-9CBDB788C820}" type="parTrans" cxnId="{C6B0E81F-A27F-47C7-BAC6-DFBDC9327432}">
      <dgm:prSet/>
      <dgm:spPr/>
      <dgm:t>
        <a:bodyPr/>
        <a:lstStyle/>
        <a:p>
          <a:endParaRPr lang="en-US"/>
        </a:p>
      </dgm:t>
    </dgm:pt>
    <dgm:pt modelId="{D0F98EB3-B2F2-4BE2-8968-7A5BC5576EEC}" type="sibTrans" cxnId="{C6B0E81F-A27F-47C7-BAC6-DFBDC9327432}">
      <dgm:prSet/>
      <dgm:spPr/>
      <dgm:t>
        <a:bodyPr/>
        <a:lstStyle/>
        <a:p>
          <a:endParaRPr lang="en-US"/>
        </a:p>
      </dgm:t>
    </dgm:pt>
    <dgm:pt modelId="{8225C64D-EF23-45A1-9EAA-3DE1D4A3A7C7}">
      <dgm:prSet phldrT="[Text]"/>
      <dgm:spPr/>
      <dgm:t>
        <a:bodyPr/>
        <a:lstStyle/>
        <a:p>
          <a:r>
            <a:rPr lang="en-US" dirty="0"/>
            <a:t>Safety Net Medical Home Initiative Demonstration</a:t>
          </a:r>
        </a:p>
      </dgm:t>
    </dgm:pt>
    <dgm:pt modelId="{50ED540B-808F-4A0E-9F0A-CAC0FC4494B7}" type="parTrans" cxnId="{14C99D25-4D70-4E40-B439-99345C323D5A}">
      <dgm:prSet/>
      <dgm:spPr/>
      <dgm:t>
        <a:bodyPr/>
        <a:lstStyle/>
        <a:p>
          <a:endParaRPr lang="en-US"/>
        </a:p>
      </dgm:t>
    </dgm:pt>
    <dgm:pt modelId="{F85169CA-5FDB-440A-A102-D24BC472D390}" type="sibTrans" cxnId="{14C99D25-4D70-4E40-B439-99345C323D5A}">
      <dgm:prSet/>
      <dgm:spPr/>
      <dgm:t>
        <a:bodyPr/>
        <a:lstStyle/>
        <a:p>
          <a:endParaRPr lang="en-US"/>
        </a:p>
      </dgm:t>
    </dgm:pt>
    <dgm:pt modelId="{23536BA4-B9E5-451B-B549-0010D1848193}">
      <dgm:prSet phldrT="[Text]"/>
      <dgm:spPr/>
      <dgm:t>
        <a:bodyPr/>
        <a:lstStyle/>
        <a:p>
          <a:r>
            <a:rPr lang="en-US" dirty="0"/>
            <a:t>Fourteen safety net clinics</a:t>
          </a:r>
        </a:p>
      </dgm:t>
    </dgm:pt>
    <dgm:pt modelId="{A1A5DF42-DD9B-4760-9765-5646208225D2}" type="parTrans" cxnId="{A49F1E2B-2221-4D2A-8FDB-17EF4C0008AF}">
      <dgm:prSet/>
      <dgm:spPr/>
      <dgm:t>
        <a:bodyPr/>
        <a:lstStyle/>
        <a:p>
          <a:endParaRPr lang="en-US"/>
        </a:p>
      </dgm:t>
    </dgm:pt>
    <dgm:pt modelId="{49064CEC-24BA-422D-876B-3C9D9F747459}" type="sibTrans" cxnId="{A49F1E2B-2221-4D2A-8FDB-17EF4C0008AF}">
      <dgm:prSet/>
      <dgm:spPr/>
      <dgm:t>
        <a:bodyPr/>
        <a:lstStyle/>
        <a:p>
          <a:endParaRPr lang="en-US"/>
        </a:p>
      </dgm:t>
    </dgm:pt>
    <dgm:pt modelId="{8EBE4F7E-984D-48F4-A48A-12CAB88F92CD}" type="pres">
      <dgm:prSet presAssocID="{7FD79735-CC4B-4707-92BE-A3F23978420D}" presName="Name0" presStyleCnt="0">
        <dgm:presLayoutVars>
          <dgm:dir/>
          <dgm:animLvl val="lvl"/>
          <dgm:resizeHandles val="exact"/>
        </dgm:presLayoutVars>
      </dgm:prSet>
      <dgm:spPr/>
    </dgm:pt>
    <dgm:pt modelId="{6C043A12-4644-4DCF-A7BD-DCD26E184E13}" type="pres">
      <dgm:prSet presAssocID="{47C2169B-F965-4870-B393-2E982089FA07}" presName="linNode" presStyleCnt="0"/>
      <dgm:spPr/>
    </dgm:pt>
    <dgm:pt modelId="{750FF99E-0DEB-4B6C-A554-C33B85E88D62}" type="pres">
      <dgm:prSet presAssocID="{47C2169B-F965-4870-B393-2E982089FA0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C0EB291-CCD9-4B3D-8014-89AA65EAE414}" type="pres">
      <dgm:prSet presAssocID="{47C2169B-F965-4870-B393-2E982089FA07}" presName="descendantText" presStyleLbl="alignAccFollowNode1" presStyleIdx="0" presStyleCnt="3">
        <dgm:presLayoutVars>
          <dgm:bulletEnabled val="1"/>
        </dgm:presLayoutVars>
      </dgm:prSet>
      <dgm:spPr/>
    </dgm:pt>
    <dgm:pt modelId="{F0CA65DB-3E48-416D-81CA-EFDC2A1EA5A7}" type="pres">
      <dgm:prSet presAssocID="{1544A18F-968E-4693-98C9-B4208D7B03ED}" presName="sp" presStyleCnt="0"/>
      <dgm:spPr/>
    </dgm:pt>
    <dgm:pt modelId="{83155CC8-9096-4D26-871E-A62197D7E417}" type="pres">
      <dgm:prSet presAssocID="{D66D6D4E-83ED-4EA8-87AF-908806E6A1E8}" presName="linNode" presStyleCnt="0"/>
      <dgm:spPr/>
    </dgm:pt>
    <dgm:pt modelId="{334A7D8A-B9D0-491E-979B-4C0A68E20938}" type="pres">
      <dgm:prSet presAssocID="{D66D6D4E-83ED-4EA8-87AF-908806E6A1E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51DB8B0-92EF-4196-9565-B407A5228C43}" type="pres">
      <dgm:prSet presAssocID="{D66D6D4E-83ED-4EA8-87AF-908806E6A1E8}" presName="descendantText" presStyleLbl="alignAccFollowNode1" presStyleIdx="1" presStyleCnt="3">
        <dgm:presLayoutVars>
          <dgm:bulletEnabled val="1"/>
        </dgm:presLayoutVars>
      </dgm:prSet>
      <dgm:spPr/>
    </dgm:pt>
    <dgm:pt modelId="{EF594F2C-1D7C-4EB4-94E1-332E39BA0310}" type="pres">
      <dgm:prSet presAssocID="{0E419444-C346-4F68-9FE0-6A05ACF46F06}" presName="sp" presStyleCnt="0"/>
      <dgm:spPr/>
    </dgm:pt>
    <dgm:pt modelId="{253FE8AD-731E-4521-8BB8-2923AB002640}" type="pres">
      <dgm:prSet presAssocID="{8225C64D-EF23-45A1-9EAA-3DE1D4A3A7C7}" presName="linNode" presStyleCnt="0"/>
      <dgm:spPr/>
    </dgm:pt>
    <dgm:pt modelId="{C90D0C60-62E5-4C07-B869-66F170FE673D}" type="pres">
      <dgm:prSet presAssocID="{8225C64D-EF23-45A1-9EAA-3DE1D4A3A7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CE1DAB-02DA-45BD-A259-4951A6160A12}" type="pres">
      <dgm:prSet presAssocID="{8225C64D-EF23-45A1-9EAA-3DE1D4A3A7C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6B0E81F-A27F-47C7-BAC6-DFBDC9327432}" srcId="{D66D6D4E-83ED-4EA8-87AF-908806E6A1E8}" destId="{C699D1AC-4119-40DA-B9AB-4C9E1559172B}" srcOrd="0" destOrd="0" parTransId="{23AAFF8E-371B-44B9-88DA-9CBDB788C820}" sibTransId="{D0F98EB3-B2F2-4BE2-8968-7A5BC5576EEC}"/>
    <dgm:cxn modelId="{4CCE4020-7C85-4B3B-8ABF-74D0FB5CD575}" srcId="{7FD79735-CC4B-4707-92BE-A3F23978420D}" destId="{D66D6D4E-83ED-4EA8-87AF-908806E6A1E8}" srcOrd="1" destOrd="0" parTransId="{D2760E35-9A18-4A16-8DD2-812C55845796}" sibTransId="{0E419444-C346-4F68-9FE0-6A05ACF46F06}"/>
    <dgm:cxn modelId="{14C99D25-4D70-4E40-B439-99345C323D5A}" srcId="{7FD79735-CC4B-4707-92BE-A3F23978420D}" destId="{8225C64D-EF23-45A1-9EAA-3DE1D4A3A7C7}" srcOrd="2" destOrd="0" parTransId="{50ED540B-808F-4A0E-9F0A-CAC0FC4494B7}" sibTransId="{F85169CA-5FDB-440A-A102-D24BC472D390}"/>
    <dgm:cxn modelId="{A49F1E2B-2221-4D2A-8FDB-17EF4C0008AF}" srcId="{8225C64D-EF23-45A1-9EAA-3DE1D4A3A7C7}" destId="{23536BA4-B9E5-451B-B549-0010D1848193}" srcOrd="0" destOrd="0" parTransId="{A1A5DF42-DD9B-4760-9765-5646208225D2}" sibTransId="{49064CEC-24BA-422D-876B-3C9D9F747459}"/>
    <dgm:cxn modelId="{66ADC83C-13B5-4970-BCFD-1521BF4D7419}" type="presOf" srcId="{23536BA4-B9E5-451B-B549-0010D1848193}" destId="{A3CE1DAB-02DA-45BD-A259-4951A6160A12}" srcOrd="0" destOrd="0" presId="urn:microsoft.com/office/officeart/2005/8/layout/vList5"/>
    <dgm:cxn modelId="{02937A5C-FAEA-48D2-B1BE-77102783E5B9}" type="presOf" srcId="{7FD79735-CC4B-4707-92BE-A3F23978420D}" destId="{8EBE4F7E-984D-48F4-A48A-12CAB88F92CD}" srcOrd="0" destOrd="0" presId="urn:microsoft.com/office/officeart/2005/8/layout/vList5"/>
    <dgm:cxn modelId="{2ED1C086-F122-4D19-93A1-BAD18900B26B}" type="presOf" srcId="{47C2169B-F965-4870-B393-2E982089FA07}" destId="{750FF99E-0DEB-4B6C-A554-C33B85E88D62}" srcOrd="0" destOrd="0" presId="urn:microsoft.com/office/officeart/2005/8/layout/vList5"/>
    <dgm:cxn modelId="{43A7379C-F4E9-4A4E-9CE3-5CD2FEFBC4B2}" type="presOf" srcId="{D66D6D4E-83ED-4EA8-87AF-908806E6A1E8}" destId="{334A7D8A-B9D0-491E-979B-4C0A68E20938}" srcOrd="0" destOrd="0" presId="urn:microsoft.com/office/officeart/2005/8/layout/vList5"/>
    <dgm:cxn modelId="{C76B73A6-661D-4A99-BD89-B6329F7B7085}" type="presOf" srcId="{C699D1AC-4119-40DA-B9AB-4C9E1559172B}" destId="{E51DB8B0-92EF-4196-9565-B407A5228C43}" srcOrd="0" destOrd="0" presId="urn:microsoft.com/office/officeart/2005/8/layout/vList5"/>
    <dgm:cxn modelId="{1E1E54EC-8442-47E9-945C-08135177AC6F}" srcId="{7FD79735-CC4B-4707-92BE-A3F23978420D}" destId="{47C2169B-F965-4870-B393-2E982089FA07}" srcOrd="0" destOrd="0" parTransId="{1B21AB4A-9180-4740-B060-AB7799CDB538}" sibTransId="{1544A18F-968E-4693-98C9-B4208D7B03ED}"/>
    <dgm:cxn modelId="{83D4BBF9-822F-4C87-A0FB-66C4166C89D5}" srcId="{47C2169B-F965-4870-B393-2E982089FA07}" destId="{6AFD79FC-1129-4E67-986F-7B0757FD6F7A}" srcOrd="0" destOrd="0" parTransId="{1B4493CD-7C55-4BB7-BB16-4846B9EAD538}" sibTransId="{D6488C15-5602-454A-AF2D-ECA746A7F47F}"/>
    <dgm:cxn modelId="{FF07C4FB-9F76-458E-B04C-435C0C451BDE}" type="presOf" srcId="{8225C64D-EF23-45A1-9EAA-3DE1D4A3A7C7}" destId="{C90D0C60-62E5-4C07-B869-66F170FE673D}" srcOrd="0" destOrd="0" presId="urn:microsoft.com/office/officeart/2005/8/layout/vList5"/>
    <dgm:cxn modelId="{C56572FD-0861-4B4F-B9BA-0D603D0DE800}" type="presOf" srcId="{6AFD79FC-1129-4E67-986F-7B0757FD6F7A}" destId="{DC0EB291-CCD9-4B3D-8014-89AA65EAE414}" srcOrd="0" destOrd="0" presId="urn:microsoft.com/office/officeart/2005/8/layout/vList5"/>
    <dgm:cxn modelId="{D1EAF36D-AC9D-4745-9B40-9A3B20F394F7}" type="presParOf" srcId="{8EBE4F7E-984D-48F4-A48A-12CAB88F92CD}" destId="{6C043A12-4644-4DCF-A7BD-DCD26E184E13}" srcOrd="0" destOrd="0" presId="urn:microsoft.com/office/officeart/2005/8/layout/vList5"/>
    <dgm:cxn modelId="{FB5A09AB-30AC-4D07-8BD0-A325A94E992F}" type="presParOf" srcId="{6C043A12-4644-4DCF-A7BD-DCD26E184E13}" destId="{750FF99E-0DEB-4B6C-A554-C33B85E88D62}" srcOrd="0" destOrd="0" presId="urn:microsoft.com/office/officeart/2005/8/layout/vList5"/>
    <dgm:cxn modelId="{62315D76-A6CE-481F-86BA-0E60E0076A9E}" type="presParOf" srcId="{6C043A12-4644-4DCF-A7BD-DCD26E184E13}" destId="{DC0EB291-CCD9-4B3D-8014-89AA65EAE414}" srcOrd="1" destOrd="0" presId="urn:microsoft.com/office/officeart/2005/8/layout/vList5"/>
    <dgm:cxn modelId="{BFFEAD85-087C-4DE4-B97C-E832F89C1740}" type="presParOf" srcId="{8EBE4F7E-984D-48F4-A48A-12CAB88F92CD}" destId="{F0CA65DB-3E48-416D-81CA-EFDC2A1EA5A7}" srcOrd="1" destOrd="0" presId="urn:microsoft.com/office/officeart/2005/8/layout/vList5"/>
    <dgm:cxn modelId="{EC7B205C-9D6B-48AE-B218-CD2CAA51A8B4}" type="presParOf" srcId="{8EBE4F7E-984D-48F4-A48A-12CAB88F92CD}" destId="{83155CC8-9096-4D26-871E-A62197D7E417}" srcOrd="2" destOrd="0" presId="urn:microsoft.com/office/officeart/2005/8/layout/vList5"/>
    <dgm:cxn modelId="{1F3EF37A-43A6-4BF7-9F72-29B0ED40863A}" type="presParOf" srcId="{83155CC8-9096-4D26-871E-A62197D7E417}" destId="{334A7D8A-B9D0-491E-979B-4C0A68E20938}" srcOrd="0" destOrd="0" presId="urn:microsoft.com/office/officeart/2005/8/layout/vList5"/>
    <dgm:cxn modelId="{3C2E3C71-83A0-47B0-B1F2-7BE58F570670}" type="presParOf" srcId="{83155CC8-9096-4D26-871E-A62197D7E417}" destId="{E51DB8B0-92EF-4196-9565-B407A5228C43}" srcOrd="1" destOrd="0" presId="urn:microsoft.com/office/officeart/2005/8/layout/vList5"/>
    <dgm:cxn modelId="{4BA892BC-9E4E-4239-8B30-39856BECB264}" type="presParOf" srcId="{8EBE4F7E-984D-48F4-A48A-12CAB88F92CD}" destId="{EF594F2C-1D7C-4EB4-94E1-332E39BA0310}" srcOrd="3" destOrd="0" presId="urn:microsoft.com/office/officeart/2005/8/layout/vList5"/>
    <dgm:cxn modelId="{25CFB6D8-CF5B-48F8-9507-F400F46C872A}" type="presParOf" srcId="{8EBE4F7E-984D-48F4-A48A-12CAB88F92CD}" destId="{253FE8AD-731E-4521-8BB8-2923AB002640}" srcOrd="4" destOrd="0" presId="urn:microsoft.com/office/officeart/2005/8/layout/vList5"/>
    <dgm:cxn modelId="{DB615C23-49D8-4A0B-94CA-C60123D99208}" type="presParOf" srcId="{253FE8AD-731E-4521-8BB8-2923AB002640}" destId="{C90D0C60-62E5-4C07-B869-66F170FE673D}" srcOrd="0" destOrd="0" presId="urn:microsoft.com/office/officeart/2005/8/layout/vList5"/>
    <dgm:cxn modelId="{FAD39CD1-E236-4FF7-9F40-47C764738737}" type="presParOf" srcId="{253FE8AD-731E-4521-8BB8-2923AB002640}" destId="{A3CE1DAB-02DA-45BD-A259-4951A6160A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F0DD-4ED4-4BC7-9AC4-C551D7B8D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2344E-B7C2-41DF-AFBC-2D561C083C27}">
      <dgm:prSet phldrT="[Text]" custT="1"/>
      <dgm:spPr/>
      <dgm:t>
        <a:bodyPr/>
        <a:lstStyle/>
        <a:p>
          <a:r>
            <a:rPr lang="en-US" sz="3200" b="1" dirty="0"/>
            <a:t>What is Global Payment?</a:t>
          </a:r>
        </a:p>
        <a:p>
          <a:r>
            <a:rPr lang="en-US" sz="2800" dirty="0"/>
            <a:t>Single, risk-adjusted payment to a responsible provider for patient’s care </a:t>
          </a:r>
          <a:r>
            <a:rPr lang="en-US" sz="2800" i="1" dirty="0"/>
            <a:t>over fixed period of time</a:t>
          </a:r>
          <a:endParaRPr lang="en-US" sz="2800" dirty="0"/>
        </a:p>
      </dgm:t>
    </dgm:pt>
    <dgm:pt modelId="{87D12B38-3EFF-485D-82F4-C4F95C5B4542}" type="parTrans" cxnId="{D210B803-A850-4F47-88D6-45A65137754E}">
      <dgm:prSet/>
      <dgm:spPr/>
      <dgm:t>
        <a:bodyPr/>
        <a:lstStyle/>
        <a:p>
          <a:endParaRPr lang="en-US"/>
        </a:p>
      </dgm:t>
    </dgm:pt>
    <dgm:pt modelId="{611B26C4-FCF5-4462-86F9-7DD84216E4D4}" type="sibTrans" cxnId="{D210B803-A850-4F47-88D6-45A65137754E}">
      <dgm:prSet/>
      <dgm:spPr/>
      <dgm:t>
        <a:bodyPr/>
        <a:lstStyle/>
        <a:p>
          <a:endParaRPr lang="en-US"/>
        </a:p>
      </dgm:t>
    </dgm:pt>
    <dgm:pt modelId="{2B0D4EE3-7D89-4827-8AC6-D0298DAB1DD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/>
            <a:t>Colorado efforts</a:t>
          </a:r>
        </a:p>
        <a:p>
          <a:r>
            <a:rPr lang="en-US" sz="2800" dirty="0"/>
            <a:t>   Program of All-Inclusive Care for the Elderly (PACE)</a:t>
          </a:r>
        </a:p>
        <a:p>
          <a:r>
            <a:rPr lang="en-US" sz="2800" dirty="0"/>
            <a:t>   HB 1281 Medicaid Payment Reform Pilot Program</a:t>
          </a:r>
        </a:p>
      </dgm:t>
    </dgm:pt>
    <dgm:pt modelId="{2A89C29B-08EB-4940-A44A-739FC747E1D1}" type="parTrans" cxnId="{FDBBEF7D-AA0F-458C-8F35-3EC392376699}">
      <dgm:prSet/>
      <dgm:spPr/>
      <dgm:t>
        <a:bodyPr/>
        <a:lstStyle/>
        <a:p>
          <a:endParaRPr lang="en-US"/>
        </a:p>
      </dgm:t>
    </dgm:pt>
    <dgm:pt modelId="{A558DA6A-C11D-493D-A8D3-89F6201510A0}" type="sibTrans" cxnId="{FDBBEF7D-AA0F-458C-8F35-3EC392376699}">
      <dgm:prSet/>
      <dgm:spPr/>
      <dgm:t>
        <a:bodyPr/>
        <a:lstStyle/>
        <a:p>
          <a:endParaRPr lang="en-US"/>
        </a:p>
      </dgm:t>
    </dgm:pt>
    <dgm:pt modelId="{AA180AEB-172F-4DF2-A256-1837D1297208}">
      <dgm:prSet phldrT="[Text]"/>
      <dgm:spPr/>
      <dgm:t>
        <a:bodyPr/>
        <a:lstStyle/>
        <a:p>
          <a:endParaRPr lang="en-US" dirty="0"/>
        </a:p>
      </dgm:t>
    </dgm:pt>
    <dgm:pt modelId="{2F478312-E600-4DE2-8B52-78D5A412EEC5}" type="parTrans" cxnId="{28B22685-293C-43EC-9C31-A8C1A206CFB4}">
      <dgm:prSet/>
      <dgm:spPr/>
      <dgm:t>
        <a:bodyPr/>
        <a:lstStyle/>
        <a:p>
          <a:endParaRPr lang="en-US"/>
        </a:p>
      </dgm:t>
    </dgm:pt>
    <dgm:pt modelId="{99B803F9-0BD1-4405-8FEB-8E82EDA548DC}" type="sibTrans" cxnId="{28B22685-293C-43EC-9C31-A8C1A206CFB4}">
      <dgm:prSet/>
      <dgm:spPr/>
      <dgm:t>
        <a:bodyPr/>
        <a:lstStyle/>
        <a:p>
          <a:endParaRPr lang="en-US"/>
        </a:p>
      </dgm:t>
    </dgm:pt>
    <dgm:pt modelId="{54381475-35CA-41F6-A2C7-9C5521251A95}" type="pres">
      <dgm:prSet presAssocID="{43A8F0DD-4ED4-4BC7-9AC4-C551D7B8DA85}" presName="linear" presStyleCnt="0">
        <dgm:presLayoutVars>
          <dgm:animLvl val="lvl"/>
          <dgm:resizeHandles val="exact"/>
        </dgm:presLayoutVars>
      </dgm:prSet>
      <dgm:spPr/>
    </dgm:pt>
    <dgm:pt modelId="{FBA78867-3251-4FF9-803F-6E7BE90D3CAC}" type="pres">
      <dgm:prSet presAssocID="{7062344E-B7C2-41DF-AFBC-2D561C083C27}" presName="parentText" presStyleLbl="node1" presStyleIdx="0" presStyleCnt="2" custLinFactY="-9502" custLinFactNeighborY="-100000">
        <dgm:presLayoutVars>
          <dgm:chMax val="0"/>
          <dgm:bulletEnabled val="1"/>
        </dgm:presLayoutVars>
      </dgm:prSet>
      <dgm:spPr/>
    </dgm:pt>
    <dgm:pt modelId="{D6022F52-9482-4A4D-8B29-8E326A1C964B}" type="pres">
      <dgm:prSet presAssocID="{611B26C4-FCF5-4462-86F9-7DD84216E4D4}" presName="spacer" presStyleCnt="0"/>
      <dgm:spPr/>
    </dgm:pt>
    <dgm:pt modelId="{8F687153-E5E1-4324-B6CB-50976E0CACA7}" type="pres">
      <dgm:prSet presAssocID="{2B0D4EE3-7D89-4827-8AC6-D0298DAB1DD4}" presName="parentText" presStyleLbl="node1" presStyleIdx="1" presStyleCnt="2" custLinFactNeighborY="12988">
        <dgm:presLayoutVars>
          <dgm:chMax val="0"/>
          <dgm:bulletEnabled val="1"/>
        </dgm:presLayoutVars>
      </dgm:prSet>
      <dgm:spPr/>
    </dgm:pt>
    <dgm:pt modelId="{4C01FD2F-02F8-4205-89D5-E7B9C60D4FA8}" type="pres">
      <dgm:prSet presAssocID="{2B0D4EE3-7D89-4827-8AC6-D0298DAB1D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210B803-A850-4F47-88D6-45A65137754E}" srcId="{43A8F0DD-4ED4-4BC7-9AC4-C551D7B8DA85}" destId="{7062344E-B7C2-41DF-AFBC-2D561C083C27}" srcOrd="0" destOrd="0" parTransId="{87D12B38-3EFF-485D-82F4-C4F95C5B4542}" sibTransId="{611B26C4-FCF5-4462-86F9-7DD84216E4D4}"/>
    <dgm:cxn modelId="{29201E3A-72EB-4AEA-9830-E8D9E087F361}" type="presOf" srcId="{7062344E-B7C2-41DF-AFBC-2D561C083C27}" destId="{FBA78867-3251-4FF9-803F-6E7BE90D3CAC}" srcOrd="0" destOrd="0" presId="urn:microsoft.com/office/officeart/2005/8/layout/vList2"/>
    <dgm:cxn modelId="{E82C425B-2324-48F9-924B-07EC55C47304}" type="presOf" srcId="{43A8F0DD-4ED4-4BC7-9AC4-C551D7B8DA85}" destId="{54381475-35CA-41F6-A2C7-9C5521251A95}" srcOrd="0" destOrd="0" presId="urn:microsoft.com/office/officeart/2005/8/layout/vList2"/>
    <dgm:cxn modelId="{C110D94D-99B4-499D-9957-1D8CE3C09FA0}" type="presOf" srcId="{AA180AEB-172F-4DF2-A256-1837D1297208}" destId="{4C01FD2F-02F8-4205-89D5-E7B9C60D4FA8}" srcOrd="0" destOrd="0" presId="urn:microsoft.com/office/officeart/2005/8/layout/vList2"/>
    <dgm:cxn modelId="{FDBBEF7D-AA0F-458C-8F35-3EC392376699}" srcId="{43A8F0DD-4ED4-4BC7-9AC4-C551D7B8DA85}" destId="{2B0D4EE3-7D89-4827-8AC6-D0298DAB1DD4}" srcOrd="1" destOrd="0" parTransId="{2A89C29B-08EB-4940-A44A-739FC747E1D1}" sibTransId="{A558DA6A-C11D-493D-A8D3-89F6201510A0}"/>
    <dgm:cxn modelId="{315E4483-A10C-4E73-A726-DE1AFB5D17DC}" type="presOf" srcId="{2B0D4EE3-7D89-4827-8AC6-D0298DAB1DD4}" destId="{8F687153-E5E1-4324-B6CB-50976E0CACA7}" srcOrd="0" destOrd="0" presId="urn:microsoft.com/office/officeart/2005/8/layout/vList2"/>
    <dgm:cxn modelId="{28B22685-293C-43EC-9C31-A8C1A206CFB4}" srcId="{2B0D4EE3-7D89-4827-8AC6-D0298DAB1DD4}" destId="{AA180AEB-172F-4DF2-A256-1837D1297208}" srcOrd="0" destOrd="0" parTransId="{2F478312-E600-4DE2-8B52-78D5A412EEC5}" sibTransId="{99B803F9-0BD1-4405-8FEB-8E82EDA548DC}"/>
    <dgm:cxn modelId="{CC4880CC-600E-4BFD-BB79-2DB5EC29F7D8}" type="presParOf" srcId="{54381475-35CA-41F6-A2C7-9C5521251A95}" destId="{FBA78867-3251-4FF9-803F-6E7BE90D3CAC}" srcOrd="0" destOrd="0" presId="urn:microsoft.com/office/officeart/2005/8/layout/vList2"/>
    <dgm:cxn modelId="{74CEFDDA-A66B-40E2-965B-A2C0C302AD27}" type="presParOf" srcId="{54381475-35CA-41F6-A2C7-9C5521251A95}" destId="{D6022F52-9482-4A4D-8B29-8E326A1C964B}" srcOrd="1" destOrd="0" presId="urn:microsoft.com/office/officeart/2005/8/layout/vList2"/>
    <dgm:cxn modelId="{09FE288E-3587-4803-B5ED-B817E8CF637D}" type="presParOf" srcId="{54381475-35CA-41F6-A2C7-9C5521251A95}" destId="{8F687153-E5E1-4324-B6CB-50976E0CACA7}" srcOrd="2" destOrd="0" presId="urn:microsoft.com/office/officeart/2005/8/layout/vList2"/>
    <dgm:cxn modelId="{B2DA82ED-33C1-4AE7-8C94-D14C48647259}" type="presParOf" srcId="{54381475-35CA-41F6-A2C7-9C5521251A95}" destId="{4C01FD2F-02F8-4205-89D5-E7B9C60D4F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361E-BAA0-4B7D-B656-3B9F068597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20262-D601-418C-A617-5ED0D2501BA9}">
      <dgm:prSet phldrT="[Text]"/>
      <dgm:spPr/>
      <dgm:t>
        <a:bodyPr/>
        <a:lstStyle/>
        <a:p>
          <a:r>
            <a:rPr lang="en-US" dirty="0"/>
            <a:t>Colorado Efforts</a:t>
          </a:r>
        </a:p>
      </dgm:t>
    </dgm:pt>
    <dgm:pt modelId="{368CABEA-BF4C-4254-8A7E-C5258D0AC3B9}" type="parTrans" cxnId="{1D268477-C948-4B61-BCAB-FFE6DAA3CE7B}">
      <dgm:prSet/>
      <dgm:spPr/>
      <dgm:t>
        <a:bodyPr/>
        <a:lstStyle/>
        <a:p>
          <a:endParaRPr lang="en-US"/>
        </a:p>
      </dgm:t>
    </dgm:pt>
    <dgm:pt modelId="{7192A5F8-5413-4FB7-A3A0-12E87FF196AB}" type="sibTrans" cxnId="{1D268477-C948-4B61-BCAB-FFE6DAA3CE7B}">
      <dgm:prSet/>
      <dgm:spPr/>
      <dgm:t>
        <a:bodyPr/>
        <a:lstStyle/>
        <a:p>
          <a:endParaRPr lang="en-US"/>
        </a:p>
      </dgm:t>
    </dgm:pt>
    <dgm:pt modelId="{91ACBF4B-97DF-4260-A8E2-F3CD879E1ED2}">
      <dgm:prSet phldrT="[Text]"/>
      <dgm:spPr/>
      <dgm:t>
        <a:bodyPr/>
        <a:lstStyle/>
        <a:p>
          <a:r>
            <a:rPr lang="en-US" dirty="0"/>
            <a:t>Health Information Exchange</a:t>
          </a:r>
        </a:p>
      </dgm:t>
    </dgm:pt>
    <dgm:pt modelId="{F43FE61B-669A-424F-9162-9297DBD3DA46}" type="parTrans" cxnId="{F497F89F-5065-480E-8C58-5547E7ADC711}">
      <dgm:prSet/>
      <dgm:spPr/>
      <dgm:t>
        <a:bodyPr/>
        <a:lstStyle/>
        <a:p>
          <a:endParaRPr lang="en-US"/>
        </a:p>
      </dgm:t>
    </dgm:pt>
    <dgm:pt modelId="{E1AEA1E5-369D-4B1A-B10E-D3111B993AD3}" type="sibTrans" cxnId="{F497F89F-5065-480E-8C58-5547E7ADC711}">
      <dgm:prSet/>
      <dgm:spPr/>
      <dgm:t>
        <a:bodyPr/>
        <a:lstStyle/>
        <a:p>
          <a:endParaRPr lang="en-US"/>
        </a:p>
      </dgm:t>
    </dgm:pt>
    <dgm:pt modelId="{77CD3178-26EF-489C-B7F1-3C1D6D3BFF40}">
      <dgm:prSet phldrT="[Text]"/>
      <dgm:spPr/>
      <dgm:t>
        <a:bodyPr/>
        <a:lstStyle/>
        <a:p>
          <a:r>
            <a:rPr lang="en-US" dirty="0"/>
            <a:t>Beacon Consortium</a:t>
          </a:r>
        </a:p>
      </dgm:t>
    </dgm:pt>
    <dgm:pt modelId="{59C1F6C3-6ED7-41AB-90FB-24DD030A236B}" type="parTrans" cxnId="{1813943E-74EF-4F82-BF15-F36E2D6B3907}">
      <dgm:prSet/>
      <dgm:spPr/>
      <dgm:t>
        <a:bodyPr/>
        <a:lstStyle/>
        <a:p>
          <a:endParaRPr lang="en-US"/>
        </a:p>
      </dgm:t>
    </dgm:pt>
    <dgm:pt modelId="{0552E3CA-4593-4A61-8A2D-A86BE8D099D2}" type="sibTrans" cxnId="{1813943E-74EF-4F82-BF15-F36E2D6B3907}">
      <dgm:prSet/>
      <dgm:spPr/>
      <dgm:t>
        <a:bodyPr/>
        <a:lstStyle/>
        <a:p>
          <a:endParaRPr lang="en-US"/>
        </a:p>
      </dgm:t>
    </dgm:pt>
    <dgm:pt modelId="{99FD9310-3DB4-408B-BE9D-4CBD5DC2FF01}">
      <dgm:prSet phldrT="[Text]"/>
      <dgm:spPr/>
      <dgm:t>
        <a:bodyPr/>
        <a:lstStyle/>
        <a:p>
          <a:r>
            <a:rPr lang="en-US" dirty="0"/>
            <a:t>All Payer Claims Database</a:t>
          </a:r>
        </a:p>
      </dgm:t>
    </dgm:pt>
    <dgm:pt modelId="{BE9577C5-C89E-409A-9BE1-F992846C1392}" type="parTrans" cxnId="{D773CCD1-BE75-4C0A-8BAC-A95E8784D701}">
      <dgm:prSet/>
      <dgm:spPr/>
      <dgm:t>
        <a:bodyPr/>
        <a:lstStyle/>
        <a:p>
          <a:endParaRPr lang="en-US"/>
        </a:p>
      </dgm:t>
    </dgm:pt>
    <dgm:pt modelId="{5A197B26-2DFA-41E4-B42E-2F774929444F}" type="sibTrans" cxnId="{D773CCD1-BE75-4C0A-8BAC-A95E8784D701}">
      <dgm:prSet/>
      <dgm:spPr/>
      <dgm:t>
        <a:bodyPr/>
        <a:lstStyle/>
        <a:p>
          <a:endParaRPr lang="en-US"/>
        </a:p>
      </dgm:t>
    </dgm:pt>
    <dgm:pt modelId="{336BB50F-BBC8-45F6-A822-B8876F940FA1}" type="pres">
      <dgm:prSet presAssocID="{D44C361E-BAA0-4B7D-B656-3B9F068597E8}" presName="composite" presStyleCnt="0">
        <dgm:presLayoutVars>
          <dgm:chMax val="1"/>
          <dgm:dir/>
          <dgm:resizeHandles val="exact"/>
        </dgm:presLayoutVars>
      </dgm:prSet>
      <dgm:spPr/>
    </dgm:pt>
    <dgm:pt modelId="{329B52ED-A50D-4556-AB35-C9910702B390}" type="pres">
      <dgm:prSet presAssocID="{54A20262-D601-418C-A617-5ED0D2501BA9}" presName="roof" presStyleLbl="dkBgShp" presStyleIdx="0" presStyleCnt="2" custLinFactNeighborX="6977"/>
      <dgm:spPr/>
    </dgm:pt>
    <dgm:pt modelId="{84D7DAEE-99FA-44CF-89DE-83AD4EDECF3B}" type="pres">
      <dgm:prSet presAssocID="{54A20262-D601-418C-A617-5ED0D2501BA9}" presName="pillars" presStyleCnt="0"/>
      <dgm:spPr/>
    </dgm:pt>
    <dgm:pt modelId="{A6ECFAB0-EDDA-4029-93C2-7564CB765926}" type="pres">
      <dgm:prSet presAssocID="{54A20262-D601-418C-A617-5ED0D2501BA9}" presName="pillar1" presStyleLbl="node1" presStyleIdx="0" presStyleCnt="3">
        <dgm:presLayoutVars>
          <dgm:bulletEnabled val="1"/>
        </dgm:presLayoutVars>
      </dgm:prSet>
      <dgm:spPr/>
    </dgm:pt>
    <dgm:pt modelId="{C2452CE9-6296-4015-8B8F-0CF94681220A}" type="pres">
      <dgm:prSet presAssocID="{77CD3178-26EF-489C-B7F1-3C1D6D3BFF40}" presName="pillarX" presStyleLbl="node1" presStyleIdx="1" presStyleCnt="3">
        <dgm:presLayoutVars>
          <dgm:bulletEnabled val="1"/>
        </dgm:presLayoutVars>
      </dgm:prSet>
      <dgm:spPr/>
    </dgm:pt>
    <dgm:pt modelId="{9E18AF10-21B7-426A-9EDA-31454EF81527}" type="pres">
      <dgm:prSet presAssocID="{99FD9310-3DB4-408B-BE9D-4CBD5DC2FF01}" presName="pillarX" presStyleLbl="node1" presStyleIdx="2" presStyleCnt="3">
        <dgm:presLayoutVars>
          <dgm:bulletEnabled val="1"/>
        </dgm:presLayoutVars>
      </dgm:prSet>
      <dgm:spPr/>
    </dgm:pt>
    <dgm:pt modelId="{A3252685-3BC8-4205-930E-3A4A91A47A10}" type="pres">
      <dgm:prSet presAssocID="{54A20262-D601-418C-A617-5ED0D2501BA9}" presName="base" presStyleLbl="dkBgShp" presStyleIdx="1" presStyleCnt="2"/>
      <dgm:spPr/>
    </dgm:pt>
  </dgm:ptLst>
  <dgm:cxnLst>
    <dgm:cxn modelId="{473F5701-4FCD-4AA4-B009-51D3B7B73EC3}" type="presOf" srcId="{54A20262-D601-418C-A617-5ED0D2501BA9}" destId="{329B52ED-A50D-4556-AB35-C9910702B390}" srcOrd="0" destOrd="0" presId="urn:microsoft.com/office/officeart/2005/8/layout/hList3"/>
    <dgm:cxn modelId="{1813943E-74EF-4F82-BF15-F36E2D6B3907}" srcId="{54A20262-D601-418C-A617-5ED0D2501BA9}" destId="{77CD3178-26EF-489C-B7F1-3C1D6D3BFF40}" srcOrd="1" destOrd="0" parTransId="{59C1F6C3-6ED7-41AB-90FB-24DD030A236B}" sibTransId="{0552E3CA-4593-4A61-8A2D-A86BE8D099D2}"/>
    <dgm:cxn modelId="{00C25D6F-3EC1-4F1C-AEA9-AACF9DE76A7C}" type="presOf" srcId="{77CD3178-26EF-489C-B7F1-3C1D6D3BFF40}" destId="{C2452CE9-6296-4015-8B8F-0CF94681220A}" srcOrd="0" destOrd="0" presId="urn:microsoft.com/office/officeart/2005/8/layout/hList3"/>
    <dgm:cxn modelId="{1D268477-C948-4B61-BCAB-FFE6DAA3CE7B}" srcId="{D44C361E-BAA0-4B7D-B656-3B9F068597E8}" destId="{54A20262-D601-418C-A617-5ED0D2501BA9}" srcOrd="0" destOrd="0" parTransId="{368CABEA-BF4C-4254-8A7E-C5258D0AC3B9}" sibTransId="{7192A5F8-5413-4FB7-A3A0-12E87FF196AB}"/>
    <dgm:cxn modelId="{BA416788-3391-4958-9F1A-4B9BFEF5FAB6}" type="presOf" srcId="{99FD9310-3DB4-408B-BE9D-4CBD5DC2FF01}" destId="{9E18AF10-21B7-426A-9EDA-31454EF81527}" srcOrd="0" destOrd="0" presId="urn:microsoft.com/office/officeart/2005/8/layout/hList3"/>
    <dgm:cxn modelId="{F497F89F-5065-480E-8C58-5547E7ADC711}" srcId="{54A20262-D601-418C-A617-5ED0D2501BA9}" destId="{91ACBF4B-97DF-4260-A8E2-F3CD879E1ED2}" srcOrd="0" destOrd="0" parTransId="{F43FE61B-669A-424F-9162-9297DBD3DA46}" sibTransId="{E1AEA1E5-369D-4B1A-B10E-D3111B993AD3}"/>
    <dgm:cxn modelId="{7F1BB6C8-3419-4725-9EE6-9CAF406CBD9F}" type="presOf" srcId="{91ACBF4B-97DF-4260-A8E2-F3CD879E1ED2}" destId="{A6ECFAB0-EDDA-4029-93C2-7564CB765926}" srcOrd="0" destOrd="0" presId="urn:microsoft.com/office/officeart/2005/8/layout/hList3"/>
    <dgm:cxn modelId="{D773CCD1-BE75-4C0A-8BAC-A95E8784D701}" srcId="{54A20262-D601-418C-A617-5ED0D2501BA9}" destId="{99FD9310-3DB4-408B-BE9D-4CBD5DC2FF01}" srcOrd="2" destOrd="0" parTransId="{BE9577C5-C89E-409A-9BE1-F992846C1392}" sibTransId="{5A197B26-2DFA-41E4-B42E-2F774929444F}"/>
    <dgm:cxn modelId="{634A7FEF-ED69-40B3-89D1-610DDDC4F86D}" type="presOf" srcId="{D44C361E-BAA0-4B7D-B656-3B9F068597E8}" destId="{336BB50F-BBC8-45F6-A822-B8876F940FA1}" srcOrd="0" destOrd="0" presId="urn:microsoft.com/office/officeart/2005/8/layout/hList3"/>
    <dgm:cxn modelId="{777C48BC-8939-47AB-80B2-70749B3CED4B}" type="presParOf" srcId="{336BB50F-BBC8-45F6-A822-B8876F940FA1}" destId="{329B52ED-A50D-4556-AB35-C9910702B390}" srcOrd="0" destOrd="0" presId="urn:microsoft.com/office/officeart/2005/8/layout/hList3"/>
    <dgm:cxn modelId="{3F3171BF-79D3-4447-89FE-B40CD8003A14}" type="presParOf" srcId="{336BB50F-BBC8-45F6-A822-B8876F940FA1}" destId="{84D7DAEE-99FA-44CF-89DE-83AD4EDECF3B}" srcOrd="1" destOrd="0" presId="urn:microsoft.com/office/officeart/2005/8/layout/hList3"/>
    <dgm:cxn modelId="{AEFB57AC-9272-4CEF-8FE1-54EBC8328FE0}" type="presParOf" srcId="{84D7DAEE-99FA-44CF-89DE-83AD4EDECF3B}" destId="{A6ECFAB0-EDDA-4029-93C2-7564CB765926}" srcOrd="0" destOrd="0" presId="urn:microsoft.com/office/officeart/2005/8/layout/hList3"/>
    <dgm:cxn modelId="{5EB84791-38E3-4751-9AEB-4077B325916C}" type="presParOf" srcId="{84D7DAEE-99FA-44CF-89DE-83AD4EDECF3B}" destId="{C2452CE9-6296-4015-8B8F-0CF94681220A}" srcOrd="1" destOrd="0" presId="urn:microsoft.com/office/officeart/2005/8/layout/hList3"/>
    <dgm:cxn modelId="{FD6B4186-AD25-4627-96F9-A763FDF7EE02}" type="presParOf" srcId="{84D7DAEE-99FA-44CF-89DE-83AD4EDECF3B}" destId="{9E18AF10-21B7-426A-9EDA-31454EF81527}" srcOrd="2" destOrd="0" presId="urn:microsoft.com/office/officeart/2005/8/layout/hList3"/>
    <dgm:cxn modelId="{EFA990C8-A6AD-4A5C-9973-AB27591944F4}" type="presParOf" srcId="{336BB50F-BBC8-45F6-A822-B8876F940FA1}" destId="{A3252685-3BC8-4205-930E-3A4A91A47A1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76591-A500-4FCD-9FAD-CAE995042FF4}">
      <dsp:nvSpPr>
        <dsp:cNvPr id="0" name=""/>
        <dsp:cNvSpPr/>
      </dsp:nvSpPr>
      <dsp:spPr>
        <a:xfrm>
          <a:off x="213360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baseline="0" dirty="0">
              <a:solidFill>
                <a:srgbClr val="3B6E8F"/>
              </a:solidFill>
            </a:rPr>
            <a:t>Multidisciplinary Care Team</a:t>
          </a:r>
        </a:p>
      </dsp:txBody>
      <dsp:txXfrm>
        <a:off x="2724150" y="1181100"/>
        <a:ext cx="1181099" cy="1181099"/>
      </dsp:txXfrm>
    </dsp:sp>
    <dsp:sp modelId="{1BC51AAE-54FA-461A-9744-FEBC816395E8}">
      <dsp:nvSpPr>
        <dsp:cNvPr id="0" name=""/>
        <dsp:cNvSpPr/>
      </dsp:nvSpPr>
      <dsp:spPr>
        <a:xfrm>
          <a:off x="9525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40" kern="1200" dirty="0">
              <a:solidFill>
                <a:srgbClr val="3B6E8F"/>
              </a:solidFill>
            </a:rPr>
            <a:t>Coordinated </a:t>
          </a:r>
          <a:r>
            <a:rPr lang="en-US" sz="1240" kern="1200" baseline="0" dirty="0">
              <a:solidFill>
                <a:srgbClr val="3B6E8F"/>
              </a:solidFill>
            </a:rPr>
            <a:t>care</a:t>
          </a:r>
          <a:r>
            <a:rPr lang="en-US" sz="1240" kern="1200" dirty="0">
              <a:solidFill>
                <a:srgbClr val="3B6E8F"/>
              </a:solidFill>
            </a:rPr>
            <a:t> across providers and specialties</a:t>
          </a:r>
        </a:p>
      </dsp:txBody>
      <dsp:txXfrm>
        <a:off x="1543050" y="3543299"/>
        <a:ext cx="1181099" cy="1181099"/>
      </dsp:txXfrm>
    </dsp:sp>
    <dsp:sp modelId="{10E70C70-772B-49E1-A187-24DD484D9038}">
      <dsp:nvSpPr>
        <dsp:cNvPr id="0" name=""/>
        <dsp:cNvSpPr/>
      </dsp:nvSpPr>
      <dsp:spPr>
        <a:xfrm rot="10800000">
          <a:off x="21336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rgbClr val="3B6E8F"/>
              </a:solidFill>
            </a:rPr>
            <a:t>Patient</a:t>
          </a:r>
        </a:p>
      </dsp:txBody>
      <dsp:txXfrm rot="10800000">
        <a:off x="2724150" y="2362199"/>
        <a:ext cx="1181099" cy="1181099"/>
      </dsp:txXfrm>
    </dsp:sp>
    <dsp:sp modelId="{B2D8A2C0-5B0D-4473-9800-E9FEFE0292B3}">
      <dsp:nvSpPr>
        <dsp:cNvPr id="0" name=""/>
        <dsp:cNvSpPr/>
      </dsp:nvSpPr>
      <dsp:spPr>
        <a:xfrm>
          <a:off x="33147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3B6E8F"/>
              </a:solidFill>
            </a:rPr>
            <a:t>Emphasis on </a:t>
          </a:r>
          <a:r>
            <a:rPr lang="en-US" sz="1200" kern="1200" baseline="0" dirty="0">
              <a:solidFill>
                <a:srgbClr val="3B6E8F"/>
              </a:solidFill>
            </a:rPr>
            <a:t>prevention</a:t>
          </a:r>
          <a:r>
            <a:rPr lang="en-US" sz="1200" kern="1200" dirty="0">
              <a:solidFill>
                <a:srgbClr val="3B6E8F"/>
              </a:solidFill>
            </a:rPr>
            <a:t> primary care education</a:t>
          </a:r>
        </a:p>
      </dsp:txBody>
      <dsp:txXfrm>
        <a:off x="3905250" y="3543299"/>
        <a:ext cx="1181099" cy="1181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EB291-CCD9-4B3D-8014-89AA65EAE414}">
      <dsp:nvSpPr>
        <dsp:cNvPr id="0" name=""/>
        <dsp:cNvSpPr/>
      </dsp:nvSpPr>
      <dsp:spPr>
        <a:xfrm rot="5400000">
          <a:off x="5037873" y="-1933539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Medicaid and CHP+</a:t>
          </a:r>
        </a:p>
      </dsp:txBody>
      <dsp:txXfrm rot="-5400000">
        <a:off x="2962656" y="196181"/>
        <a:ext cx="5212441" cy="1007502"/>
      </dsp:txXfrm>
    </dsp:sp>
    <dsp:sp modelId="{750FF99E-0DEB-4B6C-A554-C33B85E88D62}">
      <dsp:nvSpPr>
        <dsp:cNvPr id="0" name=""/>
        <dsp:cNvSpPr/>
      </dsp:nvSpPr>
      <dsp:spPr>
        <a:xfrm>
          <a:off x="0" y="2114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Medical Home Initiative for Children</a:t>
          </a:r>
        </a:p>
      </dsp:txBody>
      <dsp:txXfrm>
        <a:off x="68129" y="70243"/>
        <a:ext cx="2826398" cy="1259377"/>
      </dsp:txXfrm>
    </dsp:sp>
    <dsp:sp modelId="{E51DB8B0-92EF-4196-9565-B407A5228C43}">
      <dsp:nvSpPr>
        <dsp:cNvPr id="0" name=""/>
        <dsp:cNvSpPr/>
      </dsp:nvSpPr>
      <dsp:spPr>
        <a:xfrm rot="5400000">
          <a:off x="5037873" y="-468122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Medicaid, </a:t>
          </a:r>
          <a:r>
            <a:rPr lang="en-US" sz="3100" kern="1200" dirty="0" err="1"/>
            <a:t>CoverColorado</a:t>
          </a:r>
          <a:r>
            <a:rPr lang="en-US" sz="3100" kern="1200" dirty="0"/>
            <a:t> and five private payers</a:t>
          </a:r>
        </a:p>
      </dsp:txBody>
      <dsp:txXfrm rot="-5400000">
        <a:off x="2962656" y="1661598"/>
        <a:ext cx="5212441" cy="1007502"/>
      </dsp:txXfrm>
    </dsp:sp>
    <dsp:sp modelId="{334A7D8A-B9D0-491E-979B-4C0A68E20938}">
      <dsp:nvSpPr>
        <dsp:cNvPr id="0" name=""/>
        <dsp:cNvSpPr/>
      </dsp:nvSpPr>
      <dsp:spPr>
        <a:xfrm>
          <a:off x="0" y="1467532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Multi-payer, Multi-state Patient Centered Medical Home Initiative</a:t>
          </a:r>
        </a:p>
      </dsp:txBody>
      <dsp:txXfrm>
        <a:off x="68129" y="1535661"/>
        <a:ext cx="2826398" cy="1259377"/>
      </dsp:txXfrm>
    </dsp:sp>
    <dsp:sp modelId="{A3CE1DAB-02DA-45BD-A259-4951A6160A12}">
      <dsp:nvSpPr>
        <dsp:cNvPr id="0" name=""/>
        <dsp:cNvSpPr/>
      </dsp:nvSpPr>
      <dsp:spPr>
        <a:xfrm rot="5400000">
          <a:off x="5037873" y="997295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Fourteen safety net clinics</a:t>
          </a:r>
        </a:p>
      </dsp:txBody>
      <dsp:txXfrm rot="-5400000">
        <a:off x="2962656" y="3127016"/>
        <a:ext cx="5212441" cy="1007502"/>
      </dsp:txXfrm>
    </dsp:sp>
    <dsp:sp modelId="{C90D0C60-62E5-4C07-B869-66F170FE673D}">
      <dsp:nvSpPr>
        <dsp:cNvPr id="0" name=""/>
        <dsp:cNvSpPr/>
      </dsp:nvSpPr>
      <dsp:spPr>
        <a:xfrm>
          <a:off x="0" y="2932949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Safety Net Medical Home Initiative Demonstration</a:t>
          </a:r>
        </a:p>
      </dsp:txBody>
      <dsp:txXfrm>
        <a:off x="68129" y="3001078"/>
        <a:ext cx="2826398" cy="1259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78867-3251-4FF9-803F-6E7BE90D3CAC}">
      <dsp:nvSpPr>
        <dsp:cNvPr id="0" name=""/>
        <dsp:cNvSpPr/>
      </dsp:nvSpPr>
      <dsp:spPr>
        <a:xfrm>
          <a:off x="0" y="0"/>
          <a:ext cx="8153400" cy="199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What is Global Payment?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Single, risk-adjusted payment to a responsible provider for patient’s care </a:t>
          </a:r>
          <a:r>
            <a:rPr lang="en-US" sz="2800" i="1" kern="1200" dirty="0"/>
            <a:t>over fixed period of time</a:t>
          </a:r>
          <a:endParaRPr lang="en-US" sz="2800" kern="1200" dirty="0"/>
        </a:p>
      </dsp:txBody>
      <dsp:txXfrm>
        <a:off x="97452" y="97452"/>
        <a:ext cx="7958496" cy="1801408"/>
      </dsp:txXfrm>
    </dsp:sp>
    <dsp:sp modelId="{8F687153-E5E1-4324-B6CB-50976E0CACA7}">
      <dsp:nvSpPr>
        <dsp:cNvPr id="0" name=""/>
        <dsp:cNvSpPr/>
      </dsp:nvSpPr>
      <dsp:spPr>
        <a:xfrm>
          <a:off x="0" y="2362202"/>
          <a:ext cx="8153400" cy="1996312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Colorado efforts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Program of All-Inclusive Care for the Elderly (PACE)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  HB 1281 Medicaid Payment Reform Pilot Program</a:t>
          </a:r>
        </a:p>
      </dsp:txBody>
      <dsp:txXfrm>
        <a:off x="97452" y="2459654"/>
        <a:ext cx="7958496" cy="1801408"/>
      </dsp:txXfrm>
    </dsp:sp>
    <dsp:sp modelId="{4C01FD2F-02F8-4205-89D5-E7B9C60D4FA8}">
      <dsp:nvSpPr>
        <dsp:cNvPr id="0" name=""/>
        <dsp:cNvSpPr/>
      </dsp:nvSpPr>
      <dsp:spPr>
        <a:xfrm>
          <a:off x="0" y="4218712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4218712"/>
        <a:ext cx="8153400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B52ED-A50D-4556-AB35-C9910702B390}">
      <dsp:nvSpPr>
        <dsp:cNvPr id="0" name=""/>
        <dsp:cNvSpPr/>
      </dsp:nvSpPr>
      <dsp:spPr>
        <a:xfrm>
          <a:off x="0" y="0"/>
          <a:ext cx="4114800" cy="11582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Colorado Efforts</a:t>
          </a:r>
        </a:p>
      </dsp:txBody>
      <dsp:txXfrm>
        <a:off x="0" y="0"/>
        <a:ext cx="4114800" cy="1158240"/>
      </dsp:txXfrm>
    </dsp:sp>
    <dsp:sp modelId="{A6ECFAB0-EDDA-4029-93C2-7564CB765926}">
      <dsp:nvSpPr>
        <dsp:cNvPr id="0" name=""/>
        <dsp:cNvSpPr/>
      </dsp:nvSpPr>
      <dsp:spPr>
        <a:xfrm>
          <a:off x="2009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Health Information Exchange</a:t>
          </a:r>
        </a:p>
      </dsp:txBody>
      <dsp:txXfrm>
        <a:off x="2009" y="1158240"/>
        <a:ext cx="1370260" cy="2432304"/>
      </dsp:txXfrm>
    </dsp:sp>
    <dsp:sp modelId="{C2452CE9-6296-4015-8B8F-0CF94681220A}">
      <dsp:nvSpPr>
        <dsp:cNvPr id="0" name=""/>
        <dsp:cNvSpPr/>
      </dsp:nvSpPr>
      <dsp:spPr>
        <a:xfrm>
          <a:off x="1372269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Beacon Consortium</a:t>
          </a:r>
        </a:p>
      </dsp:txBody>
      <dsp:txXfrm>
        <a:off x="1372269" y="1158240"/>
        <a:ext cx="1370260" cy="2432304"/>
      </dsp:txXfrm>
    </dsp:sp>
    <dsp:sp modelId="{9E18AF10-21B7-426A-9EDA-31454EF81527}">
      <dsp:nvSpPr>
        <dsp:cNvPr id="0" name=""/>
        <dsp:cNvSpPr/>
      </dsp:nvSpPr>
      <dsp:spPr>
        <a:xfrm>
          <a:off x="2742530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Payer Claims Database</a:t>
          </a:r>
        </a:p>
      </dsp:txBody>
      <dsp:txXfrm>
        <a:off x="2742530" y="1158240"/>
        <a:ext cx="1370260" cy="2432304"/>
      </dsp:txXfrm>
    </dsp:sp>
    <dsp:sp modelId="{A3252685-3BC8-4205-930E-3A4A91A47A10}">
      <dsp:nvSpPr>
        <dsp:cNvPr id="0" name=""/>
        <dsp:cNvSpPr/>
      </dsp:nvSpPr>
      <dsp:spPr>
        <a:xfrm>
          <a:off x="0" y="3590544"/>
          <a:ext cx="4114800" cy="2702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695A8C-F8CE-421E-B0F0-346148B2546D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8D3D7-EB87-4078-A481-F868568903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9764-E18B-4295-B3B2-D05C134B775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change Event Name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/>
              <a:t>Name Here     </a:t>
            </a:r>
            <a:r>
              <a:rPr kumimoji="0" lang="en-US" dirty="0"/>
              <a:t>720.382.####     #########@</a:t>
            </a:r>
            <a:r>
              <a:rPr kumimoji="0" lang="en-US" dirty="0" err="1"/>
              <a:t>coloradohealthinstitute.org</a:t>
            </a:r>
            <a:endParaRPr kumimoji="0"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change Event Name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/>
              <a:t>Date ##, ####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/>
              <a:t>Click to Edit Master Slide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/>
              <a:t>Click to change Title of Subhead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/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/>
              <a:t>Caption text in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/>
              <a:t>Name Here     </a:t>
            </a:r>
            <a:r>
              <a:rPr kumimoji="0" lang="en-US" dirty="0"/>
              <a:t>720.382.####     #########@</a:t>
            </a:r>
            <a:r>
              <a:rPr kumimoji="0" lang="en-US" dirty="0" err="1"/>
              <a:t>coloradohealthinstitute.org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Reining in Growth of Health Spending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February  16, 2012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2012 Health Policy Roundtables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7162800" cy="374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985">
                <a:tc>
                  <a:txBody>
                    <a:bodyPr/>
                    <a:lstStyle/>
                    <a:p>
                      <a:r>
                        <a:rPr lang="en-US" sz="2800" dirty="0"/>
                        <a:t>Reasons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985">
                <a:tc>
                  <a:txBody>
                    <a:bodyPr/>
                    <a:lstStyle/>
                    <a:p>
                      <a:r>
                        <a:rPr lang="en-US" sz="2800" dirty="0"/>
                        <a:t>Cost of health insurance is too 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7901">
                <a:tc>
                  <a:txBody>
                    <a:bodyPr/>
                    <a:lstStyle/>
                    <a:p>
                      <a:r>
                        <a:rPr lang="en-US" sz="2800" dirty="0"/>
                        <a:t>Employed</a:t>
                      </a:r>
                      <a:r>
                        <a:rPr lang="en-US" sz="2800" baseline="0" dirty="0"/>
                        <a:t> family member was not offered or eligible for employer’s coverage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728">
                <a:tc>
                  <a:txBody>
                    <a:bodyPr/>
                    <a:lstStyle/>
                    <a:p>
                      <a:r>
                        <a:rPr lang="en-US" sz="2800" dirty="0"/>
                        <a:t>Employed family member lost job</a:t>
                      </a:r>
                      <a:r>
                        <a:rPr lang="en-US" sz="2800" baseline="0" dirty="0"/>
                        <a:t> 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or changed employers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Three Reasons Why Uninsured </a:t>
            </a:r>
            <a:br>
              <a:rPr lang="en-US" dirty="0"/>
            </a:br>
            <a:r>
              <a:rPr lang="en-US" dirty="0"/>
              <a:t>Coloradans Lacked Coverage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4834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Colorado Health Access Survey, The Colorado Trust,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864423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 Uninsured individuals could report more than one reason for being uninsured.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534400" cy="914400"/>
          </a:xfrm>
        </p:spPr>
        <p:txBody>
          <a:bodyPr>
            <a:noAutofit/>
          </a:bodyPr>
          <a:lstStyle/>
          <a:p>
            <a:r>
              <a:rPr lang="en-US" sz="4400" dirty="0"/>
              <a:t>Drivers of Health Care Spending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are Health Care Costs Increasing in US?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r>
              <a:rPr lang="en-US" sz="3600" dirty="0"/>
              <a:t>System incentivizes volume</a:t>
            </a:r>
          </a:p>
          <a:p>
            <a:r>
              <a:rPr lang="en-US" sz="3600" dirty="0"/>
              <a:t>Insurance drives utilization of services </a:t>
            </a:r>
          </a:p>
          <a:p>
            <a:r>
              <a:rPr lang="en-US" sz="3600" dirty="0"/>
              <a:t>Higher income countries can afford more expensive health care services</a:t>
            </a:r>
          </a:p>
          <a:p>
            <a:r>
              <a:rPr lang="en-US" sz="3600" dirty="0"/>
              <a:t>Aging of the population, increase in disease prevalence</a:t>
            </a:r>
          </a:p>
          <a:p>
            <a:r>
              <a:rPr lang="en-US" sz="3600" dirty="0"/>
              <a:t>Inefficiencies in medical care delivery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33F0-713B-46D9-B22F-ACE6A874C6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Health Care Costs:  Key Information on Health Care Costs and their Impact, Kaiser Family Foundation,  2009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Skewing of Health Expenditures</a:t>
            </a:r>
          </a:p>
        </p:txBody>
      </p:sp>
      <p:pic>
        <p:nvPicPr>
          <p:cNvPr id="8" name="Content Placeholder 7" descr="Skewing of health expenditu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447975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is an Important Correlate with Cost </a:t>
            </a:r>
          </a:p>
        </p:txBody>
      </p:sp>
      <p:pic>
        <p:nvPicPr>
          <p:cNvPr id="6" name="Content Placeholder 5" descr="age correlate with c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5729" y="1524000"/>
            <a:ext cx="6514271" cy="48806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78523" y="3412123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Annual Cost Per Capita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Enrollees and Expenditures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Distribution of Medicaid enrollment and expenditures by eligibil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2766" y="1524000"/>
            <a:ext cx="7116834" cy="4267481"/>
          </a:xfrm>
        </p:spPr>
      </p:pic>
      <p:sp>
        <p:nvSpPr>
          <p:cNvPr id="8" name="TextBox 7"/>
          <p:cNvSpPr txBox="1"/>
          <p:nvPr/>
        </p:nvSpPr>
        <p:spPr>
          <a:xfrm>
            <a:off x="381000" y="6096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Colorado Department of Health Care Policy and Financing, Executive Budget Request, Nov. 1, 2011. Rounding results in a total of more than 100 percent.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Medicaid Expenditures by Service Categories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MK pie 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279" b="22581"/>
          <a:stretch>
            <a:fillRect/>
          </a:stretch>
        </p:blipFill>
        <p:spPr>
          <a:xfrm>
            <a:off x="914400" y="1371600"/>
            <a:ext cx="7664071" cy="4267200"/>
          </a:xfrm>
        </p:spPr>
      </p:pic>
      <p:sp>
        <p:nvSpPr>
          <p:cNvPr id="9" name="TextBox 8"/>
          <p:cNvSpPr txBox="1"/>
          <p:nvPr/>
        </p:nvSpPr>
        <p:spPr>
          <a:xfrm>
            <a:off x="381000" y="60960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Joint Budget Committee, FY2012-13 Staff Budget Briefing, Dec. 15, 2011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“Hot Spotters”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 descr="NY Hot Spotter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505200"/>
            <a:ext cx="2246376" cy="3075251"/>
          </a:xfrm>
          <a:prstGeom prst="rect">
            <a:avLst/>
          </a:prstGeom>
        </p:spPr>
      </p:pic>
      <p:pic>
        <p:nvPicPr>
          <p:cNvPr id="11" name="Picture 10" descr="HotSpotters_by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371600"/>
            <a:ext cx="7239000" cy="19002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257800"/>
            <a:ext cx="6172200" cy="1295400"/>
          </a:xfrm>
        </p:spPr>
        <p:txBody>
          <a:bodyPr>
            <a:noAutofit/>
          </a:bodyPr>
          <a:lstStyle/>
          <a:p>
            <a:r>
              <a:rPr lang="en-US" sz="4400" dirty="0"/>
              <a:t>What Can We Do To Address Cost Drivers?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vel of evid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480" y="2286000"/>
            <a:ext cx="8252320" cy="2892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Evidence: </a:t>
            </a:r>
            <a:br>
              <a:rPr lang="en-US" dirty="0"/>
            </a:br>
            <a:r>
              <a:rPr lang="en-US" dirty="0"/>
              <a:t>From Research to Program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3600" dirty="0"/>
              <a:t>What are the health care cost growth trends in Colorado and why do they matter?</a:t>
            </a:r>
          </a:p>
          <a:p>
            <a:pPr>
              <a:spcAft>
                <a:spcPts val="900"/>
              </a:spcAft>
            </a:pPr>
            <a:r>
              <a:rPr lang="en-US" sz="3600" dirty="0"/>
              <a:t>What are the drivers?  </a:t>
            </a:r>
          </a:p>
          <a:p>
            <a:pPr>
              <a:spcAft>
                <a:spcPts val="900"/>
              </a:spcAft>
            </a:pPr>
            <a:r>
              <a:rPr lang="en-US" sz="3600" dirty="0"/>
              <a:t>How do we move from an idea to scaled implementation?   </a:t>
            </a:r>
          </a:p>
          <a:p>
            <a:pPr>
              <a:spcAft>
                <a:spcPts val="900"/>
              </a:spcAft>
            </a:pPr>
            <a:r>
              <a:rPr lang="en-US" sz="3600" dirty="0"/>
              <a:t>What’s happening in Colorado?  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What are the results?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What do we still need to learn?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We Will Be Answering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r>
              <a:rPr lang="en-US" sz="3600" dirty="0"/>
              <a:t>Medical homes and care coordination</a:t>
            </a:r>
          </a:p>
          <a:p>
            <a:r>
              <a:rPr lang="en-US" sz="3600" dirty="0"/>
              <a:t>Medicaid Accountable Care Collaborative</a:t>
            </a:r>
          </a:p>
          <a:p>
            <a:r>
              <a:rPr lang="en-US" sz="3600" dirty="0"/>
              <a:t>Accountable care organizations</a:t>
            </a:r>
          </a:p>
          <a:p>
            <a:r>
              <a:rPr lang="en-US" sz="3600" dirty="0"/>
              <a:t>Bundled payments</a:t>
            </a:r>
          </a:p>
          <a:p>
            <a:r>
              <a:rPr lang="en-US" sz="3600" dirty="0"/>
              <a:t>Global capitation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Ways to Test Cost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200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591800" y="5334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ost cont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590124"/>
            <a:ext cx="9143999" cy="52678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Medical Home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Home: Impact on Controlling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8316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3600" dirty="0"/>
              <a:t>CMHI demonstrates savings but targeted to lower-cost populations</a:t>
            </a:r>
          </a:p>
          <a:p>
            <a:pPr lvl="0">
              <a:spcAft>
                <a:spcPts val="900"/>
              </a:spcAft>
            </a:pPr>
            <a:r>
              <a:rPr lang="en-US" sz="3600" dirty="0"/>
              <a:t>Colorado programs still being evaluated, early returns and national results encouraging</a:t>
            </a:r>
          </a:p>
          <a:p>
            <a:pPr lvl="0">
              <a:spcAft>
                <a:spcPts val="900"/>
              </a:spcAft>
            </a:pPr>
            <a:r>
              <a:rPr lang="en-US" sz="3600" dirty="0"/>
              <a:t>Complex, lengthy, resource-intense process for practices to become medical homes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Accountable Care Collaborative</a:t>
            </a:r>
          </a:p>
        </p:txBody>
      </p:sp>
      <p:pic>
        <p:nvPicPr>
          <p:cNvPr id="6" name="Picture 5" descr="Medicaid Accountable Care Collaborative.jpg"/>
          <p:cNvPicPr>
            <a:picLocks noChangeAspect="1"/>
          </p:cNvPicPr>
          <p:nvPr/>
        </p:nvPicPr>
        <p:blipFill>
          <a:blip r:embed="rId3" cstate="print"/>
          <a:srcRect l="38333"/>
          <a:stretch>
            <a:fillRect/>
          </a:stretch>
        </p:blipFill>
        <p:spPr>
          <a:xfrm>
            <a:off x="1070217" y="1418328"/>
            <a:ext cx="7464183" cy="46776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‘s Impact on Controlling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6509"/>
            <a:ext cx="8305800" cy="47118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Preliminary estimates on cost savings show some decreases in utilization but data are limited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Future opportunities for savings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Proposed “</a:t>
            </a:r>
            <a:r>
              <a:rPr lang="en-US" dirty="0" err="1"/>
              <a:t>gainsharing</a:t>
            </a:r>
            <a:r>
              <a:rPr lang="en-US" dirty="0"/>
              <a:t>” incentive payments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Dual eligible enrollment</a:t>
            </a:r>
          </a:p>
          <a:p>
            <a:pPr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Reform: Moving From Volume to Value</a:t>
            </a:r>
          </a:p>
        </p:txBody>
      </p:sp>
      <p:pic>
        <p:nvPicPr>
          <p:cNvPr id="4" name="Content Placeholder 9" descr="FFS image_mass.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3810000"/>
            <a:ext cx="4040188" cy="2554705"/>
          </a:xfrm>
          <a:prstGeom prst="rect">
            <a:avLst/>
          </a:prstGeom>
        </p:spPr>
      </p:pic>
      <p:pic>
        <p:nvPicPr>
          <p:cNvPr id="5" name="Content Placeholder 10" descr="FFS image 2_mass.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8400" y="990600"/>
            <a:ext cx="4041775" cy="2621268"/>
          </a:xfrm>
          <a:prstGeom prst="rect">
            <a:avLst/>
          </a:prstGeom>
        </p:spPr>
      </p:pic>
      <p:pic>
        <p:nvPicPr>
          <p:cNvPr id="6" name="Picture 5" descr="payment re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95400"/>
            <a:ext cx="6942730" cy="52547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Accountable Care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3600" dirty="0"/>
              <a:t>Provider networks that are responsible for controlling costs through rewards and penalties</a:t>
            </a:r>
          </a:p>
          <a:p>
            <a:pPr lvl="0">
              <a:spcAft>
                <a:spcPts val="600"/>
              </a:spcAft>
            </a:pPr>
            <a:r>
              <a:rPr lang="en-US" sz="3600" dirty="0"/>
              <a:t>Current efforts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Medicare Shared Savings Programs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Pioneer ACO Model</a:t>
            </a:r>
          </a:p>
          <a:p>
            <a:pPr lvl="0">
              <a:spcAft>
                <a:spcPts val="600"/>
              </a:spcAft>
              <a:buClr>
                <a:srgbClr val="F6A01A"/>
              </a:buClr>
            </a:pPr>
            <a:r>
              <a:rPr lang="en-US" sz="3600" dirty="0">
                <a:solidFill>
                  <a:srgbClr val="3B6E8F"/>
                </a:solidFill>
              </a:rPr>
              <a:t>Medicare ACO demonstration found limited evidence of cost savings</a:t>
            </a:r>
          </a:p>
          <a:p>
            <a:pPr>
              <a:spcAft>
                <a:spcPts val="600"/>
              </a:spcAft>
              <a:buNone/>
            </a:pPr>
            <a:r>
              <a:rPr lang="en-US" dirty="0"/>
              <a:t> 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Bundled Payments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1816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3600" dirty="0"/>
              <a:t>Bundled payment is fixed amount to providers for specific </a:t>
            </a:r>
            <a:r>
              <a:rPr lang="en-US" sz="3600" i="1" dirty="0"/>
              <a:t>episode of care. </a:t>
            </a:r>
          </a:p>
          <a:p>
            <a:pPr lvl="0">
              <a:spcAft>
                <a:spcPts val="600"/>
              </a:spcAft>
            </a:pPr>
            <a:r>
              <a:rPr lang="en-US" sz="3600" dirty="0"/>
              <a:t>Still accumulating evidence </a:t>
            </a:r>
          </a:p>
          <a:p>
            <a:pPr lvl="0">
              <a:spcAft>
                <a:spcPts val="600"/>
              </a:spcAft>
            </a:pPr>
            <a:r>
              <a:rPr lang="en-US" sz="3600" dirty="0"/>
              <a:t>RAND’s </a:t>
            </a:r>
            <a:r>
              <a:rPr lang="en-US" sz="3600" i="1" dirty="0"/>
              <a:t>modeling</a:t>
            </a:r>
            <a:r>
              <a:rPr lang="en-US" sz="3600" dirty="0"/>
              <a:t> – of payment reform ideas, bundled payments hold greatest promise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Heart bypass Medicare bundling demonstration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10% decline in bypass surgery costs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6509"/>
            <a:ext cx="8686800" cy="433089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Pilot implemented in CO by Health Care Incentives Improvement Institute and Colorado Business Group on Health 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Providers financially encouraged to reduce potentially avoidable complications (PACs)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Testing bundled payments concept in </a:t>
            </a:r>
            <a:br>
              <a:rPr lang="en-US" sz="3600" dirty="0"/>
            </a:br>
            <a:r>
              <a:rPr lang="en-US" sz="3600" dirty="0"/>
              <a:t>San Luis Valley, Boulder/Longmont, Colorado Springs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PROMETHEUS Pilot Program in Colorado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/>
          <a:lstStyle/>
          <a:p>
            <a:pPr marL="0" indent="0">
              <a:spcAft>
                <a:spcPts val="900"/>
              </a:spcAft>
              <a:buNone/>
            </a:pPr>
            <a:r>
              <a:rPr lang="en-US" sz="3600" dirty="0"/>
              <a:t>CHI serves as an independent and impartial source of reliable and relevant health information.  CHI provides:</a:t>
            </a:r>
          </a:p>
          <a:p>
            <a:pPr lvl="1"/>
            <a:r>
              <a:rPr lang="en-US" dirty="0"/>
              <a:t>Presentations, roundtables, facilitation</a:t>
            </a:r>
          </a:p>
          <a:p>
            <a:pPr lvl="1"/>
            <a:r>
              <a:rPr lang="en-US" dirty="0"/>
              <a:t>Succinct or in-depth publications    </a:t>
            </a:r>
          </a:p>
          <a:p>
            <a:pPr lvl="1"/>
            <a:r>
              <a:rPr lang="en-US" dirty="0"/>
              <a:t>Custom research </a:t>
            </a:r>
          </a:p>
          <a:p>
            <a:pPr lvl="1"/>
            <a:r>
              <a:rPr lang="en-US" dirty="0"/>
              <a:t>Evaluative services </a:t>
            </a:r>
          </a:p>
          <a:p>
            <a:pPr lvl="1"/>
            <a:r>
              <a:rPr lang="en-US" dirty="0"/>
              <a:t>No spin, just the facts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(or Re-introduction) </a:t>
            </a:r>
            <a:br>
              <a:rPr lang="en-US" dirty="0"/>
            </a:br>
            <a:r>
              <a:rPr lang="en-US" dirty="0"/>
              <a:t>to the Colorado Health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Payment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838200" y="4800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5334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715000"/>
            <a:ext cx="6629400" cy="838200"/>
          </a:xfrm>
        </p:spPr>
        <p:txBody>
          <a:bodyPr>
            <a:noAutofit/>
          </a:bodyPr>
          <a:lstStyle/>
          <a:p>
            <a:r>
              <a:rPr lang="en-US" sz="4400" dirty="0"/>
              <a:t>Insurance Benefit Design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6509"/>
            <a:ext cx="8686800" cy="5321491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sz="3500" dirty="0"/>
              <a:t>Pilot project at San Luis Valley </a:t>
            </a:r>
            <a:br>
              <a:rPr lang="en-US" sz="3500" dirty="0"/>
            </a:br>
            <a:r>
              <a:rPr lang="en-US" sz="3500" dirty="0"/>
              <a:t>Regional Medical Center </a:t>
            </a:r>
            <a:br>
              <a:rPr lang="en-US" sz="3500" dirty="0"/>
            </a:br>
            <a:r>
              <a:rPr lang="en-US" sz="3500" dirty="0"/>
              <a:t>administered by Engaged Public 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en-US" sz="3500" dirty="0"/>
              <a:t>Pushes levers that impacts demand for services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3000" dirty="0"/>
              <a:t>Incentivizes individuals to use high value services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3000" dirty="0" err="1"/>
              <a:t>Dis</a:t>
            </a:r>
            <a:r>
              <a:rPr lang="en-US" sz="3000" dirty="0"/>
              <a:t>-incentivizes individuals from using lower value or preference sensitive services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3000" dirty="0"/>
              <a:t>Improves patients’ knowledge of risks and efficacy rates of services through patient decision aids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Engaged Benefit Design Pilot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5" name="Picture 4" descr="sanluisvalley.jpg"/>
          <p:cNvPicPr>
            <a:picLocks noChangeAspect="1"/>
          </p:cNvPicPr>
          <p:nvPr/>
        </p:nvPicPr>
        <p:blipFill>
          <a:blip r:embed="rId3" cstate="print"/>
          <a:srcRect l="2762" r="4208"/>
          <a:stretch>
            <a:fillRect/>
          </a:stretch>
        </p:blipFill>
        <p:spPr>
          <a:xfrm>
            <a:off x="6248400" y="914400"/>
            <a:ext cx="2667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Promise of Health Information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711891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3810000" cy="5334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3600" noProof="0" dirty="0">
                <a:latin typeface="+mj-lt"/>
              </a:rPr>
              <a:t>Cost savings through increased efficiency, quality and care coordination</a:t>
            </a:r>
            <a:endParaRPr lang="en-US" sz="3600" dirty="0">
              <a:latin typeface="+mj-lt"/>
            </a:endParaRP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Incentive payments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600" dirty="0">
                <a:latin typeface="+mj-lt"/>
              </a:rPr>
              <a:t>HIT may yield cost savings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lang="en-US" sz="3200" dirty="0">
              <a:latin typeface="+mj-lt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419600" y="1676400"/>
          <a:ext cx="4114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vel of evid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4480" y="2133600"/>
            <a:ext cx="8252320" cy="28928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of Evidence:  </a:t>
            </a:r>
            <a:br>
              <a:rPr lang="en-US" dirty="0"/>
            </a:br>
            <a:r>
              <a:rPr lang="en-US" dirty="0"/>
              <a:t>From Research to Program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711891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36509"/>
            <a:ext cx="8305800" cy="4711891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3900" dirty="0">
                <a:latin typeface="+mj-lt"/>
              </a:rPr>
              <a:t>Pending legislation</a:t>
            </a:r>
          </a:p>
          <a:p>
            <a:pPr marL="822960" lvl="1" indent="-256032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HB 1281 Medicaid Payment Reform Pilot Program</a:t>
            </a:r>
          </a:p>
          <a:p>
            <a:pPr marL="822960" lvl="1" indent="-256032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SB 23 Improve Eligible Persons Access to PACE Program</a:t>
            </a:r>
          </a:p>
          <a:p>
            <a:pPr marL="822960" lvl="1" indent="-256032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SB 127 Medicaid Health Homes Long Term Care Providers</a:t>
            </a:r>
          </a:p>
          <a:p>
            <a:pPr marL="822960" lvl="1" indent="-256032">
              <a:spcBef>
                <a:spcPts val="4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</a:rPr>
              <a:t>SB 128 Alternative Care Facility Reimbursement Pilot</a:t>
            </a:r>
            <a:r>
              <a:rPr lang="en-US" sz="3200" dirty="0">
                <a:latin typeface="+mj-lt"/>
              </a:rPr>
              <a:t>	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3900" dirty="0">
                <a:latin typeface="+mj-lt"/>
              </a:rPr>
              <a:t>HCPF budget proposal for </a:t>
            </a:r>
            <a:br>
              <a:rPr lang="en-US" sz="3900" dirty="0">
                <a:latin typeface="+mj-lt"/>
              </a:rPr>
            </a:br>
            <a:r>
              <a:rPr lang="en-US" sz="3900" dirty="0">
                <a:latin typeface="+mj-lt"/>
              </a:rPr>
              <a:t>ACC gain-sharing model</a:t>
            </a:r>
            <a:endParaRPr kumimoji="0" lang="en-US" sz="39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Michele Lueck      	720.382.7073		lueckm@coloradohealthinstitute.org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467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solidFill>
                  <a:schemeClr val="bg2"/>
                </a:solidFill>
              </a:rPr>
              <a:t>The Cost of Doing Nothing</a:t>
            </a:r>
          </a:p>
          <a:p>
            <a:pPr>
              <a:spcAft>
                <a:spcPts val="900"/>
              </a:spcAft>
            </a:pPr>
            <a:r>
              <a:rPr lang="en-US" sz="2800" i="1" dirty="0"/>
              <a:t>“The unrelenting rise in medical costs is likely </a:t>
            </a:r>
            <a:br>
              <a:rPr lang="en-US" sz="2800" i="1" dirty="0"/>
            </a:br>
            <a:r>
              <a:rPr lang="en-US" sz="2800" i="1" dirty="0"/>
              <a:t>to wreck havoc within the system and beyond it, </a:t>
            </a:r>
            <a:br>
              <a:rPr lang="en-US" sz="2800" i="1" dirty="0"/>
            </a:br>
            <a:r>
              <a:rPr lang="en-US" sz="2800" i="1" dirty="0"/>
              <a:t>and pretty much everyone will be affected, directly </a:t>
            </a:r>
            <a:br>
              <a:rPr lang="en-US" sz="2800" i="1" dirty="0"/>
            </a:br>
            <a:r>
              <a:rPr lang="en-US" sz="2800" i="1" dirty="0"/>
              <a:t>or indirectly.”</a:t>
            </a:r>
          </a:p>
          <a:p>
            <a:pPr algn="r"/>
            <a:r>
              <a:rPr lang="en-US" dirty="0"/>
              <a:t>Reed Abelson, </a:t>
            </a:r>
            <a:r>
              <a:rPr lang="en-US" i="1" dirty="0"/>
              <a:t>The New York Times</a:t>
            </a:r>
            <a:r>
              <a:rPr lang="en-US" dirty="0"/>
              <a:t>, Feb. 28, 2010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4400" dirty="0"/>
              <a:t>Trends and Why They Matter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Expenditures Comprise </a:t>
            </a:r>
            <a:br>
              <a:rPr lang="en-US" dirty="0"/>
            </a:br>
            <a:r>
              <a:rPr lang="en-US" dirty="0"/>
              <a:t>a Growing Sharing of Our Economy </a:t>
            </a:r>
          </a:p>
        </p:txBody>
      </p:sp>
      <p:pic>
        <p:nvPicPr>
          <p:cNvPr id="6" name="Content Placeholder 5" descr="National Health Care Spending G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61587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Employee On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8650" y="1285941"/>
            <a:ext cx="6862349" cy="51148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Employee-only </a:t>
            </a:r>
            <a:br>
              <a:rPr lang="en-US" dirty="0"/>
            </a:br>
            <a:r>
              <a:rPr lang="en-US" dirty="0"/>
              <a:t>Health Insurance Premiums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488668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Medical Expenditure Panel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Fami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50979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 Family Health Insurance Premiums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Insurance Premiums Compared </a:t>
            </a:r>
            <a:br>
              <a:rPr lang="en-US" dirty="0"/>
            </a:br>
            <a:r>
              <a:rPr lang="en-US" dirty="0"/>
              <a:t>to Other Economic Indicators </a:t>
            </a:r>
          </a:p>
        </p:txBody>
      </p:sp>
      <p:pic>
        <p:nvPicPr>
          <p:cNvPr id="5" name="Content Placeholder 4" descr="cumulative increa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4114" y="1371599"/>
            <a:ext cx="5962086" cy="54864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Decline in Coloradans’ Insurance Coverage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211669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Colorado Health Access Survey, The Colorado Trust, 2011</a:t>
            </a:r>
          </a:p>
        </p:txBody>
      </p:sp>
      <p:pic>
        <p:nvPicPr>
          <p:cNvPr id="7" name="Content Placeholder 6" descr="Chart from CH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102" y="1828800"/>
            <a:ext cx="8237698" cy="374507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4876800" y="3429000"/>
            <a:ext cx="609600" cy="609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3581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60" dirty="0">
                <a:solidFill>
                  <a:schemeClr val="bg2">
                    <a:lumMod val="50000"/>
                  </a:schemeClr>
                </a:solidFill>
              </a:rPr>
              <a:t>57.8%</a:t>
            </a:r>
          </a:p>
        </p:txBody>
      </p:sp>
      <p:sp>
        <p:nvSpPr>
          <p:cNvPr id="10" name="Oval 9"/>
          <p:cNvSpPr/>
          <p:nvPr/>
        </p:nvSpPr>
        <p:spPr>
          <a:xfrm>
            <a:off x="4876800" y="1676400"/>
            <a:ext cx="609600" cy="6096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1828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60" dirty="0">
                <a:solidFill>
                  <a:schemeClr val="bg2">
                    <a:lumMod val="50000"/>
                  </a:schemeClr>
                </a:solidFill>
              </a:rPr>
              <a:t>15.8%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2260</TotalTime>
  <Words>873</Words>
  <Application>Microsoft Office PowerPoint</Application>
  <PresentationFormat>On-screen Show (4:3)</PresentationFormat>
  <Paragraphs>202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Ebrima</vt:lpstr>
      <vt:lpstr>Myriad Pro</vt:lpstr>
      <vt:lpstr>Wingdings 2</vt:lpstr>
      <vt:lpstr>CHI PP Template 2012</vt:lpstr>
      <vt:lpstr>Reining in Growth of Health Spending</vt:lpstr>
      <vt:lpstr>Questions We Will Be Answering Today</vt:lpstr>
      <vt:lpstr>An Introduction (or Re-introduction)  to the Colorado Health Institute</vt:lpstr>
      <vt:lpstr>Trends and Why They Matter </vt:lpstr>
      <vt:lpstr>Health Care Expenditures Comprise  a Growing Sharing of Our Economy </vt:lpstr>
      <vt:lpstr>Colorado Employee-only  Health Insurance Premiums</vt:lpstr>
      <vt:lpstr>Colorado Family Health Insurance Premiums</vt:lpstr>
      <vt:lpstr>Health Insurance Premiums Compared  to Other Economic Indicators </vt:lpstr>
      <vt:lpstr>A Decline in Coloradans’ Insurance Coverage</vt:lpstr>
      <vt:lpstr>Top Three Reasons Why Uninsured  Coloradans Lacked Coverage</vt:lpstr>
      <vt:lpstr>Drivers of Health Care Spending </vt:lpstr>
      <vt:lpstr>Why are Health Care Costs Increasing in US?  </vt:lpstr>
      <vt:lpstr>The Skewing of Health Expenditures</vt:lpstr>
      <vt:lpstr>Age is an Important Correlate with Cost </vt:lpstr>
      <vt:lpstr>Medicaid Enrollees and Expenditures</vt:lpstr>
      <vt:lpstr>Medicaid Expenditures by Service Categories</vt:lpstr>
      <vt:lpstr>“Hot Spotters”</vt:lpstr>
      <vt:lpstr>What Can We Do To Address Cost Drivers?</vt:lpstr>
      <vt:lpstr>Continuum of Evidence:  From Research to Program Implementation</vt:lpstr>
      <vt:lpstr>Various Ways to Test Cost Savings</vt:lpstr>
      <vt:lpstr>Medical Homes</vt:lpstr>
      <vt:lpstr>Colorado Medical Home Efforts</vt:lpstr>
      <vt:lpstr>Medical Home: Impact on Controlling Costs</vt:lpstr>
      <vt:lpstr>Medicaid Accountable Care Collaborative</vt:lpstr>
      <vt:lpstr>ACC ‘s Impact on Controlling Costs</vt:lpstr>
      <vt:lpstr>Payment Reform: Moving From Volume to Value</vt:lpstr>
      <vt:lpstr>Accountable Care Organizations</vt:lpstr>
      <vt:lpstr>Development of Bundled Payments </vt:lpstr>
      <vt:lpstr>PROMETHEUS Pilot Program in Colorado</vt:lpstr>
      <vt:lpstr>Global Payment</vt:lpstr>
      <vt:lpstr>Insurance Benefit Design</vt:lpstr>
      <vt:lpstr>Engaged Benefit Design Pilot Project</vt:lpstr>
      <vt:lpstr>The Promise of Health Information Technology</vt:lpstr>
      <vt:lpstr>Continuum of Evidence:   From Research to Program Implementation</vt:lpstr>
      <vt:lpstr>Under Consideration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Tamara Keeney</cp:lastModifiedBy>
  <cp:revision>285</cp:revision>
  <dcterms:created xsi:type="dcterms:W3CDTF">2012-01-24T21:01:11Z</dcterms:created>
  <dcterms:modified xsi:type="dcterms:W3CDTF">2017-04-17T18:36:21Z</dcterms:modified>
</cp:coreProperties>
</file>