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6"/>
  </p:notesMasterIdLst>
  <p:handoutMasterIdLst>
    <p:handoutMasterId r:id="rId37"/>
  </p:handoutMasterIdLst>
  <p:sldIdLst>
    <p:sldId id="256" r:id="rId2"/>
    <p:sldId id="262" r:id="rId3"/>
    <p:sldId id="312" r:id="rId4"/>
    <p:sldId id="263" r:id="rId5"/>
    <p:sldId id="287" r:id="rId6"/>
    <p:sldId id="265" r:id="rId7"/>
    <p:sldId id="264" r:id="rId8"/>
    <p:sldId id="268" r:id="rId9"/>
    <p:sldId id="272" r:id="rId10"/>
    <p:sldId id="291" r:id="rId11"/>
    <p:sldId id="314" r:id="rId12"/>
    <p:sldId id="269" r:id="rId13"/>
    <p:sldId id="270" r:id="rId14"/>
    <p:sldId id="298" r:id="rId15"/>
    <p:sldId id="299" r:id="rId16"/>
    <p:sldId id="275" r:id="rId17"/>
    <p:sldId id="315" r:id="rId18"/>
    <p:sldId id="316" r:id="rId19"/>
    <p:sldId id="307" r:id="rId20"/>
    <p:sldId id="278" r:id="rId21"/>
    <p:sldId id="309" r:id="rId22"/>
    <p:sldId id="280" r:id="rId23"/>
    <p:sldId id="317" r:id="rId24"/>
    <p:sldId id="281" r:id="rId25"/>
    <p:sldId id="282" r:id="rId26"/>
    <p:sldId id="303" r:id="rId27"/>
    <p:sldId id="283" r:id="rId28"/>
    <p:sldId id="318" r:id="rId29"/>
    <p:sldId id="285" r:id="rId30"/>
    <p:sldId id="290" r:id="rId31"/>
    <p:sldId id="310" r:id="rId32"/>
    <p:sldId id="288" r:id="rId33"/>
    <p:sldId id="304" r:id="rId34"/>
    <p:sldId id="319" r:id="rId3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A01A"/>
    <a:srgbClr val="3B6E8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99" autoAdjust="0"/>
    <p:restoredTop sz="84820" autoAdjust="0"/>
  </p:normalViewPr>
  <p:slideViewPr>
    <p:cSldViewPr>
      <p:cViewPr>
        <p:scale>
          <a:sx n="66" d="100"/>
          <a:sy n="66" d="100"/>
        </p:scale>
        <p:origin x="-2094" y="-1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4" y="555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62"/>
    </p:cViewPr>
  </p:sorterViewPr>
  <p:notesViewPr>
    <p:cSldViewPr>
      <p:cViewPr varScale="1">
        <p:scale>
          <a:sx n="51" d="100"/>
          <a:sy n="51" d="100"/>
        </p:scale>
        <p:origin x="-1794" y="-102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48B118-A2C0-459C-BDD9-2BEE6CF4FAEB}" type="doc">
      <dgm:prSet loTypeId="urn:microsoft.com/office/officeart/2005/8/layout/process1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4D56EF3-07A6-43B6-8C6E-056C6B51EAC8}">
      <dgm:prSet phldrT="[Text]" custT="1"/>
      <dgm:spPr/>
      <dgm:t>
        <a:bodyPr/>
        <a:lstStyle/>
        <a:p>
          <a:r>
            <a:rPr lang="en-US" sz="2400" dirty="0" smtClean="0"/>
            <a:t>Access</a:t>
          </a:r>
          <a:endParaRPr lang="en-US" sz="2400" dirty="0"/>
        </a:p>
      </dgm:t>
    </dgm:pt>
    <dgm:pt modelId="{6BCCBDCD-7EBE-40ED-9AA5-802491246168}" type="parTrans" cxnId="{0A389E75-91A5-4E49-AFFD-5E061EEB89BD}">
      <dgm:prSet/>
      <dgm:spPr/>
      <dgm:t>
        <a:bodyPr/>
        <a:lstStyle/>
        <a:p>
          <a:endParaRPr lang="en-US"/>
        </a:p>
      </dgm:t>
    </dgm:pt>
    <dgm:pt modelId="{09FAB75D-F8C0-4ED3-ADE4-9D9C4CD86CC2}" type="sibTrans" cxnId="{0A389E75-91A5-4E49-AFFD-5E061EEB89BD}">
      <dgm:prSet/>
      <dgm:spPr/>
      <dgm:t>
        <a:bodyPr/>
        <a:lstStyle/>
        <a:p>
          <a:endParaRPr lang="en-US" dirty="0"/>
        </a:p>
      </dgm:t>
    </dgm:pt>
    <dgm:pt modelId="{8A5BF4A7-C540-47C1-B4B8-08F9D6F56576}">
      <dgm:prSet phldrT="[Text]" custT="1"/>
      <dgm:spPr/>
      <dgm:t>
        <a:bodyPr/>
        <a:lstStyle/>
        <a:p>
          <a:r>
            <a:rPr lang="en-US" sz="2400" dirty="0" smtClean="0"/>
            <a:t>Quality</a:t>
          </a:r>
          <a:endParaRPr lang="en-US" sz="2400" dirty="0"/>
        </a:p>
      </dgm:t>
    </dgm:pt>
    <dgm:pt modelId="{19D56F22-3C78-4B96-BA06-C157EE0DFF8E}" type="parTrans" cxnId="{6A26574F-0A76-4BE0-8498-018B899C9D16}">
      <dgm:prSet/>
      <dgm:spPr/>
      <dgm:t>
        <a:bodyPr/>
        <a:lstStyle/>
        <a:p>
          <a:endParaRPr lang="en-US"/>
        </a:p>
      </dgm:t>
    </dgm:pt>
    <dgm:pt modelId="{05530ECB-CB28-4D0A-B656-598433078985}" type="sibTrans" cxnId="{6A26574F-0A76-4BE0-8498-018B899C9D16}">
      <dgm:prSet/>
      <dgm:spPr/>
      <dgm:t>
        <a:bodyPr/>
        <a:lstStyle/>
        <a:p>
          <a:endParaRPr lang="en-US" dirty="0"/>
        </a:p>
      </dgm:t>
    </dgm:pt>
    <dgm:pt modelId="{632187A6-5852-4753-91E8-EB3E1611EA2E}">
      <dgm:prSet phldrT="[Text]" custT="1"/>
      <dgm:spPr/>
      <dgm:t>
        <a:bodyPr/>
        <a:lstStyle/>
        <a:p>
          <a:r>
            <a:rPr lang="en-US" sz="2400" dirty="0" smtClean="0"/>
            <a:t>Value</a:t>
          </a:r>
          <a:endParaRPr lang="en-US" sz="2400" dirty="0"/>
        </a:p>
      </dgm:t>
    </dgm:pt>
    <dgm:pt modelId="{08B39B6E-B012-4FAF-B7C5-D68564DB450D}" type="parTrans" cxnId="{3E2ABB3E-CA56-4729-9F87-E1CB261AD2EE}">
      <dgm:prSet/>
      <dgm:spPr/>
      <dgm:t>
        <a:bodyPr/>
        <a:lstStyle/>
        <a:p>
          <a:endParaRPr lang="en-US"/>
        </a:p>
      </dgm:t>
    </dgm:pt>
    <dgm:pt modelId="{C031B26F-EF25-445E-8558-8C1693CCB4B5}" type="sibTrans" cxnId="{3E2ABB3E-CA56-4729-9F87-E1CB261AD2EE}">
      <dgm:prSet/>
      <dgm:spPr/>
      <dgm:t>
        <a:bodyPr/>
        <a:lstStyle/>
        <a:p>
          <a:endParaRPr lang="en-US" dirty="0"/>
        </a:p>
      </dgm:t>
    </dgm:pt>
    <dgm:pt modelId="{7AE13A7D-B678-4F41-BAE9-2AF015876AEA}">
      <dgm:prSet phldrT="[Text]" custT="1"/>
      <dgm:spPr/>
      <dgm:t>
        <a:bodyPr/>
        <a:lstStyle/>
        <a:p>
          <a:r>
            <a:rPr lang="en-US" sz="2400" dirty="0" smtClean="0"/>
            <a:t>Prevention</a:t>
          </a:r>
          <a:endParaRPr lang="en-US" sz="2400" dirty="0"/>
        </a:p>
      </dgm:t>
    </dgm:pt>
    <dgm:pt modelId="{A6328422-1A39-4FE0-A1EB-9142C73155FF}" type="parTrans" cxnId="{3F59C95B-C0FF-4F51-98AD-35F2FBD7D5C6}">
      <dgm:prSet/>
      <dgm:spPr/>
      <dgm:t>
        <a:bodyPr/>
        <a:lstStyle/>
        <a:p>
          <a:endParaRPr lang="en-US"/>
        </a:p>
      </dgm:t>
    </dgm:pt>
    <dgm:pt modelId="{54CDB285-9FDB-4FC1-870E-8343642C80A5}" type="sibTrans" cxnId="{3F59C95B-C0FF-4F51-98AD-35F2FBD7D5C6}">
      <dgm:prSet/>
      <dgm:spPr/>
      <dgm:t>
        <a:bodyPr/>
        <a:lstStyle/>
        <a:p>
          <a:endParaRPr lang="en-US"/>
        </a:p>
      </dgm:t>
    </dgm:pt>
    <dgm:pt modelId="{6AD0EC24-A90C-432B-BF58-91654CD1629F}" type="pres">
      <dgm:prSet presAssocID="{6548B118-A2C0-459C-BDD9-2BEE6CF4FAE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DEACD30-107A-4E6F-8B32-817A733295D1}" type="pres">
      <dgm:prSet presAssocID="{C4D56EF3-07A6-43B6-8C6E-056C6B51EAC8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5992F8-683D-4326-80B0-F89EA89BE28B}" type="pres">
      <dgm:prSet presAssocID="{09FAB75D-F8C0-4ED3-ADE4-9D9C4CD86CC2}" presName="sibTrans" presStyleLbl="sibTrans2D1" presStyleIdx="0" presStyleCnt="3"/>
      <dgm:spPr/>
      <dgm:t>
        <a:bodyPr/>
        <a:lstStyle/>
        <a:p>
          <a:endParaRPr lang="en-US"/>
        </a:p>
      </dgm:t>
    </dgm:pt>
    <dgm:pt modelId="{604CB518-B62B-4062-86DA-BDC97C5958D4}" type="pres">
      <dgm:prSet presAssocID="{09FAB75D-F8C0-4ED3-ADE4-9D9C4CD86CC2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A64759F3-D567-40BE-A037-46DB3C6E674B}" type="pres">
      <dgm:prSet presAssocID="{8A5BF4A7-C540-47C1-B4B8-08F9D6F5657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5CC298-F03F-4BE4-A693-C4107032D9F0}" type="pres">
      <dgm:prSet presAssocID="{05530ECB-CB28-4D0A-B656-598433078985}" presName="sibTrans" presStyleLbl="sibTrans2D1" presStyleIdx="1" presStyleCnt="3"/>
      <dgm:spPr/>
      <dgm:t>
        <a:bodyPr/>
        <a:lstStyle/>
        <a:p>
          <a:endParaRPr lang="en-US"/>
        </a:p>
      </dgm:t>
    </dgm:pt>
    <dgm:pt modelId="{294372A0-8B07-4A3D-8BA7-08FCF91E9AF1}" type="pres">
      <dgm:prSet presAssocID="{05530ECB-CB28-4D0A-B656-598433078985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36BFDBDD-5A62-4977-8454-F262A69456C5}" type="pres">
      <dgm:prSet presAssocID="{632187A6-5852-4753-91E8-EB3E1611EA2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EBBCE6-940F-4522-934B-7468750BEC60}" type="pres">
      <dgm:prSet presAssocID="{C031B26F-EF25-445E-8558-8C1693CCB4B5}" presName="sibTrans" presStyleLbl="sibTrans2D1" presStyleIdx="2" presStyleCnt="3"/>
      <dgm:spPr/>
      <dgm:t>
        <a:bodyPr/>
        <a:lstStyle/>
        <a:p>
          <a:endParaRPr lang="en-US"/>
        </a:p>
      </dgm:t>
    </dgm:pt>
    <dgm:pt modelId="{83B371FC-BB34-469C-B686-5C59C11C4E8E}" type="pres">
      <dgm:prSet presAssocID="{C031B26F-EF25-445E-8558-8C1693CCB4B5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50B2D767-C09A-45FC-9231-E77425E9B0B3}" type="pres">
      <dgm:prSet presAssocID="{7AE13A7D-B678-4F41-BAE9-2AF015876AEA}" presName="node" presStyleLbl="node1" presStyleIdx="3" presStyleCnt="4" custScaleX="1465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35CE4EF-74D4-4539-8F31-9D10FEA74B41}" type="presOf" srcId="{8A5BF4A7-C540-47C1-B4B8-08F9D6F56576}" destId="{A64759F3-D567-40BE-A037-46DB3C6E674B}" srcOrd="0" destOrd="0" presId="urn:microsoft.com/office/officeart/2005/8/layout/process1"/>
    <dgm:cxn modelId="{6A26574F-0A76-4BE0-8498-018B899C9D16}" srcId="{6548B118-A2C0-459C-BDD9-2BEE6CF4FAEB}" destId="{8A5BF4A7-C540-47C1-B4B8-08F9D6F56576}" srcOrd="1" destOrd="0" parTransId="{19D56F22-3C78-4B96-BA06-C157EE0DFF8E}" sibTransId="{05530ECB-CB28-4D0A-B656-598433078985}"/>
    <dgm:cxn modelId="{4F93F45E-CF06-4BCD-ADB4-BF657E5AE97C}" type="presOf" srcId="{C031B26F-EF25-445E-8558-8C1693CCB4B5}" destId="{83B371FC-BB34-469C-B686-5C59C11C4E8E}" srcOrd="1" destOrd="0" presId="urn:microsoft.com/office/officeart/2005/8/layout/process1"/>
    <dgm:cxn modelId="{7D4F744E-F09D-4444-96DF-885FF9778A2B}" type="presOf" srcId="{09FAB75D-F8C0-4ED3-ADE4-9D9C4CD86CC2}" destId="{604CB518-B62B-4062-86DA-BDC97C5958D4}" srcOrd="1" destOrd="0" presId="urn:microsoft.com/office/officeart/2005/8/layout/process1"/>
    <dgm:cxn modelId="{3E2ABB3E-CA56-4729-9F87-E1CB261AD2EE}" srcId="{6548B118-A2C0-459C-BDD9-2BEE6CF4FAEB}" destId="{632187A6-5852-4753-91E8-EB3E1611EA2E}" srcOrd="2" destOrd="0" parTransId="{08B39B6E-B012-4FAF-B7C5-D68564DB450D}" sibTransId="{C031B26F-EF25-445E-8558-8C1693CCB4B5}"/>
    <dgm:cxn modelId="{0A389E75-91A5-4E49-AFFD-5E061EEB89BD}" srcId="{6548B118-A2C0-459C-BDD9-2BEE6CF4FAEB}" destId="{C4D56EF3-07A6-43B6-8C6E-056C6B51EAC8}" srcOrd="0" destOrd="0" parTransId="{6BCCBDCD-7EBE-40ED-9AA5-802491246168}" sibTransId="{09FAB75D-F8C0-4ED3-ADE4-9D9C4CD86CC2}"/>
    <dgm:cxn modelId="{D38ABBBE-D74D-4521-B578-66A67B8C285E}" type="presOf" srcId="{7AE13A7D-B678-4F41-BAE9-2AF015876AEA}" destId="{50B2D767-C09A-45FC-9231-E77425E9B0B3}" srcOrd="0" destOrd="0" presId="urn:microsoft.com/office/officeart/2005/8/layout/process1"/>
    <dgm:cxn modelId="{6A3F5B50-45E8-4B1F-8EEB-8E8A630C78AB}" type="presOf" srcId="{05530ECB-CB28-4D0A-B656-598433078985}" destId="{315CC298-F03F-4BE4-A693-C4107032D9F0}" srcOrd="0" destOrd="0" presId="urn:microsoft.com/office/officeart/2005/8/layout/process1"/>
    <dgm:cxn modelId="{61B23B1F-C477-40A3-B2A5-1E077039EDE1}" type="presOf" srcId="{632187A6-5852-4753-91E8-EB3E1611EA2E}" destId="{36BFDBDD-5A62-4977-8454-F262A69456C5}" srcOrd="0" destOrd="0" presId="urn:microsoft.com/office/officeart/2005/8/layout/process1"/>
    <dgm:cxn modelId="{3E03A6B9-7EC3-4859-A55E-3E8B8605D78C}" type="presOf" srcId="{05530ECB-CB28-4D0A-B656-598433078985}" destId="{294372A0-8B07-4A3D-8BA7-08FCF91E9AF1}" srcOrd="1" destOrd="0" presId="urn:microsoft.com/office/officeart/2005/8/layout/process1"/>
    <dgm:cxn modelId="{526D8D4E-08FF-4CE1-ADB8-9A820126046B}" type="presOf" srcId="{C4D56EF3-07A6-43B6-8C6E-056C6B51EAC8}" destId="{7DEACD30-107A-4E6F-8B32-817A733295D1}" srcOrd="0" destOrd="0" presId="urn:microsoft.com/office/officeart/2005/8/layout/process1"/>
    <dgm:cxn modelId="{F4A321BC-6724-459F-9896-7921DB56AC27}" type="presOf" srcId="{C031B26F-EF25-445E-8558-8C1693CCB4B5}" destId="{8EEBBCE6-940F-4522-934B-7468750BEC60}" srcOrd="0" destOrd="0" presId="urn:microsoft.com/office/officeart/2005/8/layout/process1"/>
    <dgm:cxn modelId="{0F3645A1-A934-4ECB-840A-B0F3F91C7A23}" type="presOf" srcId="{6548B118-A2C0-459C-BDD9-2BEE6CF4FAEB}" destId="{6AD0EC24-A90C-432B-BF58-91654CD1629F}" srcOrd="0" destOrd="0" presId="urn:microsoft.com/office/officeart/2005/8/layout/process1"/>
    <dgm:cxn modelId="{D0B06D3D-4A66-4B98-A8F3-E902E73162CA}" type="presOf" srcId="{09FAB75D-F8C0-4ED3-ADE4-9D9C4CD86CC2}" destId="{DF5992F8-683D-4326-80B0-F89EA89BE28B}" srcOrd="0" destOrd="0" presId="urn:microsoft.com/office/officeart/2005/8/layout/process1"/>
    <dgm:cxn modelId="{3F59C95B-C0FF-4F51-98AD-35F2FBD7D5C6}" srcId="{6548B118-A2C0-459C-BDD9-2BEE6CF4FAEB}" destId="{7AE13A7D-B678-4F41-BAE9-2AF015876AEA}" srcOrd="3" destOrd="0" parTransId="{A6328422-1A39-4FE0-A1EB-9142C73155FF}" sibTransId="{54CDB285-9FDB-4FC1-870E-8343642C80A5}"/>
    <dgm:cxn modelId="{688A6383-4FAE-409D-8E2D-F472F297B73A}" type="presParOf" srcId="{6AD0EC24-A90C-432B-BF58-91654CD1629F}" destId="{7DEACD30-107A-4E6F-8B32-817A733295D1}" srcOrd="0" destOrd="0" presId="urn:microsoft.com/office/officeart/2005/8/layout/process1"/>
    <dgm:cxn modelId="{0B300E0E-0901-404E-932E-69BF3F0E4BEE}" type="presParOf" srcId="{6AD0EC24-A90C-432B-BF58-91654CD1629F}" destId="{DF5992F8-683D-4326-80B0-F89EA89BE28B}" srcOrd="1" destOrd="0" presId="urn:microsoft.com/office/officeart/2005/8/layout/process1"/>
    <dgm:cxn modelId="{87559871-DDB9-4C80-BCC6-F64E1C660CED}" type="presParOf" srcId="{DF5992F8-683D-4326-80B0-F89EA89BE28B}" destId="{604CB518-B62B-4062-86DA-BDC97C5958D4}" srcOrd="0" destOrd="0" presId="urn:microsoft.com/office/officeart/2005/8/layout/process1"/>
    <dgm:cxn modelId="{1054BC2B-8170-4F7E-96FC-3F733F12A86A}" type="presParOf" srcId="{6AD0EC24-A90C-432B-BF58-91654CD1629F}" destId="{A64759F3-D567-40BE-A037-46DB3C6E674B}" srcOrd="2" destOrd="0" presId="urn:microsoft.com/office/officeart/2005/8/layout/process1"/>
    <dgm:cxn modelId="{CEF66537-FC9A-497E-996E-BC74488B2526}" type="presParOf" srcId="{6AD0EC24-A90C-432B-BF58-91654CD1629F}" destId="{315CC298-F03F-4BE4-A693-C4107032D9F0}" srcOrd="3" destOrd="0" presId="urn:microsoft.com/office/officeart/2005/8/layout/process1"/>
    <dgm:cxn modelId="{726F9A06-D16C-426F-BEEF-86EC3823E8AD}" type="presParOf" srcId="{315CC298-F03F-4BE4-A693-C4107032D9F0}" destId="{294372A0-8B07-4A3D-8BA7-08FCF91E9AF1}" srcOrd="0" destOrd="0" presId="urn:microsoft.com/office/officeart/2005/8/layout/process1"/>
    <dgm:cxn modelId="{AAB739DC-7346-4BA6-9004-D3BDBB8C793F}" type="presParOf" srcId="{6AD0EC24-A90C-432B-BF58-91654CD1629F}" destId="{36BFDBDD-5A62-4977-8454-F262A69456C5}" srcOrd="4" destOrd="0" presId="urn:microsoft.com/office/officeart/2005/8/layout/process1"/>
    <dgm:cxn modelId="{13D8D553-26C6-4114-B477-9A186BA87D86}" type="presParOf" srcId="{6AD0EC24-A90C-432B-BF58-91654CD1629F}" destId="{8EEBBCE6-940F-4522-934B-7468750BEC60}" srcOrd="5" destOrd="0" presId="urn:microsoft.com/office/officeart/2005/8/layout/process1"/>
    <dgm:cxn modelId="{2AD810A8-C565-4AED-A406-B31F947C9ECE}" type="presParOf" srcId="{8EEBBCE6-940F-4522-934B-7468750BEC60}" destId="{83B371FC-BB34-469C-B686-5C59C11C4E8E}" srcOrd="0" destOrd="0" presId="urn:microsoft.com/office/officeart/2005/8/layout/process1"/>
    <dgm:cxn modelId="{680BC77A-F97E-4070-BA3F-B0E61BBAB731}" type="presParOf" srcId="{6AD0EC24-A90C-432B-BF58-91654CD1629F}" destId="{50B2D767-C09A-45FC-9231-E77425E9B0B3}" srcOrd="6" destOrd="0" presId="urn:microsoft.com/office/officeart/2005/8/layout/process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FD79735-CC4B-4707-92BE-A3F23978420D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7C2169B-F965-4870-B393-2E982089FA07}">
      <dgm:prSet phldrT="[Text]"/>
      <dgm:spPr/>
      <dgm:t>
        <a:bodyPr/>
        <a:lstStyle/>
        <a:p>
          <a:r>
            <a:rPr lang="en-US" dirty="0" smtClean="0"/>
            <a:t>Medical Home Initiative for Children</a:t>
          </a:r>
          <a:endParaRPr lang="en-US" dirty="0"/>
        </a:p>
      </dgm:t>
    </dgm:pt>
    <dgm:pt modelId="{1B21AB4A-9180-4740-B060-AB7799CDB538}" type="parTrans" cxnId="{1E1E54EC-8442-47E9-945C-08135177AC6F}">
      <dgm:prSet/>
      <dgm:spPr/>
      <dgm:t>
        <a:bodyPr/>
        <a:lstStyle/>
        <a:p>
          <a:endParaRPr lang="en-US"/>
        </a:p>
      </dgm:t>
    </dgm:pt>
    <dgm:pt modelId="{1544A18F-968E-4693-98C9-B4208D7B03ED}" type="sibTrans" cxnId="{1E1E54EC-8442-47E9-945C-08135177AC6F}">
      <dgm:prSet/>
      <dgm:spPr/>
      <dgm:t>
        <a:bodyPr/>
        <a:lstStyle/>
        <a:p>
          <a:endParaRPr lang="en-US"/>
        </a:p>
      </dgm:t>
    </dgm:pt>
    <dgm:pt modelId="{6AFD79FC-1129-4E67-986F-7B0757FD6F7A}">
      <dgm:prSet phldrT="[Text]"/>
      <dgm:spPr/>
      <dgm:t>
        <a:bodyPr/>
        <a:lstStyle/>
        <a:p>
          <a:r>
            <a:rPr lang="en-US" dirty="0" smtClean="0"/>
            <a:t>Medicaid and CHP+</a:t>
          </a:r>
          <a:endParaRPr lang="en-US" dirty="0"/>
        </a:p>
      </dgm:t>
    </dgm:pt>
    <dgm:pt modelId="{1B4493CD-7C55-4BB7-BB16-4846B9EAD538}" type="parTrans" cxnId="{83D4BBF9-822F-4C87-A0FB-66C4166C89D5}">
      <dgm:prSet/>
      <dgm:spPr/>
      <dgm:t>
        <a:bodyPr/>
        <a:lstStyle/>
        <a:p>
          <a:endParaRPr lang="en-US"/>
        </a:p>
      </dgm:t>
    </dgm:pt>
    <dgm:pt modelId="{D6488C15-5602-454A-AF2D-ECA746A7F47F}" type="sibTrans" cxnId="{83D4BBF9-822F-4C87-A0FB-66C4166C89D5}">
      <dgm:prSet/>
      <dgm:spPr/>
      <dgm:t>
        <a:bodyPr/>
        <a:lstStyle/>
        <a:p>
          <a:endParaRPr lang="en-US"/>
        </a:p>
      </dgm:t>
    </dgm:pt>
    <dgm:pt modelId="{D66D6D4E-83ED-4EA8-87AF-908806E6A1E8}">
      <dgm:prSet phldrT="[Text]"/>
      <dgm:spPr/>
      <dgm:t>
        <a:bodyPr/>
        <a:lstStyle/>
        <a:p>
          <a:r>
            <a:rPr lang="en-US" dirty="0" smtClean="0"/>
            <a:t>Multi-payer, Multi-state Patient Centered Medical Home Initiative</a:t>
          </a:r>
          <a:endParaRPr lang="en-US" dirty="0"/>
        </a:p>
      </dgm:t>
    </dgm:pt>
    <dgm:pt modelId="{D2760E35-9A18-4A16-8DD2-812C55845796}" type="parTrans" cxnId="{4CCE4020-7C85-4B3B-8ABF-74D0FB5CD575}">
      <dgm:prSet/>
      <dgm:spPr/>
      <dgm:t>
        <a:bodyPr/>
        <a:lstStyle/>
        <a:p>
          <a:endParaRPr lang="en-US"/>
        </a:p>
      </dgm:t>
    </dgm:pt>
    <dgm:pt modelId="{0E419444-C346-4F68-9FE0-6A05ACF46F06}" type="sibTrans" cxnId="{4CCE4020-7C85-4B3B-8ABF-74D0FB5CD575}">
      <dgm:prSet/>
      <dgm:spPr/>
      <dgm:t>
        <a:bodyPr/>
        <a:lstStyle/>
        <a:p>
          <a:endParaRPr lang="en-US"/>
        </a:p>
      </dgm:t>
    </dgm:pt>
    <dgm:pt modelId="{C699D1AC-4119-40DA-B9AB-4C9E1559172B}">
      <dgm:prSet phldrT="[Text]"/>
      <dgm:spPr/>
      <dgm:t>
        <a:bodyPr/>
        <a:lstStyle/>
        <a:p>
          <a:r>
            <a:rPr lang="en-US" dirty="0" smtClean="0"/>
            <a:t>Medicaid, </a:t>
          </a:r>
          <a:r>
            <a:rPr lang="en-US" dirty="0" err="1" smtClean="0"/>
            <a:t>CoverColorado</a:t>
          </a:r>
          <a:r>
            <a:rPr lang="en-US" dirty="0" smtClean="0"/>
            <a:t> and five private payers</a:t>
          </a:r>
          <a:endParaRPr lang="en-US" dirty="0"/>
        </a:p>
      </dgm:t>
    </dgm:pt>
    <dgm:pt modelId="{23AAFF8E-371B-44B9-88DA-9CBDB788C820}" type="parTrans" cxnId="{C6B0E81F-A27F-47C7-BAC6-DFBDC9327432}">
      <dgm:prSet/>
      <dgm:spPr/>
      <dgm:t>
        <a:bodyPr/>
        <a:lstStyle/>
        <a:p>
          <a:endParaRPr lang="en-US"/>
        </a:p>
      </dgm:t>
    </dgm:pt>
    <dgm:pt modelId="{D0F98EB3-B2F2-4BE2-8968-7A5BC5576EEC}" type="sibTrans" cxnId="{C6B0E81F-A27F-47C7-BAC6-DFBDC9327432}">
      <dgm:prSet/>
      <dgm:spPr/>
      <dgm:t>
        <a:bodyPr/>
        <a:lstStyle/>
        <a:p>
          <a:endParaRPr lang="en-US"/>
        </a:p>
      </dgm:t>
    </dgm:pt>
    <dgm:pt modelId="{8225C64D-EF23-45A1-9EAA-3DE1D4A3A7C7}">
      <dgm:prSet phldrT="[Text]"/>
      <dgm:spPr/>
      <dgm:t>
        <a:bodyPr/>
        <a:lstStyle/>
        <a:p>
          <a:r>
            <a:rPr lang="en-US" dirty="0" smtClean="0"/>
            <a:t>Safety Net Medical Home Initiative Demonstration</a:t>
          </a:r>
          <a:endParaRPr lang="en-US" dirty="0"/>
        </a:p>
      </dgm:t>
    </dgm:pt>
    <dgm:pt modelId="{50ED540B-808F-4A0E-9F0A-CAC0FC4494B7}" type="parTrans" cxnId="{14C99D25-4D70-4E40-B439-99345C323D5A}">
      <dgm:prSet/>
      <dgm:spPr/>
      <dgm:t>
        <a:bodyPr/>
        <a:lstStyle/>
        <a:p>
          <a:endParaRPr lang="en-US"/>
        </a:p>
      </dgm:t>
    </dgm:pt>
    <dgm:pt modelId="{F85169CA-5FDB-440A-A102-D24BC472D390}" type="sibTrans" cxnId="{14C99D25-4D70-4E40-B439-99345C323D5A}">
      <dgm:prSet/>
      <dgm:spPr/>
      <dgm:t>
        <a:bodyPr/>
        <a:lstStyle/>
        <a:p>
          <a:endParaRPr lang="en-US"/>
        </a:p>
      </dgm:t>
    </dgm:pt>
    <dgm:pt modelId="{23536BA4-B9E5-451B-B549-0010D1848193}">
      <dgm:prSet phldrT="[Text]"/>
      <dgm:spPr/>
      <dgm:t>
        <a:bodyPr/>
        <a:lstStyle/>
        <a:p>
          <a:r>
            <a:rPr lang="en-US" dirty="0" smtClean="0"/>
            <a:t>Fourteen safety net clinics</a:t>
          </a:r>
          <a:endParaRPr lang="en-US" dirty="0"/>
        </a:p>
      </dgm:t>
    </dgm:pt>
    <dgm:pt modelId="{A1A5DF42-DD9B-4760-9765-5646208225D2}" type="parTrans" cxnId="{A49F1E2B-2221-4D2A-8FDB-17EF4C0008AF}">
      <dgm:prSet/>
      <dgm:spPr/>
      <dgm:t>
        <a:bodyPr/>
        <a:lstStyle/>
        <a:p>
          <a:endParaRPr lang="en-US"/>
        </a:p>
      </dgm:t>
    </dgm:pt>
    <dgm:pt modelId="{49064CEC-24BA-422D-876B-3C9D9F747459}" type="sibTrans" cxnId="{A49F1E2B-2221-4D2A-8FDB-17EF4C0008AF}">
      <dgm:prSet/>
      <dgm:spPr/>
      <dgm:t>
        <a:bodyPr/>
        <a:lstStyle/>
        <a:p>
          <a:endParaRPr lang="en-US"/>
        </a:p>
      </dgm:t>
    </dgm:pt>
    <dgm:pt modelId="{8EBE4F7E-984D-48F4-A48A-12CAB88F92CD}" type="pres">
      <dgm:prSet presAssocID="{7FD79735-CC4B-4707-92BE-A3F23978420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C043A12-4644-4DCF-A7BD-DCD26E184E13}" type="pres">
      <dgm:prSet presAssocID="{47C2169B-F965-4870-B393-2E982089FA07}" presName="linNode" presStyleCnt="0"/>
      <dgm:spPr/>
    </dgm:pt>
    <dgm:pt modelId="{750FF99E-0DEB-4B6C-A554-C33B85E88D62}" type="pres">
      <dgm:prSet presAssocID="{47C2169B-F965-4870-B393-2E982089FA07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0EB291-CCD9-4B3D-8014-89AA65EAE414}" type="pres">
      <dgm:prSet presAssocID="{47C2169B-F965-4870-B393-2E982089FA07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CA65DB-3E48-416D-81CA-EFDC2A1EA5A7}" type="pres">
      <dgm:prSet presAssocID="{1544A18F-968E-4693-98C9-B4208D7B03ED}" presName="sp" presStyleCnt="0"/>
      <dgm:spPr/>
    </dgm:pt>
    <dgm:pt modelId="{83155CC8-9096-4D26-871E-A62197D7E417}" type="pres">
      <dgm:prSet presAssocID="{D66D6D4E-83ED-4EA8-87AF-908806E6A1E8}" presName="linNode" presStyleCnt="0"/>
      <dgm:spPr/>
    </dgm:pt>
    <dgm:pt modelId="{334A7D8A-B9D0-491E-979B-4C0A68E20938}" type="pres">
      <dgm:prSet presAssocID="{D66D6D4E-83ED-4EA8-87AF-908806E6A1E8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1DB8B0-92EF-4196-9565-B407A5228C43}" type="pres">
      <dgm:prSet presAssocID="{D66D6D4E-83ED-4EA8-87AF-908806E6A1E8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594F2C-1D7C-4EB4-94E1-332E39BA0310}" type="pres">
      <dgm:prSet presAssocID="{0E419444-C346-4F68-9FE0-6A05ACF46F06}" presName="sp" presStyleCnt="0"/>
      <dgm:spPr/>
    </dgm:pt>
    <dgm:pt modelId="{253FE8AD-731E-4521-8BB8-2923AB002640}" type="pres">
      <dgm:prSet presAssocID="{8225C64D-EF23-45A1-9EAA-3DE1D4A3A7C7}" presName="linNode" presStyleCnt="0"/>
      <dgm:spPr/>
    </dgm:pt>
    <dgm:pt modelId="{C90D0C60-62E5-4C07-B869-66F170FE673D}" type="pres">
      <dgm:prSet presAssocID="{8225C64D-EF23-45A1-9EAA-3DE1D4A3A7C7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CE1DAB-02DA-45BD-A259-4951A6160A12}" type="pres">
      <dgm:prSet presAssocID="{8225C64D-EF23-45A1-9EAA-3DE1D4A3A7C7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6ADC83C-13B5-4970-BCFD-1521BF4D7419}" type="presOf" srcId="{23536BA4-B9E5-451B-B549-0010D1848193}" destId="{A3CE1DAB-02DA-45BD-A259-4951A6160A12}" srcOrd="0" destOrd="0" presId="urn:microsoft.com/office/officeart/2005/8/layout/vList5"/>
    <dgm:cxn modelId="{1E1E54EC-8442-47E9-945C-08135177AC6F}" srcId="{7FD79735-CC4B-4707-92BE-A3F23978420D}" destId="{47C2169B-F965-4870-B393-2E982089FA07}" srcOrd="0" destOrd="0" parTransId="{1B21AB4A-9180-4740-B060-AB7799CDB538}" sibTransId="{1544A18F-968E-4693-98C9-B4208D7B03ED}"/>
    <dgm:cxn modelId="{A49F1E2B-2221-4D2A-8FDB-17EF4C0008AF}" srcId="{8225C64D-EF23-45A1-9EAA-3DE1D4A3A7C7}" destId="{23536BA4-B9E5-451B-B549-0010D1848193}" srcOrd="0" destOrd="0" parTransId="{A1A5DF42-DD9B-4760-9765-5646208225D2}" sibTransId="{49064CEC-24BA-422D-876B-3C9D9F747459}"/>
    <dgm:cxn modelId="{C56572FD-0861-4B4F-B9BA-0D603D0DE800}" type="presOf" srcId="{6AFD79FC-1129-4E67-986F-7B0757FD6F7A}" destId="{DC0EB291-CCD9-4B3D-8014-89AA65EAE414}" srcOrd="0" destOrd="0" presId="urn:microsoft.com/office/officeart/2005/8/layout/vList5"/>
    <dgm:cxn modelId="{14C99D25-4D70-4E40-B439-99345C323D5A}" srcId="{7FD79735-CC4B-4707-92BE-A3F23978420D}" destId="{8225C64D-EF23-45A1-9EAA-3DE1D4A3A7C7}" srcOrd="2" destOrd="0" parTransId="{50ED540B-808F-4A0E-9F0A-CAC0FC4494B7}" sibTransId="{F85169CA-5FDB-440A-A102-D24BC472D390}"/>
    <dgm:cxn modelId="{02937A5C-FAEA-48D2-B1BE-77102783E5B9}" type="presOf" srcId="{7FD79735-CC4B-4707-92BE-A3F23978420D}" destId="{8EBE4F7E-984D-48F4-A48A-12CAB88F92CD}" srcOrd="0" destOrd="0" presId="urn:microsoft.com/office/officeart/2005/8/layout/vList5"/>
    <dgm:cxn modelId="{4CCE4020-7C85-4B3B-8ABF-74D0FB5CD575}" srcId="{7FD79735-CC4B-4707-92BE-A3F23978420D}" destId="{D66D6D4E-83ED-4EA8-87AF-908806E6A1E8}" srcOrd="1" destOrd="0" parTransId="{D2760E35-9A18-4A16-8DD2-812C55845796}" sibTransId="{0E419444-C346-4F68-9FE0-6A05ACF46F06}"/>
    <dgm:cxn modelId="{FF07C4FB-9F76-458E-B04C-435C0C451BDE}" type="presOf" srcId="{8225C64D-EF23-45A1-9EAA-3DE1D4A3A7C7}" destId="{C90D0C60-62E5-4C07-B869-66F170FE673D}" srcOrd="0" destOrd="0" presId="urn:microsoft.com/office/officeart/2005/8/layout/vList5"/>
    <dgm:cxn modelId="{43A7379C-F4E9-4A4E-9CE3-5CD2FEFBC4B2}" type="presOf" srcId="{D66D6D4E-83ED-4EA8-87AF-908806E6A1E8}" destId="{334A7D8A-B9D0-491E-979B-4C0A68E20938}" srcOrd="0" destOrd="0" presId="urn:microsoft.com/office/officeart/2005/8/layout/vList5"/>
    <dgm:cxn modelId="{C76B73A6-661D-4A99-BD89-B6329F7B7085}" type="presOf" srcId="{C699D1AC-4119-40DA-B9AB-4C9E1559172B}" destId="{E51DB8B0-92EF-4196-9565-B407A5228C43}" srcOrd="0" destOrd="0" presId="urn:microsoft.com/office/officeart/2005/8/layout/vList5"/>
    <dgm:cxn modelId="{2ED1C086-F122-4D19-93A1-BAD18900B26B}" type="presOf" srcId="{47C2169B-F965-4870-B393-2E982089FA07}" destId="{750FF99E-0DEB-4B6C-A554-C33B85E88D62}" srcOrd="0" destOrd="0" presId="urn:microsoft.com/office/officeart/2005/8/layout/vList5"/>
    <dgm:cxn modelId="{C6B0E81F-A27F-47C7-BAC6-DFBDC9327432}" srcId="{D66D6D4E-83ED-4EA8-87AF-908806E6A1E8}" destId="{C699D1AC-4119-40DA-B9AB-4C9E1559172B}" srcOrd="0" destOrd="0" parTransId="{23AAFF8E-371B-44B9-88DA-9CBDB788C820}" sibTransId="{D0F98EB3-B2F2-4BE2-8968-7A5BC5576EEC}"/>
    <dgm:cxn modelId="{83D4BBF9-822F-4C87-A0FB-66C4166C89D5}" srcId="{47C2169B-F965-4870-B393-2E982089FA07}" destId="{6AFD79FC-1129-4E67-986F-7B0757FD6F7A}" srcOrd="0" destOrd="0" parTransId="{1B4493CD-7C55-4BB7-BB16-4846B9EAD538}" sibTransId="{D6488C15-5602-454A-AF2D-ECA746A7F47F}"/>
    <dgm:cxn modelId="{D1EAF36D-AC9D-4745-9B40-9A3B20F394F7}" type="presParOf" srcId="{8EBE4F7E-984D-48F4-A48A-12CAB88F92CD}" destId="{6C043A12-4644-4DCF-A7BD-DCD26E184E13}" srcOrd="0" destOrd="0" presId="urn:microsoft.com/office/officeart/2005/8/layout/vList5"/>
    <dgm:cxn modelId="{FB5A09AB-30AC-4D07-8BD0-A325A94E992F}" type="presParOf" srcId="{6C043A12-4644-4DCF-A7BD-DCD26E184E13}" destId="{750FF99E-0DEB-4B6C-A554-C33B85E88D62}" srcOrd="0" destOrd="0" presId="urn:microsoft.com/office/officeart/2005/8/layout/vList5"/>
    <dgm:cxn modelId="{62315D76-A6CE-481F-86BA-0E60E0076A9E}" type="presParOf" srcId="{6C043A12-4644-4DCF-A7BD-DCD26E184E13}" destId="{DC0EB291-CCD9-4B3D-8014-89AA65EAE414}" srcOrd="1" destOrd="0" presId="urn:microsoft.com/office/officeart/2005/8/layout/vList5"/>
    <dgm:cxn modelId="{BFFEAD85-087C-4DE4-B97C-E832F89C1740}" type="presParOf" srcId="{8EBE4F7E-984D-48F4-A48A-12CAB88F92CD}" destId="{F0CA65DB-3E48-416D-81CA-EFDC2A1EA5A7}" srcOrd="1" destOrd="0" presId="urn:microsoft.com/office/officeart/2005/8/layout/vList5"/>
    <dgm:cxn modelId="{EC7B205C-9D6B-48AE-B218-CD2CAA51A8B4}" type="presParOf" srcId="{8EBE4F7E-984D-48F4-A48A-12CAB88F92CD}" destId="{83155CC8-9096-4D26-871E-A62197D7E417}" srcOrd="2" destOrd="0" presId="urn:microsoft.com/office/officeart/2005/8/layout/vList5"/>
    <dgm:cxn modelId="{1F3EF37A-43A6-4BF7-9F72-29B0ED40863A}" type="presParOf" srcId="{83155CC8-9096-4D26-871E-A62197D7E417}" destId="{334A7D8A-B9D0-491E-979B-4C0A68E20938}" srcOrd="0" destOrd="0" presId="urn:microsoft.com/office/officeart/2005/8/layout/vList5"/>
    <dgm:cxn modelId="{3C2E3C71-83A0-47B0-B1F2-7BE58F570670}" type="presParOf" srcId="{83155CC8-9096-4D26-871E-A62197D7E417}" destId="{E51DB8B0-92EF-4196-9565-B407A5228C43}" srcOrd="1" destOrd="0" presId="urn:microsoft.com/office/officeart/2005/8/layout/vList5"/>
    <dgm:cxn modelId="{4BA892BC-9E4E-4239-8B30-39856BECB264}" type="presParOf" srcId="{8EBE4F7E-984D-48F4-A48A-12CAB88F92CD}" destId="{EF594F2C-1D7C-4EB4-94E1-332E39BA0310}" srcOrd="3" destOrd="0" presId="urn:microsoft.com/office/officeart/2005/8/layout/vList5"/>
    <dgm:cxn modelId="{25CFB6D8-CF5B-48F8-9507-F400F46C872A}" type="presParOf" srcId="{8EBE4F7E-984D-48F4-A48A-12CAB88F92CD}" destId="{253FE8AD-731E-4521-8BB8-2923AB002640}" srcOrd="4" destOrd="0" presId="urn:microsoft.com/office/officeart/2005/8/layout/vList5"/>
    <dgm:cxn modelId="{DB615C23-49D8-4A0B-94CA-C60123D99208}" type="presParOf" srcId="{253FE8AD-731E-4521-8BB8-2923AB002640}" destId="{C90D0C60-62E5-4C07-B869-66F170FE673D}" srcOrd="0" destOrd="0" presId="urn:microsoft.com/office/officeart/2005/8/layout/vList5"/>
    <dgm:cxn modelId="{FAD39CD1-E236-4FF7-9F40-47C764738737}" type="presParOf" srcId="{253FE8AD-731E-4521-8BB8-2923AB002640}" destId="{A3CE1DAB-02DA-45BD-A259-4951A6160A12}" srcOrd="1" destOrd="0" presId="urn:microsoft.com/office/officeart/2005/8/layout/vList5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3A8F0DD-4ED4-4BC7-9AC4-C551D7B8DA8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062344E-B7C2-41DF-AFBC-2D561C083C27}">
      <dgm:prSet phldrT="[Text]" custT="1"/>
      <dgm:spPr/>
      <dgm:t>
        <a:bodyPr/>
        <a:lstStyle/>
        <a:p>
          <a:r>
            <a:rPr lang="en-US" sz="3200" b="1" dirty="0" smtClean="0"/>
            <a:t>What is Global Payment?</a:t>
          </a:r>
        </a:p>
        <a:p>
          <a:r>
            <a:rPr lang="en-US" sz="2800" dirty="0" smtClean="0"/>
            <a:t>Single, risk-adjusted payment to a responsible provider for patient’s care </a:t>
          </a:r>
          <a:r>
            <a:rPr lang="en-US" sz="2800" i="1" dirty="0" smtClean="0"/>
            <a:t>over fixed period of time</a:t>
          </a:r>
          <a:endParaRPr lang="en-US" sz="2800" dirty="0"/>
        </a:p>
      </dgm:t>
    </dgm:pt>
    <dgm:pt modelId="{87D12B38-3EFF-485D-82F4-C4F95C5B4542}" type="parTrans" cxnId="{D210B803-A850-4F47-88D6-45A65137754E}">
      <dgm:prSet/>
      <dgm:spPr/>
      <dgm:t>
        <a:bodyPr/>
        <a:lstStyle/>
        <a:p>
          <a:endParaRPr lang="en-US"/>
        </a:p>
      </dgm:t>
    </dgm:pt>
    <dgm:pt modelId="{611B26C4-FCF5-4462-86F9-7DD84216E4D4}" type="sibTrans" cxnId="{D210B803-A850-4F47-88D6-45A65137754E}">
      <dgm:prSet/>
      <dgm:spPr/>
      <dgm:t>
        <a:bodyPr/>
        <a:lstStyle/>
        <a:p>
          <a:endParaRPr lang="en-US"/>
        </a:p>
      </dgm:t>
    </dgm:pt>
    <dgm:pt modelId="{2B0D4EE3-7D89-4827-8AC6-D0298DAB1DD4}">
      <dgm:prSet phldrT="[Text]" custT="1"/>
      <dgm:spPr>
        <a:solidFill>
          <a:schemeClr val="accent4"/>
        </a:solidFill>
      </dgm:spPr>
      <dgm:t>
        <a:bodyPr/>
        <a:lstStyle/>
        <a:p>
          <a:r>
            <a:rPr lang="en-US" sz="3200" b="1" dirty="0" smtClean="0"/>
            <a:t>Colorado efforts</a:t>
          </a:r>
        </a:p>
        <a:p>
          <a:r>
            <a:rPr lang="en-US" sz="2800" dirty="0" smtClean="0"/>
            <a:t>   Program of All-Inclusive Care for the Elderly (PACE)</a:t>
          </a:r>
        </a:p>
        <a:p>
          <a:r>
            <a:rPr lang="en-US" sz="2800" dirty="0" smtClean="0"/>
            <a:t>   HB 1281 Medicaid Payment Reform Pilot Program</a:t>
          </a:r>
          <a:endParaRPr lang="en-US" sz="2800" dirty="0"/>
        </a:p>
      </dgm:t>
    </dgm:pt>
    <dgm:pt modelId="{2A89C29B-08EB-4940-A44A-739FC747E1D1}" type="parTrans" cxnId="{FDBBEF7D-AA0F-458C-8F35-3EC392376699}">
      <dgm:prSet/>
      <dgm:spPr/>
      <dgm:t>
        <a:bodyPr/>
        <a:lstStyle/>
        <a:p>
          <a:endParaRPr lang="en-US"/>
        </a:p>
      </dgm:t>
    </dgm:pt>
    <dgm:pt modelId="{A558DA6A-C11D-493D-A8D3-89F6201510A0}" type="sibTrans" cxnId="{FDBBEF7D-AA0F-458C-8F35-3EC392376699}">
      <dgm:prSet/>
      <dgm:spPr/>
      <dgm:t>
        <a:bodyPr/>
        <a:lstStyle/>
        <a:p>
          <a:endParaRPr lang="en-US"/>
        </a:p>
      </dgm:t>
    </dgm:pt>
    <dgm:pt modelId="{AA180AEB-172F-4DF2-A256-1837D1297208}">
      <dgm:prSet phldrT="[Text]"/>
      <dgm:spPr/>
      <dgm:t>
        <a:bodyPr/>
        <a:lstStyle/>
        <a:p>
          <a:endParaRPr lang="en-US" dirty="0"/>
        </a:p>
      </dgm:t>
    </dgm:pt>
    <dgm:pt modelId="{2F478312-E600-4DE2-8B52-78D5A412EEC5}" type="parTrans" cxnId="{28B22685-293C-43EC-9C31-A8C1A206CFB4}">
      <dgm:prSet/>
      <dgm:spPr/>
      <dgm:t>
        <a:bodyPr/>
        <a:lstStyle/>
        <a:p>
          <a:endParaRPr lang="en-US"/>
        </a:p>
      </dgm:t>
    </dgm:pt>
    <dgm:pt modelId="{99B803F9-0BD1-4405-8FEB-8E82EDA548DC}" type="sibTrans" cxnId="{28B22685-293C-43EC-9C31-A8C1A206CFB4}">
      <dgm:prSet/>
      <dgm:spPr/>
      <dgm:t>
        <a:bodyPr/>
        <a:lstStyle/>
        <a:p>
          <a:endParaRPr lang="en-US"/>
        </a:p>
      </dgm:t>
    </dgm:pt>
    <dgm:pt modelId="{54381475-35CA-41F6-A2C7-9C5521251A95}" type="pres">
      <dgm:prSet presAssocID="{43A8F0DD-4ED4-4BC7-9AC4-C551D7B8DA8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BA78867-3251-4FF9-803F-6E7BE90D3CAC}" type="pres">
      <dgm:prSet presAssocID="{7062344E-B7C2-41DF-AFBC-2D561C083C27}" presName="parentText" presStyleLbl="node1" presStyleIdx="0" presStyleCnt="2" custLinFactY="-9502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022F52-9482-4A4D-8B29-8E326A1C964B}" type="pres">
      <dgm:prSet presAssocID="{611B26C4-FCF5-4462-86F9-7DD84216E4D4}" presName="spacer" presStyleCnt="0"/>
      <dgm:spPr/>
    </dgm:pt>
    <dgm:pt modelId="{8F687153-E5E1-4324-B6CB-50976E0CACA7}" type="pres">
      <dgm:prSet presAssocID="{2B0D4EE3-7D89-4827-8AC6-D0298DAB1DD4}" presName="parentText" presStyleLbl="node1" presStyleIdx="1" presStyleCnt="2" custLinFactNeighborY="1298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01FD2F-02F8-4205-89D5-E7B9C60D4FA8}" type="pres">
      <dgm:prSet presAssocID="{2B0D4EE3-7D89-4827-8AC6-D0298DAB1DD4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9201E3A-72EB-4AEA-9830-E8D9E087F361}" type="presOf" srcId="{7062344E-B7C2-41DF-AFBC-2D561C083C27}" destId="{FBA78867-3251-4FF9-803F-6E7BE90D3CAC}" srcOrd="0" destOrd="0" presId="urn:microsoft.com/office/officeart/2005/8/layout/vList2"/>
    <dgm:cxn modelId="{E82C425B-2324-48F9-924B-07EC55C47304}" type="presOf" srcId="{43A8F0DD-4ED4-4BC7-9AC4-C551D7B8DA85}" destId="{54381475-35CA-41F6-A2C7-9C5521251A95}" srcOrd="0" destOrd="0" presId="urn:microsoft.com/office/officeart/2005/8/layout/vList2"/>
    <dgm:cxn modelId="{28B22685-293C-43EC-9C31-A8C1A206CFB4}" srcId="{2B0D4EE3-7D89-4827-8AC6-D0298DAB1DD4}" destId="{AA180AEB-172F-4DF2-A256-1837D1297208}" srcOrd="0" destOrd="0" parTransId="{2F478312-E600-4DE2-8B52-78D5A412EEC5}" sibTransId="{99B803F9-0BD1-4405-8FEB-8E82EDA548DC}"/>
    <dgm:cxn modelId="{C110D94D-99B4-499D-9957-1D8CE3C09FA0}" type="presOf" srcId="{AA180AEB-172F-4DF2-A256-1837D1297208}" destId="{4C01FD2F-02F8-4205-89D5-E7B9C60D4FA8}" srcOrd="0" destOrd="0" presId="urn:microsoft.com/office/officeart/2005/8/layout/vList2"/>
    <dgm:cxn modelId="{FDBBEF7D-AA0F-458C-8F35-3EC392376699}" srcId="{43A8F0DD-4ED4-4BC7-9AC4-C551D7B8DA85}" destId="{2B0D4EE3-7D89-4827-8AC6-D0298DAB1DD4}" srcOrd="1" destOrd="0" parTransId="{2A89C29B-08EB-4940-A44A-739FC747E1D1}" sibTransId="{A558DA6A-C11D-493D-A8D3-89F6201510A0}"/>
    <dgm:cxn modelId="{315E4483-A10C-4E73-A726-DE1AFB5D17DC}" type="presOf" srcId="{2B0D4EE3-7D89-4827-8AC6-D0298DAB1DD4}" destId="{8F687153-E5E1-4324-B6CB-50976E0CACA7}" srcOrd="0" destOrd="0" presId="urn:microsoft.com/office/officeart/2005/8/layout/vList2"/>
    <dgm:cxn modelId="{D210B803-A850-4F47-88D6-45A65137754E}" srcId="{43A8F0DD-4ED4-4BC7-9AC4-C551D7B8DA85}" destId="{7062344E-B7C2-41DF-AFBC-2D561C083C27}" srcOrd="0" destOrd="0" parTransId="{87D12B38-3EFF-485D-82F4-C4F95C5B4542}" sibTransId="{611B26C4-FCF5-4462-86F9-7DD84216E4D4}"/>
    <dgm:cxn modelId="{CC4880CC-600E-4BFD-BB79-2DB5EC29F7D8}" type="presParOf" srcId="{54381475-35CA-41F6-A2C7-9C5521251A95}" destId="{FBA78867-3251-4FF9-803F-6E7BE90D3CAC}" srcOrd="0" destOrd="0" presId="urn:microsoft.com/office/officeart/2005/8/layout/vList2"/>
    <dgm:cxn modelId="{74CEFDDA-A66B-40E2-965B-A2C0C302AD27}" type="presParOf" srcId="{54381475-35CA-41F6-A2C7-9C5521251A95}" destId="{D6022F52-9482-4A4D-8B29-8E326A1C964B}" srcOrd="1" destOrd="0" presId="urn:microsoft.com/office/officeart/2005/8/layout/vList2"/>
    <dgm:cxn modelId="{09FE288E-3587-4803-B5ED-B817E8CF637D}" type="presParOf" srcId="{54381475-35CA-41F6-A2C7-9C5521251A95}" destId="{8F687153-E5E1-4324-B6CB-50976E0CACA7}" srcOrd="2" destOrd="0" presId="urn:microsoft.com/office/officeart/2005/8/layout/vList2"/>
    <dgm:cxn modelId="{B2DA82ED-33C1-4AE7-8C94-D14C48647259}" type="presParOf" srcId="{54381475-35CA-41F6-A2C7-9C5521251A95}" destId="{4C01FD2F-02F8-4205-89D5-E7B9C60D4FA8}" srcOrd="3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44C361E-BAA0-4B7D-B656-3B9F068597E8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A20262-D601-418C-A617-5ED0D2501BA9}">
      <dgm:prSet phldrT="[Text]"/>
      <dgm:spPr/>
      <dgm:t>
        <a:bodyPr/>
        <a:lstStyle/>
        <a:p>
          <a:r>
            <a:rPr lang="en-US" dirty="0" smtClean="0"/>
            <a:t>Colorado Efforts</a:t>
          </a:r>
          <a:endParaRPr lang="en-US" dirty="0"/>
        </a:p>
      </dgm:t>
    </dgm:pt>
    <dgm:pt modelId="{368CABEA-BF4C-4254-8A7E-C5258D0AC3B9}" type="parTrans" cxnId="{1D268477-C948-4B61-BCAB-FFE6DAA3CE7B}">
      <dgm:prSet/>
      <dgm:spPr/>
      <dgm:t>
        <a:bodyPr/>
        <a:lstStyle/>
        <a:p>
          <a:endParaRPr lang="en-US"/>
        </a:p>
      </dgm:t>
    </dgm:pt>
    <dgm:pt modelId="{7192A5F8-5413-4FB7-A3A0-12E87FF196AB}" type="sibTrans" cxnId="{1D268477-C948-4B61-BCAB-FFE6DAA3CE7B}">
      <dgm:prSet/>
      <dgm:spPr/>
      <dgm:t>
        <a:bodyPr/>
        <a:lstStyle/>
        <a:p>
          <a:endParaRPr lang="en-US"/>
        </a:p>
      </dgm:t>
    </dgm:pt>
    <dgm:pt modelId="{91ACBF4B-97DF-4260-A8E2-F3CD879E1ED2}">
      <dgm:prSet phldrT="[Text]"/>
      <dgm:spPr/>
      <dgm:t>
        <a:bodyPr/>
        <a:lstStyle/>
        <a:p>
          <a:r>
            <a:rPr lang="en-US" dirty="0" smtClean="0"/>
            <a:t>Health Information Exchange</a:t>
          </a:r>
          <a:endParaRPr lang="en-US" dirty="0"/>
        </a:p>
      </dgm:t>
    </dgm:pt>
    <dgm:pt modelId="{F43FE61B-669A-424F-9162-9297DBD3DA46}" type="parTrans" cxnId="{F497F89F-5065-480E-8C58-5547E7ADC711}">
      <dgm:prSet/>
      <dgm:spPr/>
      <dgm:t>
        <a:bodyPr/>
        <a:lstStyle/>
        <a:p>
          <a:endParaRPr lang="en-US"/>
        </a:p>
      </dgm:t>
    </dgm:pt>
    <dgm:pt modelId="{E1AEA1E5-369D-4B1A-B10E-D3111B993AD3}" type="sibTrans" cxnId="{F497F89F-5065-480E-8C58-5547E7ADC711}">
      <dgm:prSet/>
      <dgm:spPr/>
      <dgm:t>
        <a:bodyPr/>
        <a:lstStyle/>
        <a:p>
          <a:endParaRPr lang="en-US"/>
        </a:p>
      </dgm:t>
    </dgm:pt>
    <dgm:pt modelId="{99FD9310-3DB4-408B-BE9D-4CBD5DC2FF01}">
      <dgm:prSet phldrT="[Text]"/>
      <dgm:spPr/>
      <dgm:t>
        <a:bodyPr/>
        <a:lstStyle/>
        <a:p>
          <a:r>
            <a:rPr lang="en-US" dirty="0" smtClean="0"/>
            <a:t>All Payer Claims Database</a:t>
          </a:r>
          <a:endParaRPr lang="en-US" dirty="0"/>
        </a:p>
      </dgm:t>
    </dgm:pt>
    <dgm:pt modelId="{BE9577C5-C89E-409A-9BE1-F992846C1392}" type="parTrans" cxnId="{D773CCD1-BE75-4C0A-8BAC-A95E8784D701}">
      <dgm:prSet/>
      <dgm:spPr/>
      <dgm:t>
        <a:bodyPr/>
        <a:lstStyle/>
        <a:p>
          <a:endParaRPr lang="en-US"/>
        </a:p>
      </dgm:t>
    </dgm:pt>
    <dgm:pt modelId="{5A197B26-2DFA-41E4-B42E-2F774929444F}" type="sibTrans" cxnId="{D773CCD1-BE75-4C0A-8BAC-A95E8784D701}">
      <dgm:prSet/>
      <dgm:spPr/>
      <dgm:t>
        <a:bodyPr/>
        <a:lstStyle/>
        <a:p>
          <a:endParaRPr lang="en-US"/>
        </a:p>
      </dgm:t>
    </dgm:pt>
    <dgm:pt modelId="{77CD3178-26EF-489C-B7F1-3C1D6D3BFF40}">
      <dgm:prSet phldrT="[Text]"/>
      <dgm:spPr/>
      <dgm:t>
        <a:bodyPr/>
        <a:lstStyle/>
        <a:p>
          <a:r>
            <a:rPr lang="en-US" dirty="0" smtClean="0"/>
            <a:t>Beacon Consortium</a:t>
          </a:r>
          <a:endParaRPr lang="en-US" dirty="0"/>
        </a:p>
      </dgm:t>
    </dgm:pt>
    <dgm:pt modelId="{0552E3CA-4593-4A61-8A2D-A86BE8D099D2}" type="sibTrans" cxnId="{1813943E-74EF-4F82-BF15-F36E2D6B3907}">
      <dgm:prSet/>
      <dgm:spPr/>
      <dgm:t>
        <a:bodyPr/>
        <a:lstStyle/>
        <a:p>
          <a:endParaRPr lang="en-US"/>
        </a:p>
      </dgm:t>
    </dgm:pt>
    <dgm:pt modelId="{59C1F6C3-6ED7-41AB-90FB-24DD030A236B}" type="parTrans" cxnId="{1813943E-74EF-4F82-BF15-F36E2D6B3907}">
      <dgm:prSet/>
      <dgm:spPr/>
      <dgm:t>
        <a:bodyPr/>
        <a:lstStyle/>
        <a:p>
          <a:endParaRPr lang="en-US"/>
        </a:p>
      </dgm:t>
    </dgm:pt>
    <dgm:pt modelId="{336BB50F-BBC8-45F6-A822-B8876F940FA1}" type="pres">
      <dgm:prSet presAssocID="{D44C361E-BAA0-4B7D-B656-3B9F068597E8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29B52ED-A50D-4556-AB35-C9910702B390}" type="pres">
      <dgm:prSet presAssocID="{54A20262-D601-418C-A617-5ED0D2501BA9}" presName="roof" presStyleLbl="dkBgShp" presStyleIdx="0" presStyleCnt="2" custLinFactNeighborX="6977"/>
      <dgm:spPr/>
      <dgm:t>
        <a:bodyPr/>
        <a:lstStyle/>
        <a:p>
          <a:endParaRPr lang="en-US"/>
        </a:p>
      </dgm:t>
    </dgm:pt>
    <dgm:pt modelId="{84D7DAEE-99FA-44CF-89DE-83AD4EDECF3B}" type="pres">
      <dgm:prSet presAssocID="{54A20262-D601-418C-A617-5ED0D2501BA9}" presName="pillars" presStyleCnt="0"/>
      <dgm:spPr/>
    </dgm:pt>
    <dgm:pt modelId="{A6ECFAB0-EDDA-4029-93C2-7564CB765926}" type="pres">
      <dgm:prSet presAssocID="{54A20262-D601-418C-A617-5ED0D2501BA9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452CE9-6296-4015-8B8F-0CF94681220A}" type="pres">
      <dgm:prSet presAssocID="{77CD3178-26EF-489C-B7F1-3C1D6D3BFF40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18AF10-21B7-426A-9EDA-31454EF81527}" type="pres">
      <dgm:prSet presAssocID="{99FD9310-3DB4-408B-BE9D-4CBD5DC2FF01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252685-3BC8-4205-930E-3A4A91A47A10}" type="pres">
      <dgm:prSet presAssocID="{54A20262-D601-418C-A617-5ED0D2501BA9}" presName="base" presStyleLbl="dkBgShp" presStyleIdx="1" presStyleCnt="2"/>
      <dgm:spPr/>
    </dgm:pt>
  </dgm:ptLst>
  <dgm:cxnLst>
    <dgm:cxn modelId="{D773CCD1-BE75-4C0A-8BAC-A95E8784D701}" srcId="{54A20262-D601-418C-A617-5ED0D2501BA9}" destId="{99FD9310-3DB4-408B-BE9D-4CBD5DC2FF01}" srcOrd="2" destOrd="0" parTransId="{BE9577C5-C89E-409A-9BE1-F992846C1392}" sibTransId="{5A197B26-2DFA-41E4-B42E-2F774929444F}"/>
    <dgm:cxn modelId="{35A3B0D6-17D7-436C-B7FF-5A56D487960F}" type="presOf" srcId="{91ACBF4B-97DF-4260-A8E2-F3CD879E1ED2}" destId="{A6ECFAB0-EDDA-4029-93C2-7564CB765926}" srcOrd="0" destOrd="0" presId="urn:microsoft.com/office/officeart/2005/8/layout/hList3"/>
    <dgm:cxn modelId="{1D268477-C948-4B61-BCAB-FFE6DAA3CE7B}" srcId="{D44C361E-BAA0-4B7D-B656-3B9F068597E8}" destId="{54A20262-D601-418C-A617-5ED0D2501BA9}" srcOrd="0" destOrd="0" parTransId="{368CABEA-BF4C-4254-8A7E-C5258D0AC3B9}" sibTransId="{7192A5F8-5413-4FB7-A3A0-12E87FF196AB}"/>
    <dgm:cxn modelId="{1B0B6DA6-C238-4018-9542-6A7EA38DFB34}" type="presOf" srcId="{54A20262-D601-418C-A617-5ED0D2501BA9}" destId="{329B52ED-A50D-4556-AB35-C9910702B390}" srcOrd="0" destOrd="0" presId="urn:microsoft.com/office/officeart/2005/8/layout/hList3"/>
    <dgm:cxn modelId="{1813943E-74EF-4F82-BF15-F36E2D6B3907}" srcId="{54A20262-D601-418C-A617-5ED0D2501BA9}" destId="{77CD3178-26EF-489C-B7F1-3C1D6D3BFF40}" srcOrd="1" destOrd="0" parTransId="{59C1F6C3-6ED7-41AB-90FB-24DD030A236B}" sibTransId="{0552E3CA-4593-4A61-8A2D-A86BE8D099D2}"/>
    <dgm:cxn modelId="{9B66BFE3-661E-49EE-9E92-7774C6D38EBC}" type="presOf" srcId="{99FD9310-3DB4-408B-BE9D-4CBD5DC2FF01}" destId="{9E18AF10-21B7-426A-9EDA-31454EF81527}" srcOrd="0" destOrd="0" presId="urn:microsoft.com/office/officeart/2005/8/layout/hList3"/>
    <dgm:cxn modelId="{1B0B47D9-A5FA-42DB-8ED4-F56034C3B0AE}" type="presOf" srcId="{D44C361E-BAA0-4B7D-B656-3B9F068597E8}" destId="{336BB50F-BBC8-45F6-A822-B8876F940FA1}" srcOrd="0" destOrd="0" presId="urn:microsoft.com/office/officeart/2005/8/layout/hList3"/>
    <dgm:cxn modelId="{CD099884-B6D1-4079-9419-04C21E9C0910}" type="presOf" srcId="{77CD3178-26EF-489C-B7F1-3C1D6D3BFF40}" destId="{C2452CE9-6296-4015-8B8F-0CF94681220A}" srcOrd="0" destOrd="0" presId="urn:microsoft.com/office/officeart/2005/8/layout/hList3"/>
    <dgm:cxn modelId="{F497F89F-5065-480E-8C58-5547E7ADC711}" srcId="{54A20262-D601-418C-A617-5ED0D2501BA9}" destId="{91ACBF4B-97DF-4260-A8E2-F3CD879E1ED2}" srcOrd="0" destOrd="0" parTransId="{F43FE61B-669A-424F-9162-9297DBD3DA46}" sibTransId="{E1AEA1E5-369D-4B1A-B10E-D3111B993AD3}"/>
    <dgm:cxn modelId="{0BBBD97A-755C-4351-846D-AAAB5AC9AD0F}" type="presParOf" srcId="{336BB50F-BBC8-45F6-A822-B8876F940FA1}" destId="{329B52ED-A50D-4556-AB35-C9910702B390}" srcOrd="0" destOrd="0" presId="urn:microsoft.com/office/officeart/2005/8/layout/hList3"/>
    <dgm:cxn modelId="{5115853D-8A34-44E1-BE9E-ECDC3ED04C24}" type="presParOf" srcId="{336BB50F-BBC8-45F6-A822-B8876F940FA1}" destId="{84D7DAEE-99FA-44CF-89DE-83AD4EDECF3B}" srcOrd="1" destOrd="0" presId="urn:microsoft.com/office/officeart/2005/8/layout/hList3"/>
    <dgm:cxn modelId="{D5119912-066E-4752-84CE-16E687F21F77}" type="presParOf" srcId="{84D7DAEE-99FA-44CF-89DE-83AD4EDECF3B}" destId="{A6ECFAB0-EDDA-4029-93C2-7564CB765926}" srcOrd="0" destOrd="0" presId="urn:microsoft.com/office/officeart/2005/8/layout/hList3"/>
    <dgm:cxn modelId="{B203C469-46C1-4A49-8AFA-B475F64BF462}" type="presParOf" srcId="{84D7DAEE-99FA-44CF-89DE-83AD4EDECF3B}" destId="{C2452CE9-6296-4015-8B8F-0CF94681220A}" srcOrd="1" destOrd="0" presId="urn:microsoft.com/office/officeart/2005/8/layout/hList3"/>
    <dgm:cxn modelId="{7F152E60-73B8-4561-A3F8-B9C4B9E8AB51}" type="presParOf" srcId="{84D7DAEE-99FA-44CF-89DE-83AD4EDECF3B}" destId="{9E18AF10-21B7-426A-9EDA-31454EF81527}" srcOrd="2" destOrd="0" presId="urn:microsoft.com/office/officeart/2005/8/layout/hList3"/>
    <dgm:cxn modelId="{D7ACA419-08C9-4C90-80FD-6201EEE44E02}" type="presParOf" srcId="{336BB50F-BBC8-45F6-A822-B8876F940FA1}" destId="{A3252685-3BC8-4205-930E-3A4A91A47A10}" srcOrd="2" destOrd="0" presId="urn:microsoft.com/office/officeart/2005/8/layout/hList3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DEACD30-107A-4E6F-8B32-817A733295D1}">
      <dsp:nvSpPr>
        <dsp:cNvPr id="0" name=""/>
        <dsp:cNvSpPr/>
      </dsp:nvSpPr>
      <dsp:spPr>
        <a:xfrm>
          <a:off x="8327" y="341095"/>
          <a:ext cx="1274769" cy="76560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Access</a:t>
          </a:r>
          <a:endParaRPr lang="en-US" sz="2400" kern="1200" dirty="0"/>
        </a:p>
      </dsp:txBody>
      <dsp:txXfrm>
        <a:off x="8327" y="341095"/>
        <a:ext cx="1274769" cy="765609"/>
      </dsp:txXfrm>
    </dsp:sp>
    <dsp:sp modelId="{DF5992F8-683D-4326-80B0-F89EA89BE28B}">
      <dsp:nvSpPr>
        <dsp:cNvPr id="0" name=""/>
        <dsp:cNvSpPr/>
      </dsp:nvSpPr>
      <dsp:spPr>
        <a:xfrm>
          <a:off x="1410573" y="565828"/>
          <a:ext cx="270251" cy="3161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 dirty="0"/>
        </a:p>
      </dsp:txBody>
      <dsp:txXfrm>
        <a:off x="1410573" y="565828"/>
        <a:ext cx="270251" cy="316142"/>
      </dsp:txXfrm>
    </dsp:sp>
    <dsp:sp modelId="{A64759F3-D567-40BE-A037-46DB3C6E674B}">
      <dsp:nvSpPr>
        <dsp:cNvPr id="0" name=""/>
        <dsp:cNvSpPr/>
      </dsp:nvSpPr>
      <dsp:spPr>
        <a:xfrm>
          <a:off x="1793004" y="341095"/>
          <a:ext cx="1274769" cy="76560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Quality</a:t>
          </a:r>
          <a:endParaRPr lang="en-US" sz="2400" kern="1200" dirty="0"/>
        </a:p>
      </dsp:txBody>
      <dsp:txXfrm>
        <a:off x="1793004" y="341095"/>
        <a:ext cx="1274769" cy="765609"/>
      </dsp:txXfrm>
    </dsp:sp>
    <dsp:sp modelId="{315CC298-F03F-4BE4-A693-C4107032D9F0}">
      <dsp:nvSpPr>
        <dsp:cNvPr id="0" name=""/>
        <dsp:cNvSpPr/>
      </dsp:nvSpPr>
      <dsp:spPr>
        <a:xfrm>
          <a:off x="3195250" y="565828"/>
          <a:ext cx="270251" cy="3161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 dirty="0"/>
        </a:p>
      </dsp:txBody>
      <dsp:txXfrm>
        <a:off x="3195250" y="565828"/>
        <a:ext cx="270251" cy="316142"/>
      </dsp:txXfrm>
    </dsp:sp>
    <dsp:sp modelId="{36BFDBDD-5A62-4977-8454-F262A69456C5}">
      <dsp:nvSpPr>
        <dsp:cNvPr id="0" name=""/>
        <dsp:cNvSpPr/>
      </dsp:nvSpPr>
      <dsp:spPr>
        <a:xfrm>
          <a:off x="3577681" y="341095"/>
          <a:ext cx="1274769" cy="76560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Value</a:t>
          </a:r>
          <a:endParaRPr lang="en-US" sz="2400" kern="1200" dirty="0"/>
        </a:p>
      </dsp:txBody>
      <dsp:txXfrm>
        <a:off x="3577681" y="341095"/>
        <a:ext cx="1274769" cy="765609"/>
      </dsp:txXfrm>
    </dsp:sp>
    <dsp:sp modelId="{8EEBBCE6-940F-4522-934B-7468750BEC60}">
      <dsp:nvSpPr>
        <dsp:cNvPr id="0" name=""/>
        <dsp:cNvSpPr/>
      </dsp:nvSpPr>
      <dsp:spPr>
        <a:xfrm>
          <a:off x="4979927" y="565828"/>
          <a:ext cx="270251" cy="3161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 dirty="0"/>
        </a:p>
      </dsp:txBody>
      <dsp:txXfrm>
        <a:off x="4979927" y="565828"/>
        <a:ext cx="270251" cy="316142"/>
      </dsp:txXfrm>
    </dsp:sp>
    <dsp:sp modelId="{50B2D767-C09A-45FC-9231-E77425E9B0B3}">
      <dsp:nvSpPr>
        <dsp:cNvPr id="0" name=""/>
        <dsp:cNvSpPr/>
      </dsp:nvSpPr>
      <dsp:spPr>
        <a:xfrm>
          <a:off x="5362357" y="341095"/>
          <a:ext cx="1868314" cy="76560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Prevention</a:t>
          </a:r>
          <a:endParaRPr lang="en-US" sz="2400" kern="1200" dirty="0"/>
        </a:p>
      </dsp:txBody>
      <dsp:txXfrm>
        <a:off x="5362357" y="341095"/>
        <a:ext cx="1868314" cy="76560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5E76591-A500-4FCD-9FAD-CAE995042FF4}">
      <dsp:nvSpPr>
        <dsp:cNvPr id="0" name=""/>
        <dsp:cNvSpPr/>
      </dsp:nvSpPr>
      <dsp:spPr>
        <a:xfrm>
          <a:off x="2133600" y="0"/>
          <a:ext cx="2362199" cy="2362199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baseline="0" dirty="0">
              <a:solidFill>
                <a:srgbClr val="3B6E8F"/>
              </a:solidFill>
            </a:rPr>
            <a:t>Multidisciplinary Care Team</a:t>
          </a:r>
        </a:p>
      </dsp:txBody>
      <dsp:txXfrm>
        <a:off x="2133600" y="0"/>
        <a:ext cx="2362199" cy="2362199"/>
      </dsp:txXfrm>
    </dsp:sp>
    <dsp:sp modelId="{1BC51AAE-54FA-461A-9744-FEBC816395E8}">
      <dsp:nvSpPr>
        <dsp:cNvPr id="0" name=""/>
        <dsp:cNvSpPr/>
      </dsp:nvSpPr>
      <dsp:spPr>
        <a:xfrm>
          <a:off x="952500" y="2362199"/>
          <a:ext cx="2362199" cy="2362199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5118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40" kern="1200" dirty="0">
              <a:solidFill>
                <a:srgbClr val="3B6E8F"/>
              </a:solidFill>
            </a:rPr>
            <a:t>Coordinated </a:t>
          </a:r>
          <a:r>
            <a:rPr lang="en-US" sz="1240" kern="1200" baseline="0" dirty="0">
              <a:solidFill>
                <a:srgbClr val="3B6E8F"/>
              </a:solidFill>
            </a:rPr>
            <a:t>care</a:t>
          </a:r>
          <a:r>
            <a:rPr lang="en-US" sz="1240" kern="1200" dirty="0">
              <a:solidFill>
                <a:srgbClr val="3B6E8F"/>
              </a:solidFill>
            </a:rPr>
            <a:t> across providers and specialties</a:t>
          </a:r>
        </a:p>
      </dsp:txBody>
      <dsp:txXfrm>
        <a:off x="952500" y="2362199"/>
        <a:ext cx="2362199" cy="2362199"/>
      </dsp:txXfrm>
    </dsp:sp>
    <dsp:sp modelId="{10E70C70-772B-49E1-A187-24DD484D9038}">
      <dsp:nvSpPr>
        <dsp:cNvPr id="0" name=""/>
        <dsp:cNvSpPr/>
      </dsp:nvSpPr>
      <dsp:spPr>
        <a:xfrm rot="10800000">
          <a:off x="2133600" y="2362199"/>
          <a:ext cx="2362199" cy="2362199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0" kern="1200" baseline="0" dirty="0">
              <a:solidFill>
                <a:srgbClr val="3B6E8F"/>
              </a:solidFill>
            </a:rPr>
            <a:t>Patient</a:t>
          </a:r>
        </a:p>
      </dsp:txBody>
      <dsp:txXfrm rot="10800000">
        <a:off x="2133600" y="2362199"/>
        <a:ext cx="2362199" cy="2362199"/>
      </dsp:txXfrm>
    </dsp:sp>
    <dsp:sp modelId="{B2D8A2C0-5B0D-4473-9800-E9FEFE0292B3}">
      <dsp:nvSpPr>
        <dsp:cNvPr id="0" name=""/>
        <dsp:cNvSpPr/>
      </dsp:nvSpPr>
      <dsp:spPr>
        <a:xfrm>
          <a:off x="3314700" y="2362199"/>
          <a:ext cx="2362199" cy="2362199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>
              <a:solidFill>
                <a:srgbClr val="3B6E8F"/>
              </a:solidFill>
            </a:rPr>
            <a:t>Emphasis on </a:t>
          </a:r>
          <a:r>
            <a:rPr lang="en-US" sz="1200" kern="1200" baseline="0" dirty="0">
              <a:solidFill>
                <a:srgbClr val="3B6E8F"/>
              </a:solidFill>
            </a:rPr>
            <a:t>prevention</a:t>
          </a:r>
          <a:r>
            <a:rPr lang="en-US" sz="1200" kern="1200" dirty="0">
              <a:solidFill>
                <a:srgbClr val="3B6E8F"/>
              </a:solidFill>
            </a:rPr>
            <a:t> primary care </a:t>
          </a:r>
          <a:r>
            <a:rPr lang="en-US" sz="1200" kern="1200" dirty="0" smtClean="0">
              <a:solidFill>
                <a:srgbClr val="3B6E8F"/>
              </a:solidFill>
            </a:rPr>
            <a:t>education</a:t>
          </a:r>
          <a:endParaRPr lang="en-US" sz="1200" kern="1200" dirty="0">
            <a:solidFill>
              <a:srgbClr val="3B6E8F"/>
            </a:solidFill>
          </a:endParaRPr>
        </a:p>
      </dsp:txBody>
      <dsp:txXfrm>
        <a:off x="3314700" y="2362199"/>
        <a:ext cx="2362199" cy="236219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C0EB291-CCD9-4B3D-8014-89AA65EAE414}">
      <dsp:nvSpPr>
        <dsp:cNvPr id="0" name=""/>
        <dsp:cNvSpPr/>
      </dsp:nvSpPr>
      <dsp:spPr>
        <a:xfrm rot="5400000">
          <a:off x="5037873" y="-1933539"/>
          <a:ext cx="1116508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100" kern="1200" dirty="0" smtClean="0"/>
            <a:t>Medicaid and CHP+</a:t>
          </a:r>
          <a:endParaRPr lang="en-US" sz="3100" kern="1200" dirty="0"/>
        </a:p>
      </dsp:txBody>
      <dsp:txXfrm rot="5400000">
        <a:off x="5037873" y="-1933539"/>
        <a:ext cx="1116508" cy="5266944"/>
      </dsp:txXfrm>
    </dsp:sp>
    <dsp:sp modelId="{750FF99E-0DEB-4B6C-A554-C33B85E88D62}">
      <dsp:nvSpPr>
        <dsp:cNvPr id="0" name=""/>
        <dsp:cNvSpPr/>
      </dsp:nvSpPr>
      <dsp:spPr>
        <a:xfrm>
          <a:off x="0" y="2114"/>
          <a:ext cx="2962656" cy="13956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Medical Home Initiative for Children</a:t>
          </a:r>
          <a:endParaRPr lang="en-US" sz="2100" kern="1200" dirty="0"/>
        </a:p>
      </dsp:txBody>
      <dsp:txXfrm>
        <a:off x="0" y="2114"/>
        <a:ext cx="2962656" cy="1395635"/>
      </dsp:txXfrm>
    </dsp:sp>
    <dsp:sp modelId="{E51DB8B0-92EF-4196-9565-B407A5228C43}">
      <dsp:nvSpPr>
        <dsp:cNvPr id="0" name=""/>
        <dsp:cNvSpPr/>
      </dsp:nvSpPr>
      <dsp:spPr>
        <a:xfrm rot="5400000">
          <a:off x="5037873" y="-468122"/>
          <a:ext cx="1116508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100" kern="1200" dirty="0" smtClean="0"/>
            <a:t>Medicaid, </a:t>
          </a:r>
          <a:r>
            <a:rPr lang="en-US" sz="3100" kern="1200" dirty="0" err="1" smtClean="0"/>
            <a:t>CoverColorado</a:t>
          </a:r>
          <a:r>
            <a:rPr lang="en-US" sz="3100" kern="1200" dirty="0" smtClean="0"/>
            <a:t> and five private payers</a:t>
          </a:r>
          <a:endParaRPr lang="en-US" sz="3100" kern="1200" dirty="0"/>
        </a:p>
      </dsp:txBody>
      <dsp:txXfrm rot="5400000">
        <a:off x="5037873" y="-468122"/>
        <a:ext cx="1116508" cy="5266944"/>
      </dsp:txXfrm>
    </dsp:sp>
    <dsp:sp modelId="{334A7D8A-B9D0-491E-979B-4C0A68E20938}">
      <dsp:nvSpPr>
        <dsp:cNvPr id="0" name=""/>
        <dsp:cNvSpPr/>
      </dsp:nvSpPr>
      <dsp:spPr>
        <a:xfrm>
          <a:off x="0" y="1467532"/>
          <a:ext cx="2962656" cy="13956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Multi-payer, Multi-state Patient Centered Medical Home Initiative</a:t>
          </a:r>
          <a:endParaRPr lang="en-US" sz="2100" kern="1200" dirty="0"/>
        </a:p>
      </dsp:txBody>
      <dsp:txXfrm>
        <a:off x="0" y="1467532"/>
        <a:ext cx="2962656" cy="1395635"/>
      </dsp:txXfrm>
    </dsp:sp>
    <dsp:sp modelId="{A3CE1DAB-02DA-45BD-A259-4951A6160A12}">
      <dsp:nvSpPr>
        <dsp:cNvPr id="0" name=""/>
        <dsp:cNvSpPr/>
      </dsp:nvSpPr>
      <dsp:spPr>
        <a:xfrm rot="5400000">
          <a:off x="5037873" y="997295"/>
          <a:ext cx="1116508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100" kern="1200" dirty="0" smtClean="0"/>
            <a:t>Fourteen safety net clinics</a:t>
          </a:r>
          <a:endParaRPr lang="en-US" sz="3100" kern="1200" dirty="0"/>
        </a:p>
      </dsp:txBody>
      <dsp:txXfrm rot="5400000">
        <a:off x="5037873" y="997295"/>
        <a:ext cx="1116508" cy="5266944"/>
      </dsp:txXfrm>
    </dsp:sp>
    <dsp:sp modelId="{C90D0C60-62E5-4C07-B869-66F170FE673D}">
      <dsp:nvSpPr>
        <dsp:cNvPr id="0" name=""/>
        <dsp:cNvSpPr/>
      </dsp:nvSpPr>
      <dsp:spPr>
        <a:xfrm>
          <a:off x="0" y="2932949"/>
          <a:ext cx="2962656" cy="13956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Safety Net Medical Home Initiative Demonstration</a:t>
          </a:r>
          <a:endParaRPr lang="en-US" sz="2100" kern="1200" dirty="0"/>
        </a:p>
      </dsp:txBody>
      <dsp:txXfrm>
        <a:off x="0" y="2932949"/>
        <a:ext cx="2962656" cy="1395635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BA78867-3251-4FF9-803F-6E7BE90D3CAC}">
      <dsp:nvSpPr>
        <dsp:cNvPr id="0" name=""/>
        <dsp:cNvSpPr/>
      </dsp:nvSpPr>
      <dsp:spPr>
        <a:xfrm>
          <a:off x="0" y="0"/>
          <a:ext cx="8153400" cy="19963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What is Global Payment?</a:t>
          </a: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Single, risk-adjusted payment to a responsible provider for patient’s care </a:t>
          </a:r>
          <a:r>
            <a:rPr lang="en-US" sz="2800" i="1" kern="1200" dirty="0" smtClean="0"/>
            <a:t>over fixed period of time</a:t>
          </a:r>
          <a:endParaRPr lang="en-US" sz="2800" kern="1200" dirty="0"/>
        </a:p>
      </dsp:txBody>
      <dsp:txXfrm>
        <a:off x="0" y="0"/>
        <a:ext cx="8153400" cy="1996312"/>
      </dsp:txXfrm>
    </dsp:sp>
    <dsp:sp modelId="{8F687153-E5E1-4324-B6CB-50976E0CACA7}">
      <dsp:nvSpPr>
        <dsp:cNvPr id="0" name=""/>
        <dsp:cNvSpPr/>
      </dsp:nvSpPr>
      <dsp:spPr>
        <a:xfrm>
          <a:off x="0" y="2362202"/>
          <a:ext cx="8153400" cy="1996312"/>
        </a:xfrm>
        <a:prstGeom prst="roundRect">
          <a:avLst/>
        </a:prstGeom>
        <a:solidFill>
          <a:schemeClr val="accent4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Colorado efforts</a:t>
          </a: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   Program of All-Inclusive Care for the Elderly (PACE)</a:t>
          </a: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   HB 1281 Medicaid Payment Reform Pilot Program</a:t>
          </a:r>
          <a:endParaRPr lang="en-US" sz="2800" kern="1200" dirty="0"/>
        </a:p>
      </dsp:txBody>
      <dsp:txXfrm>
        <a:off x="0" y="2362202"/>
        <a:ext cx="8153400" cy="1996312"/>
      </dsp:txXfrm>
    </dsp:sp>
    <dsp:sp modelId="{4C01FD2F-02F8-4205-89D5-E7B9C60D4FA8}">
      <dsp:nvSpPr>
        <dsp:cNvPr id="0" name=""/>
        <dsp:cNvSpPr/>
      </dsp:nvSpPr>
      <dsp:spPr>
        <a:xfrm>
          <a:off x="0" y="4218712"/>
          <a:ext cx="8153400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870" tIns="82550" rIns="462280" bIns="82550" numCol="1" spcCol="1270" anchor="t" anchorCtr="0">
          <a:noAutofit/>
        </a:bodyPr>
        <a:lstStyle/>
        <a:p>
          <a:pPr marL="285750" lvl="1" indent="-285750" algn="l" defTabSz="2266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5100" kern="1200" dirty="0"/>
        </a:p>
      </dsp:txBody>
      <dsp:txXfrm>
        <a:off x="0" y="4218712"/>
        <a:ext cx="8153400" cy="107640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29B52ED-A50D-4556-AB35-C9910702B390}">
      <dsp:nvSpPr>
        <dsp:cNvPr id="0" name=""/>
        <dsp:cNvSpPr/>
      </dsp:nvSpPr>
      <dsp:spPr>
        <a:xfrm>
          <a:off x="0" y="0"/>
          <a:ext cx="4114800" cy="115824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dirty="0" smtClean="0"/>
            <a:t>Colorado Efforts</a:t>
          </a:r>
          <a:endParaRPr lang="en-US" sz="4500" kern="1200" dirty="0"/>
        </a:p>
      </dsp:txBody>
      <dsp:txXfrm>
        <a:off x="0" y="0"/>
        <a:ext cx="4114800" cy="1158240"/>
      </dsp:txXfrm>
    </dsp:sp>
    <dsp:sp modelId="{A6ECFAB0-EDDA-4029-93C2-7564CB765926}">
      <dsp:nvSpPr>
        <dsp:cNvPr id="0" name=""/>
        <dsp:cNvSpPr/>
      </dsp:nvSpPr>
      <dsp:spPr>
        <a:xfrm>
          <a:off x="2009" y="1158240"/>
          <a:ext cx="1370260" cy="24323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Health Information Exchange</a:t>
          </a:r>
          <a:endParaRPr lang="en-US" sz="1900" kern="1200" dirty="0"/>
        </a:p>
      </dsp:txBody>
      <dsp:txXfrm>
        <a:off x="2009" y="1158240"/>
        <a:ext cx="1370260" cy="2432304"/>
      </dsp:txXfrm>
    </dsp:sp>
    <dsp:sp modelId="{C2452CE9-6296-4015-8B8F-0CF94681220A}">
      <dsp:nvSpPr>
        <dsp:cNvPr id="0" name=""/>
        <dsp:cNvSpPr/>
      </dsp:nvSpPr>
      <dsp:spPr>
        <a:xfrm>
          <a:off x="1372269" y="1158240"/>
          <a:ext cx="1370260" cy="24323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Beacon Consortium</a:t>
          </a:r>
          <a:endParaRPr lang="en-US" sz="1900" kern="1200" dirty="0"/>
        </a:p>
      </dsp:txBody>
      <dsp:txXfrm>
        <a:off x="1372269" y="1158240"/>
        <a:ext cx="1370260" cy="2432304"/>
      </dsp:txXfrm>
    </dsp:sp>
    <dsp:sp modelId="{9E18AF10-21B7-426A-9EDA-31454EF81527}">
      <dsp:nvSpPr>
        <dsp:cNvPr id="0" name=""/>
        <dsp:cNvSpPr/>
      </dsp:nvSpPr>
      <dsp:spPr>
        <a:xfrm>
          <a:off x="2742530" y="1158240"/>
          <a:ext cx="1370260" cy="24323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All Payer Claims Database</a:t>
          </a:r>
          <a:endParaRPr lang="en-US" sz="1900" kern="1200" dirty="0"/>
        </a:p>
      </dsp:txBody>
      <dsp:txXfrm>
        <a:off x="2742530" y="1158240"/>
        <a:ext cx="1370260" cy="2432304"/>
      </dsp:txXfrm>
    </dsp:sp>
    <dsp:sp modelId="{A3252685-3BC8-4205-930E-3A4A91A47A10}">
      <dsp:nvSpPr>
        <dsp:cNvPr id="0" name=""/>
        <dsp:cNvSpPr/>
      </dsp:nvSpPr>
      <dsp:spPr>
        <a:xfrm>
          <a:off x="0" y="3590544"/>
          <a:ext cx="4114800" cy="270256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6F27487-1F14-4872-BC02-44CE07B10F62}" type="datetimeFigureOut">
              <a:rPr lang="en-US" smtClean="0"/>
              <a:pPr/>
              <a:t>4/30/2012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A43F543-2FF4-463B-B0EF-DE70A4142C1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3F543-2FF4-463B-B0EF-DE70A4142C1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sz="1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99764-E18B-4295-B3B2-D05C134B7752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E3D83-3F93-4423-942A-317E34BB80D5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3F543-2FF4-463B-B0EF-DE70A4142C16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3F543-2FF4-463B-B0EF-DE70A4142C16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E3D83-3F93-4423-942A-317E34BB80D5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E3D83-3F93-4423-942A-317E34BB80D5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3F543-2FF4-463B-B0EF-DE70A4142C16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E3D83-3F93-4423-942A-317E34BB80D5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E3D83-3F93-4423-942A-317E34BB80D5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E3D83-3F93-4423-942A-317E34BB80D5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3F543-2FF4-463B-B0EF-DE70A4142C1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E3D83-3F93-4423-942A-317E34BB80D5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E3D83-3F93-4423-942A-317E34BB80D5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3F543-2FF4-463B-B0EF-DE70A4142C16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E3D83-3F93-4423-942A-317E34BB80D5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E3D83-3F93-4423-942A-317E34BB80D5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3F543-2FF4-463B-B0EF-DE70A4142C16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E3D83-3F93-4423-942A-317E34BB80D5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3F543-2FF4-463B-B0EF-DE70A4142C16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E3D83-3F93-4423-942A-317E34BB80D5}" type="slidenum">
              <a:rPr lang="en-US" smtClean="0"/>
              <a:pPr/>
              <a:t>33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i="1" baseline="0" dirty="0" smtClean="0"/>
          </a:p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E3D83-3F93-4423-942A-317E34BB80D5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3F543-2FF4-463B-B0EF-DE70A4142C1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3F543-2FF4-463B-B0EF-DE70A4142C1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3F543-2FF4-463B-B0EF-DE70A4142C1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3F543-2FF4-463B-B0EF-DE70A4142C1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3F543-2FF4-463B-B0EF-DE70A4142C1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3F543-2FF4-463B-B0EF-DE70A4142C16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B6E8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228600" y="-221075"/>
            <a:ext cx="4953001" cy="7289801"/>
            <a:chOff x="228600" y="-221075"/>
            <a:chExt cx="4953001" cy="7289801"/>
          </a:xfrm>
        </p:grpSpPr>
        <p:sp>
          <p:nvSpPr>
            <p:cNvPr id="15" name="Oval 14"/>
            <p:cNvSpPr/>
            <p:nvPr/>
          </p:nvSpPr>
          <p:spPr>
            <a:xfrm rot="16200000">
              <a:off x="228601" y="1796814"/>
              <a:ext cx="1284111" cy="128411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 rot="16200000">
              <a:off x="1757305" y="2163703"/>
              <a:ext cx="856074" cy="8560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 rot="16200000">
              <a:off x="1390416" y="1063036"/>
              <a:ext cx="856074" cy="8560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 rot="16200000">
              <a:off x="289749" y="696147"/>
              <a:ext cx="856074" cy="8560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 rot="16200000">
              <a:off x="2919120" y="2408295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 rot="16200000">
              <a:off x="2246490" y="451555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 rot="16200000">
              <a:off x="289749" y="-221075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4" name="Oval 23"/>
            <p:cNvSpPr/>
            <p:nvPr/>
          </p:nvSpPr>
          <p:spPr>
            <a:xfrm rot="16200000">
              <a:off x="3775194" y="2469444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 rot="16200000">
              <a:off x="2857971" y="-159927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6" name="Oval 25"/>
            <p:cNvSpPr/>
            <p:nvPr/>
          </p:nvSpPr>
          <p:spPr>
            <a:xfrm rot="16200000">
              <a:off x="4692416" y="2591740"/>
              <a:ext cx="489185" cy="48918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228600" y="3766726"/>
              <a:ext cx="1284111" cy="128411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289748" y="5295430"/>
              <a:ext cx="856074" cy="8560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1390415" y="4928541"/>
              <a:ext cx="856074" cy="8560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1757304" y="3827874"/>
              <a:ext cx="856074" cy="8560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289748" y="6457245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2246489" y="5784615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2919119" y="3827874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857970" y="6396096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3836341" y="3766726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4692415" y="3766726"/>
              <a:ext cx="489185" cy="48918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</p:grpSp>
      <p:sp>
        <p:nvSpPr>
          <p:cNvPr id="39" name="Rectangle 3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B6E8F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3505200" y="533401"/>
            <a:ext cx="5334000" cy="1676399"/>
          </a:xfrm>
        </p:spPr>
        <p:txBody>
          <a:bodyPr vert="horz" anchor="t">
            <a:normAutofit/>
          </a:bodyPr>
          <a:lstStyle>
            <a:lvl1pPr algn="r">
              <a:defRPr sz="4800" b="1">
                <a:solidFill>
                  <a:schemeClr val="bg1"/>
                </a:solidFill>
                <a:effectLst/>
                <a:latin typeface="+mj-lt"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257800" y="2286000"/>
            <a:ext cx="3505200" cy="1047304"/>
          </a:xfrm>
        </p:spPr>
        <p:txBody>
          <a:bodyPr lIns="45720" rIns="45720"/>
          <a:lstStyle>
            <a:lvl1pPr marL="0" marR="64008" indent="0" algn="r">
              <a:buNone/>
              <a:defRPr b="0" i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 dirty="0"/>
          </a:p>
        </p:txBody>
      </p:sp>
      <p:sp>
        <p:nvSpPr>
          <p:cNvPr id="42" name="Text Placeholder 41"/>
          <p:cNvSpPr>
            <a:spLocks noGrp="1"/>
          </p:cNvSpPr>
          <p:nvPr>
            <p:ph type="body" sz="quarter" idx="13" hasCustomPrompt="1"/>
          </p:nvPr>
        </p:nvSpPr>
        <p:spPr>
          <a:xfrm>
            <a:off x="5638800" y="4267200"/>
            <a:ext cx="3124200" cy="381000"/>
          </a:xfrm>
        </p:spPr>
        <p:txBody>
          <a:bodyPr>
            <a:normAutofit/>
          </a:bodyPr>
          <a:lstStyle>
            <a:lvl1pPr algn="r">
              <a:buFontTx/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Date ##, ####</a:t>
            </a:r>
            <a:endParaRPr lang="en-US" dirty="0"/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4" hasCustomPrompt="1"/>
          </p:nvPr>
        </p:nvSpPr>
        <p:spPr>
          <a:xfrm>
            <a:off x="3124200" y="4648200"/>
            <a:ext cx="5638800" cy="685800"/>
          </a:xfrm>
        </p:spPr>
        <p:txBody>
          <a:bodyPr/>
          <a:lstStyle>
            <a:lvl1pPr algn="r">
              <a:buFontTx/>
              <a:buNone/>
              <a:defRPr b="1" baseline="0">
                <a:solidFill>
                  <a:schemeClr val="tx2"/>
                </a:solidFill>
                <a:latin typeface="+mj-lt"/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Click to change Event Name</a:t>
            </a:r>
            <a:endParaRPr lang="en-US" dirty="0"/>
          </a:p>
        </p:txBody>
      </p:sp>
      <p:pic>
        <p:nvPicPr>
          <p:cNvPr id="40" name="Picture 39"/>
          <p:cNvPicPr>
            <a:picLocks noChangeAspect="1"/>
          </p:cNvPicPr>
          <p:nvPr userDrawn="1"/>
        </p:nvPicPr>
        <p:blipFill>
          <a:blip r:embed="rId2" cstate="print"/>
          <a:srcRect b="25654"/>
          <a:stretch>
            <a:fillRect/>
          </a:stretch>
        </p:blipFill>
        <p:spPr>
          <a:xfrm>
            <a:off x="6400800" y="6019800"/>
            <a:ext cx="2286000" cy="533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4724400"/>
            <a:ext cx="9144000" cy="2133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81800" y="6276976"/>
            <a:ext cx="21336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0FAF64-2E2D-4E05-A04D-381E6CBB7433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itle 3"/>
          <p:cNvSpPr txBox="1">
            <a:spLocks/>
          </p:cNvSpPr>
          <p:nvPr userDrawn="1"/>
        </p:nvSpPr>
        <p:spPr>
          <a:xfrm>
            <a:off x="4182533" y="4873625"/>
            <a:ext cx="4428066" cy="1371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Ebrima"/>
                <a:ea typeface="+mj-ea"/>
                <a:cs typeface="Ebrima"/>
              </a:defRPr>
            </a:lvl1pPr>
          </a:lstStyle>
          <a:p>
            <a:pPr algn="r"/>
            <a:r>
              <a:rPr lang="en-US" sz="3600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Click to change chapter title</a:t>
            </a:r>
            <a:endParaRPr lang="en-US" sz="3600" dirty="0"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B6E8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6172200"/>
            <a:ext cx="8915400" cy="381000"/>
          </a:xfrm>
        </p:spPr>
        <p:txBody>
          <a:bodyPr>
            <a:normAutofit/>
          </a:bodyPr>
          <a:lstStyle>
            <a:lvl1pPr marL="365760" marR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Tx/>
              <a:buNone/>
              <a:tabLst/>
              <a:defRPr sz="18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Tx/>
              <a:buNone/>
              <a:tabLst/>
              <a:defRPr/>
            </a:pPr>
            <a:r>
              <a:rPr lang="en-US" dirty="0" smtClean="0"/>
              <a:t>Name Here     </a:t>
            </a:r>
            <a:r>
              <a:rPr kumimoji="0" lang="en-US" dirty="0" smtClean="0"/>
              <a:t>720.382.####     #########@</a:t>
            </a:r>
            <a:r>
              <a:rPr kumimoji="0" lang="en-US" dirty="0" err="1" smtClean="0"/>
              <a:t>coloradohealthinstitute.org</a:t>
            </a:r>
            <a:endParaRPr kumimoji="0" lang="en-US" dirty="0" smtClean="0"/>
          </a:p>
        </p:txBody>
      </p:sp>
      <p:sp>
        <p:nvSpPr>
          <p:cNvPr id="18" name="Rectangle 17"/>
          <p:cNvSpPr/>
          <p:nvPr userDrawn="1"/>
        </p:nvSpPr>
        <p:spPr>
          <a:xfrm>
            <a:off x="0" y="-76200"/>
            <a:ext cx="9144000" cy="426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5"/>
          </p:nvPr>
        </p:nvSpPr>
        <p:spPr>
          <a:xfrm>
            <a:off x="1219200" y="228600"/>
            <a:ext cx="6705600" cy="4495800"/>
          </a:xfrm>
          <a:ln w="57150">
            <a:solidFill>
              <a:schemeClr val="tx2"/>
            </a:solidFill>
          </a:ln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/>
          <a:srcRect b="25654"/>
          <a:stretch>
            <a:fillRect/>
          </a:stretch>
        </p:blipFill>
        <p:spPr>
          <a:xfrm>
            <a:off x="457200" y="5029200"/>
            <a:ext cx="4343400" cy="10134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End slide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>
            <a:spLocks noGrp="1"/>
          </p:cNvSpPr>
          <p:nvPr userDrawn="1">
            <p:ph idx="13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Slide Number Placeholder 6"/>
          <p:cNvSpPr txBox="1">
            <a:spLocks/>
          </p:cNvSpPr>
          <p:nvPr userDrawn="1"/>
        </p:nvSpPr>
        <p:spPr>
          <a:xfrm>
            <a:off x="6781800" y="6356351"/>
            <a:ext cx="21336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0FAF64-2E2D-4E05-A04D-381E6CBB7433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B6E8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90800" y="6172200"/>
            <a:ext cx="6324600" cy="304800"/>
          </a:xfrm>
          <a:noFill/>
        </p:spPr>
        <p:txBody>
          <a:bodyPr lIns="91440" tIns="0" rIns="91440" anchor="t">
            <a:noAutofit/>
          </a:bodyPr>
          <a:lstStyle>
            <a:lvl1pPr marL="0" marR="18288" indent="0" algn="l">
              <a:buFont typeface="Arial" pitchFamily="34" charset="0"/>
              <a:buChar char="•"/>
              <a:defRPr sz="1800" b="1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dirty="0" smtClean="0"/>
              <a:t>     720.382.####       #########@</a:t>
            </a:r>
            <a:r>
              <a:rPr kumimoji="0" lang="en-US" dirty="0" err="1" smtClean="0"/>
              <a:t>coloradohealthinstitute.org</a:t>
            </a:r>
            <a:endParaRPr kumimoji="0" lang="en-US" dirty="0" smtClean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6800" y="533400"/>
            <a:ext cx="7010400" cy="426720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4" hasCustomPrompt="1"/>
          </p:nvPr>
        </p:nvSpPr>
        <p:spPr>
          <a:xfrm>
            <a:off x="381000" y="6172200"/>
            <a:ext cx="2133600" cy="304800"/>
          </a:xfrm>
        </p:spPr>
        <p:txBody>
          <a:bodyPr>
            <a:noAutofit/>
          </a:bodyPr>
          <a:lstStyle>
            <a:lvl1pPr>
              <a:buFontTx/>
              <a:buNone/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Name Here</a:t>
            </a:r>
            <a:endParaRPr lang="en-US" dirty="0"/>
          </a:p>
        </p:txBody>
      </p:sp>
      <p:pic>
        <p:nvPicPr>
          <p:cNvPr id="10" name="Picture 9" descr="Endslide.jpg"/>
          <p:cNvPicPr>
            <a:picLocks noChangeAspect="1"/>
          </p:cNvPicPr>
          <p:nvPr userDrawn="1"/>
        </p:nvPicPr>
        <p:blipFill>
          <a:blip r:embed="rId2" cstate="print"/>
          <a:srcRect l="2778" t="58889" r="46566" b="24444"/>
          <a:stretch>
            <a:fillRect/>
          </a:stretch>
        </p:blipFill>
        <p:spPr>
          <a:xfrm>
            <a:off x="381000" y="5181600"/>
            <a:ext cx="3429000" cy="871780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142875" y="-221076"/>
            <a:ext cx="9286875" cy="7079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22225" y="-221075"/>
            <a:ext cx="4953001" cy="7289801"/>
            <a:chOff x="228600" y="-221075"/>
            <a:chExt cx="4953001" cy="7289801"/>
          </a:xfrm>
          <a:solidFill>
            <a:srgbClr val="3B6E8F">
              <a:alpha val="17000"/>
            </a:srgbClr>
          </a:solidFill>
        </p:grpSpPr>
        <p:sp>
          <p:nvSpPr>
            <p:cNvPr id="11" name="Oval 10"/>
            <p:cNvSpPr/>
            <p:nvPr/>
          </p:nvSpPr>
          <p:spPr>
            <a:xfrm rot="16200000">
              <a:off x="228601" y="1796814"/>
              <a:ext cx="1284111" cy="12841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 rot="16200000">
              <a:off x="1757305" y="2163703"/>
              <a:ext cx="856074" cy="8560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 rot="16200000">
              <a:off x="1390416" y="1063036"/>
              <a:ext cx="856074" cy="8560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 rot="16200000">
              <a:off x="289749" y="696147"/>
              <a:ext cx="856074" cy="8560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 rot="16200000">
              <a:off x="2919120" y="2408295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 rot="16200000">
              <a:off x="2246490" y="451555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 rot="16200000">
              <a:off x="289749" y="-221075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 rot="16200000">
              <a:off x="3775194" y="2469444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 rot="16200000">
              <a:off x="2857971" y="-159927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 rot="16200000">
              <a:off x="4692416" y="2591740"/>
              <a:ext cx="489185" cy="48918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228600" y="3766726"/>
              <a:ext cx="1284111" cy="12841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289748" y="5295430"/>
              <a:ext cx="856074" cy="8560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1390415" y="4928541"/>
              <a:ext cx="856074" cy="8560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1757304" y="3827874"/>
              <a:ext cx="856074" cy="8560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289748" y="6457245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2246489" y="5784615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2919119" y="3827874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2857970" y="6396096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3836341" y="3766726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4692415" y="3766726"/>
              <a:ext cx="489185" cy="48918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</p:grpSp>
      <p:sp>
        <p:nvSpPr>
          <p:cNvPr id="35" name="Text Placeholder 34"/>
          <p:cNvSpPr>
            <a:spLocks noGrp="1"/>
          </p:cNvSpPr>
          <p:nvPr>
            <p:ph type="body" sz="quarter" idx="13" hasCustomPrompt="1"/>
          </p:nvPr>
        </p:nvSpPr>
        <p:spPr>
          <a:xfrm>
            <a:off x="2438400" y="4876800"/>
            <a:ext cx="6324600" cy="533400"/>
          </a:xfrm>
        </p:spPr>
        <p:txBody>
          <a:bodyPr>
            <a:normAutofit/>
          </a:bodyPr>
          <a:lstStyle>
            <a:lvl1pPr algn="r">
              <a:buFontTx/>
              <a:buNone/>
              <a:defRPr sz="28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change Event Name</a:t>
            </a:r>
            <a:endParaRPr lang="en-US" dirty="0"/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4" hasCustomPrompt="1"/>
          </p:nvPr>
        </p:nvSpPr>
        <p:spPr>
          <a:xfrm>
            <a:off x="3962400" y="4495800"/>
            <a:ext cx="4800600" cy="381000"/>
          </a:xfrm>
        </p:spPr>
        <p:txBody>
          <a:bodyPr>
            <a:normAutofit/>
          </a:bodyPr>
          <a:lstStyle>
            <a:lvl1pPr algn="r">
              <a:buFontTx/>
              <a:buNone/>
              <a:defRPr sz="2000"/>
            </a:lvl1pPr>
          </a:lstStyle>
          <a:p>
            <a:pPr lvl="0"/>
            <a:r>
              <a:rPr lang="en-US" dirty="0" smtClean="0"/>
              <a:t>Date ##, ####</a:t>
            </a:r>
            <a:endParaRPr lang="en-US" dirty="0"/>
          </a:p>
        </p:txBody>
      </p:sp>
      <p:sp>
        <p:nvSpPr>
          <p:cNvPr id="39" name="Text Placeholder 38"/>
          <p:cNvSpPr>
            <a:spLocks noGrp="1"/>
          </p:cNvSpPr>
          <p:nvPr>
            <p:ph type="body" sz="quarter" idx="15" hasCustomPrompt="1"/>
          </p:nvPr>
        </p:nvSpPr>
        <p:spPr>
          <a:xfrm>
            <a:off x="3352800" y="381000"/>
            <a:ext cx="5410200" cy="1524000"/>
          </a:xfrm>
        </p:spPr>
        <p:txBody>
          <a:bodyPr>
            <a:normAutofit/>
          </a:bodyPr>
          <a:lstStyle>
            <a:lvl1pPr algn="r">
              <a:buFontTx/>
              <a:buNone/>
              <a:defRPr sz="4800" b="1"/>
            </a:lvl1pPr>
          </a:lstStyle>
          <a:p>
            <a:pPr lvl="0"/>
            <a:r>
              <a:rPr lang="en-US" dirty="0" smtClean="0"/>
              <a:t>Click to Edit Master Slide Title</a:t>
            </a: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6" hasCustomPrompt="1"/>
          </p:nvPr>
        </p:nvSpPr>
        <p:spPr>
          <a:xfrm>
            <a:off x="5257800" y="2057400"/>
            <a:ext cx="3505200" cy="1524000"/>
          </a:xfrm>
        </p:spPr>
        <p:txBody>
          <a:bodyPr/>
          <a:lstStyle>
            <a:lvl1pPr algn="r">
              <a:buFontTx/>
              <a:buNone/>
              <a:defRPr i="1"/>
            </a:lvl1pPr>
          </a:lstStyle>
          <a:p>
            <a:pPr lvl="0"/>
            <a:r>
              <a:rPr lang="en-US" dirty="0" smtClean="0"/>
              <a:t>Click to change Title of Subhead</a:t>
            </a:r>
            <a:endParaRPr lang="en-US" dirty="0"/>
          </a:p>
        </p:txBody>
      </p:sp>
      <p:pic>
        <p:nvPicPr>
          <p:cNvPr id="34" name="Picture 33"/>
          <p:cNvPicPr>
            <a:picLocks noChangeAspect="1"/>
          </p:cNvPicPr>
          <p:nvPr userDrawn="1"/>
        </p:nvPicPr>
        <p:blipFill>
          <a:blip r:embed="rId2" cstate="print"/>
          <a:srcRect b="30977"/>
          <a:stretch>
            <a:fillRect/>
          </a:stretch>
        </p:blipFill>
        <p:spPr>
          <a:xfrm>
            <a:off x="6172200" y="6019800"/>
            <a:ext cx="2438400" cy="533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330891"/>
          </a:xfrm>
        </p:spPr>
        <p:txBody>
          <a:bodyPr/>
          <a:lstStyle>
            <a:lvl1pPr>
              <a:defRPr sz="3200">
                <a:latin typeface="+mj-lt"/>
              </a:defRPr>
            </a:lvl1pPr>
            <a:lvl2pPr>
              <a:defRPr sz="2800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>
                <a:latin typeface="+mj-lt"/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57200" y="0"/>
            <a:ext cx="8229600" cy="1143000"/>
          </a:xfrm>
        </p:spPr>
        <p:txBody>
          <a:bodyPr rtlCol="0"/>
          <a:lstStyle>
            <a:extLst/>
          </a:lstStyle>
          <a:p>
            <a:r>
              <a:rPr kumimoji="0" lang="en-US" dirty="0" smtClean="0"/>
              <a:t>Click to edit </a:t>
            </a:r>
            <a:br>
              <a:rPr kumimoji="0" lang="en-US" dirty="0" smtClean="0"/>
            </a:br>
            <a:r>
              <a:rPr kumimoji="0" lang="en-US" dirty="0" smtClean="0"/>
              <a:t>master title style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457200" y="0"/>
            <a:ext cx="8229600" cy="1265238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dirty="0" smtClean="0">
                <a:solidFill>
                  <a:schemeClr val="bg1"/>
                </a:solidFill>
                <a:latin typeface="+mj-lt"/>
              </a:rPr>
              <a:t>Click to edit </a:t>
            </a:r>
            <a:br>
              <a:rPr kumimoji="0" lang="en-US" sz="3200" dirty="0" smtClean="0">
                <a:solidFill>
                  <a:schemeClr val="bg1"/>
                </a:solidFill>
                <a:latin typeface="+mj-lt"/>
              </a:rPr>
            </a:br>
            <a:r>
              <a:rPr kumimoji="0" lang="en-US" sz="3200" dirty="0" smtClean="0">
                <a:solidFill>
                  <a:schemeClr val="bg1"/>
                </a:solidFill>
                <a:latin typeface="+mj-lt"/>
              </a:rPr>
              <a:t>master title style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14599"/>
            <a:ext cx="4040188" cy="3611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599"/>
            <a:ext cx="4041775" cy="3611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0"/>
            <a:ext cx="8229600" cy="1143000"/>
          </a:xfrm>
        </p:spPr>
        <p:txBody>
          <a:bodyPr rtlCol="0">
            <a:noAutofit/>
          </a:bodyPr>
          <a:lstStyle>
            <a:lvl1pPr>
              <a:defRPr sz="3200">
                <a:solidFill>
                  <a:schemeClr val="tx1"/>
                </a:solidFill>
              </a:defRPr>
            </a:lvl1pPr>
            <a:extLst/>
          </a:lstStyle>
          <a:p>
            <a:r>
              <a:rPr kumimoji="0" lang="en-US" dirty="0" smtClean="0"/>
              <a:t>Click to edit </a:t>
            </a:r>
            <a:br>
              <a:rPr kumimoji="0" lang="en-US" dirty="0" smtClean="0"/>
            </a:br>
            <a:r>
              <a:rPr kumimoji="0" lang="en-US" dirty="0" smtClean="0"/>
              <a:t>master title style</a:t>
            </a:r>
            <a:endParaRPr kumimoji="0" lang="en-US" dirty="0"/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457200" y="1657350"/>
            <a:ext cx="3008313" cy="704850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algn="l">
              <a:defRPr sz="20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575050" y="1676400"/>
            <a:ext cx="5111750" cy="4343400"/>
          </a:xfrm>
        </p:spPr>
        <p:txBody>
          <a:bodyPr/>
          <a:lstStyle>
            <a:lvl1pPr>
              <a:buClr>
                <a:schemeClr val="accent2"/>
              </a:buClr>
              <a:buFont typeface="Arial" pitchFamily="34" charset="0"/>
              <a:buChar char="•"/>
              <a:defRPr sz="3200">
                <a:solidFill>
                  <a:schemeClr val="accent2"/>
                </a:solidFill>
              </a:defRPr>
            </a:lvl1pPr>
            <a:lvl2pPr>
              <a:defRPr sz="2800">
                <a:solidFill>
                  <a:schemeClr val="accent2"/>
                </a:solidFill>
              </a:defRPr>
            </a:lvl2pPr>
            <a:lvl3pPr>
              <a:defRPr sz="2400">
                <a:solidFill>
                  <a:schemeClr val="accent2"/>
                </a:solidFill>
              </a:defRPr>
            </a:lvl3pPr>
            <a:lvl4pPr>
              <a:defRPr sz="2000">
                <a:solidFill>
                  <a:schemeClr val="accent2"/>
                </a:solidFill>
              </a:defRPr>
            </a:lvl4pPr>
            <a:lvl5pPr>
              <a:defRPr sz="2000">
                <a:solidFill>
                  <a:schemeClr val="accent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362200"/>
            <a:ext cx="2895600" cy="3657600"/>
          </a:xfrm>
        </p:spPr>
        <p:txBody>
          <a:bodyPr>
            <a:normAutofit/>
          </a:bodyPr>
          <a:lstStyle>
            <a:lvl1pPr marL="0">
              <a:buFontTx/>
              <a:buNone/>
              <a:defRPr sz="1400" baseline="0">
                <a:solidFill>
                  <a:schemeClr val="accent2"/>
                </a:solidFill>
              </a:defRPr>
            </a:lvl1pPr>
            <a:lvl2pPr>
              <a:buFontTx/>
              <a:buNone/>
              <a:defRPr sz="1400">
                <a:solidFill>
                  <a:schemeClr val="accent2"/>
                </a:solidFill>
              </a:defRPr>
            </a:lvl2pPr>
            <a:lvl3pPr>
              <a:buFontTx/>
              <a:buNone/>
              <a:defRPr sz="1400">
                <a:solidFill>
                  <a:schemeClr val="accent2"/>
                </a:solidFill>
              </a:defRPr>
            </a:lvl3pPr>
            <a:lvl4pPr>
              <a:buFontTx/>
              <a:buNone/>
              <a:defRPr sz="1400">
                <a:solidFill>
                  <a:schemeClr val="accent2"/>
                </a:solidFill>
              </a:defRPr>
            </a:lvl4pPr>
            <a:lvl5pPr>
              <a:buFontTx/>
              <a:buNone/>
              <a:defRPr sz="14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Click to edit master text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1600200" y="1600200"/>
            <a:ext cx="5943600" cy="4114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0"/>
            <a:ext cx="8229600" cy="1143000"/>
          </a:xfrm>
        </p:spPr>
        <p:txBody>
          <a:bodyPr rtlCol="0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  <a:extLst/>
          </a:lstStyle>
          <a:p>
            <a:r>
              <a:rPr kumimoji="0" lang="en-US" dirty="0" smtClean="0"/>
              <a:t>Click to edit </a:t>
            </a:r>
            <a:br>
              <a:rPr kumimoji="0" lang="en-US" dirty="0" smtClean="0"/>
            </a:br>
            <a:r>
              <a:rPr kumimoji="0" lang="en-US" dirty="0" smtClean="0"/>
              <a:t>master title style</a:t>
            </a:r>
            <a:endParaRPr kumimoji="0"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1600200" y="5867400"/>
            <a:ext cx="5867400" cy="304800"/>
          </a:xfrm>
        </p:spPr>
        <p:txBody>
          <a:bodyPr>
            <a:noAutofit/>
          </a:bodyPr>
          <a:lstStyle>
            <a:lvl1pPr>
              <a:buFontTx/>
              <a:buNone/>
              <a:defRPr sz="1800" baseline="0">
                <a:solidFill>
                  <a:srgbClr val="3B6E8F"/>
                </a:solidFill>
              </a:defRPr>
            </a:lvl1pPr>
          </a:lstStyle>
          <a:p>
            <a:pPr lvl="0"/>
            <a:r>
              <a:rPr lang="en-US" dirty="0" smtClean="0"/>
              <a:t>Caption text in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6"/>
          <p:cNvSpPr txBox="1">
            <a:spLocks/>
          </p:cNvSpPr>
          <p:nvPr userDrawn="1"/>
        </p:nvSpPr>
        <p:spPr>
          <a:xfrm>
            <a:off x="6781800" y="6356351"/>
            <a:ext cx="21336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0FAF64-2E2D-4E05-A04D-381E6CBB7433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B6E8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600" y="5257800"/>
            <a:ext cx="4495800" cy="1295400"/>
          </a:xfrm>
        </p:spPr>
        <p:txBody>
          <a:bodyPr vert="horz" anchor="t">
            <a:normAutofit/>
          </a:bodyPr>
          <a:lstStyle>
            <a:lvl1pPr algn="r">
              <a:buNone/>
              <a:defRPr sz="4000" b="0" i="1" cap="none" baseline="0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/>
          <a:srcRect r="76000" b="23529"/>
          <a:stretch>
            <a:fillRect/>
          </a:stretch>
        </p:blipFill>
        <p:spPr>
          <a:xfrm>
            <a:off x="381000" y="304800"/>
            <a:ext cx="3048000" cy="30480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6"/>
          <p:cNvSpPr txBox="1">
            <a:spLocks/>
          </p:cNvSpPr>
          <p:nvPr userDrawn="1"/>
        </p:nvSpPr>
        <p:spPr>
          <a:xfrm>
            <a:off x="6781800" y="6356351"/>
            <a:ext cx="21336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0FAF64-2E2D-4E05-A04D-381E6CBB7433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200400" y="0"/>
            <a:ext cx="5943600" cy="6858000"/>
          </a:xfrm>
          <a:prstGeom prst="rect">
            <a:avLst/>
          </a:prstGeom>
          <a:solidFill>
            <a:srgbClr val="3B6E8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B6E8F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4572000" y="5257800"/>
            <a:ext cx="4343400" cy="1371600"/>
          </a:xfrm>
        </p:spPr>
        <p:txBody>
          <a:bodyPr>
            <a:noAutofit/>
          </a:bodyPr>
          <a:lstStyle>
            <a:lvl1pPr algn="r">
              <a:buFontTx/>
              <a:buNone/>
              <a:defRPr sz="4000" i="1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en-US" smtClean="0"/>
              <a:t>Click to edit Master text styles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/>
          <a:srcRect r="76000" b="30097"/>
          <a:stretch>
            <a:fillRect/>
          </a:stretch>
        </p:blipFill>
        <p:spPr>
          <a:xfrm>
            <a:off x="247650" y="228600"/>
            <a:ext cx="3105150" cy="286629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6"/>
          <p:cNvSpPr txBox="1">
            <a:spLocks/>
          </p:cNvSpPr>
          <p:nvPr userDrawn="1"/>
        </p:nvSpPr>
        <p:spPr>
          <a:xfrm>
            <a:off x="6781800" y="6356351"/>
            <a:ext cx="21336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0FAF64-2E2D-4E05-A04D-381E6CBB7433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B6E8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6800" y="533400"/>
            <a:ext cx="7010400" cy="4267200"/>
          </a:xfrm>
          <a:prstGeom prst="rect">
            <a:avLst/>
          </a:prstGeom>
          <a:noFill/>
          <a:ln w="57150">
            <a:solidFill>
              <a:schemeClr val="bg2"/>
            </a:solidFill>
          </a:ln>
          <a:effectLst/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/>
          <a:srcRect b="25654"/>
          <a:stretch>
            <a:fillRect/>
          </a:stretch>
        </p:blipFill>
        <p:spPr>
          <a:xfrm>
            <a:off x="457200" y="5029200"/>
            <a:ext cx="4343400" cy="1013460"/>
          </a:xfrm>
          <a:prstGeom prst="rect">
            <a:avLst/>
          </a:prstGeom>
        </p:spPr>
      </p:pic>
      <p:sp>
        <p:nvSpPr>
          <p:cNvPr id="9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6172200"/>
            <a:ext cx="8915400" cy="381000"/>
          </a:xfrm>
        </p:spPr>
        <p:txBody>
          <a:bodyPr>
            <a:normAutofit/>
          </a:bodyPr>
          <a:lstStyle>
            <a:lvl1pPr marL="365760" marR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Tx/>
              <a:buNone/>
              <a:tabLst/>
              <a:defRPr sz="1800" b="1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Tx/>
              <a:buNone/>
              <a:tabLst/>
              <a:defRPr/>
            </a:pPr>
            <a:r>
              <a:rPr lang="en-US" dirty="0" smtClean="0"/>
              <a:t>Name Here     </a:t>
            </a:r>
            <a:r>
              <a:rPr kumimoji="0" lang="en-US" dirty="0" smtClean="0"/>
              <a:t>720.382.####     #########@</a:t>
            </a:r>
            <a:r>
              <a:rPr kumimoji="0" lang="en-US" dirty="0" err="1" smtClean="0"/>
              <a:t>coloradohealthinstitute.org</a:t>
            </a:r>
            <a:endParaRPr kumimoji="0" lang="en-US" dirty="0" smtClean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19800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  <a:latin typeface="+mj-lt"/>
              </a:defRPr>
            </a:lvl1pPr>
            <a:extLst/>
          </a:lstStyle>
          <a:p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672840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+mj-lt"/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40040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  <a:latin typeface="+mj-lt"/>
              </a:defRPr>
            </a:lvl1pPr>
            <a:extLst/>
          </a:lstStyle>
          <a:p>
            <a:fld id="{D5BBC35B-A44B-4119-B8DA-DE9E3DFADA2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3B6E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extLst/>
          </a:lstStyle>
          <a:p>
            <a:r>
              <a:rPr kumimoji="0" lang="en-US" dirty="0" smtClean="0"/>
              <a:t>Click to edit </a:t>
            </a:r>
            <a:br>
              <a:rPr kumimoji="0" lang="en-US" dirty="0" smtClean="0"/>
            </a:br>
            <a:r>
              <a:rPr kumimoji="0" lang="en-US" dirty="0" smtClean="0"/>
              <a:t>master title style</a:t>
            </a:r>
            <a:endParaRPr kumimoji="0"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3" cstate="print"/>
          <a:srcRect r="78125" b="30977"/>
          <a:stretch>
            <a:fillRect/>
          </a:stretch>
        </p:blipFill>
        <p:spPr>
          <a:xfrm>
            <a:off x="8305800" y="6248400"/>
            <a:ext cx="533400" cy="533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30" r:id="rId2"/>
    <p:sldLayoutId id="2147483722" r:id="rId3"/>
    <p:sldLayoutId id="2147483733" r:id="rId4"/>
    <p:sldLayoutId id="2147483734" r:id="rId5"/>
    <p:sldLayoutId id="2147483735" r:id="rId6"/>
    <p:sldLayoutId id="2147483723" r:id="rId7"/>
    <p:sldLayoutId id="2147483731" r:id="rId8"/>
    <p:sldLayoutId id="2147483729" r:id="rId9"/>
    <p:sldLayoutId id="2147483732" r:id="rId10"/>
    <p:sldLayoutId id="2147483736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lang="en-US" sz="3200" b="0" kern="1200" baseline="0" dirty="0" smtClean="0">
          <a:solidFill>
            <a:schemeClr val="bg1"/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90000"/>
        <a:buFont typeface="Arial" pitchFamily="34" charset="0"/>
        <a:buChar char="•"/>
        <a:defRPr kumimoji="0" sz="3200" kern="1200">
          <a:solidFill>
            <a:schemeClr val="tx1"/>
          </a:solidFill>
          <a:latin typeface="+mj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tx1"/>
        </a:buClr>
        <a:buSzPct val="90000"/>
        <a:buFont typeface="Arial" pitchFamily="34" charset="0"/>
        <a:buChar char="•"/>
        <a:defRPr kumimoji="0" sz="2800" b="0" kern="1200">
          <a:solidFill>
            <a:schemeClr val="tx1"/>
          </a:solidFill>
          <a:latin typeface="+mj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80000"/>
        <a:buFont typeface="Arial" pitchFamily="34" charset="0"/>
        <a:buChar char="•"/>
        <a:defRPr kumimoji="0" sz="2400" kern="1200">
          <a:solidFill>
            <a:schemeClr val="tx1"/>
          </a:solidFill>
          <a:latin typeface="+mj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Arial" pitchFamily="34" charset="0"/>
        <a:buChar char="•"/>
        <a:defRPr kumimoji="0"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Arial" pitchFamily="34" charset="0"/>
        <a:buChar char="•"/>
        <a:defRPr kumimoji="0"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Reining in Growth of Health Spending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57800" y="2286000"/>
            <a:ext cx="3581400" cy="1047304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February  16, 2012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2012 Health Policy Roundtables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Health Care Cost Drivers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36509"/>
            <a:ext cx="8229600" cy="4330891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System pays for volume</a:t>
            </a:r>
          </a:p>
          <a:p>
            <a:r>
              <a:rPr lang="en-US" sz="3600" dirty="0" smtClean="0"/>
              <a:t>Insurance drives utilization</a:t>
            </a:r>
          </a:p>
          <a:p>
            <a:r>
              <a:rPr lang="en-US" sz="3600" dirty="0" smtClean="0"/>
              <a:t>Wealthier countries afford more services</a:t>
            </a:r>
          </a:p>
          <a:p>
            <a:r>
              <a:rPr lang="en-US" sz="3600" dirty="0" smtClean="0"/>
              <a:t>Aging population increases disease prevalence</a:t>
            </a:r>
          </a:p>
          <a:p>
            <a:r>
              <a:rPr lang="en-US" sz="3600" dirty="0" smtClean="0"/>
              <a:t>Inefficiencies abound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633F0-713B-46D9-B22F-ACE6A874C61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6096000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SOURCE:  Health Care Costs:  Key Information on Health Care Costs and their Impact, Kaiser Family Foundation,  2009</a:t>
            </a:r>
            <a:endParaRPr lang="en-US" sz="14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“Hot Spotters”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AF64-2E2D-4E05-A04D-381E6CBB7433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1" name="Picture 10" descr="HotSpotters_bylin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1371600"/>
            <a:ext cx="7239000" cy="1900238"/>
          </a:xfrm>
          <a:prstGeom prst="rect">
            <a:avLst/>
          </a:prstGeom>
        </p:spPr>
      </p:pic>
      <p:pic>
        <p:nvPicPr>
          <p:cNvPr id="10" name="Picture 9" descr="NY Hot Spotter cover.jpg"/>
          <p:cNvPicPr>
            <a:picLocks noChangeAspect="1"/>
          </p:cNvPicPr>
          <p:nvPr/>
        </p:nvPicPr>
        <p:blipFill>
          <a:blip r:embed="rId4" cstate="print"/>
          <a:srcRect l="8501"/>
          <a:stretch>
            <a:fillRect/>
          </a:stretch>
        </p:blipFill>
        <p:spPr>
          <a:xfrm>
            <a:off x="5105400" y="2719617"/>
            <a:ext cx="2460391" cy="36811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Skewing of Health </a:t>
            </a:r>
            <a:r>
              <a:rPr lang="en-US" dirty="0"/>
              <a:t>E</a:t>
            </a:r>
            <a:r>
              <a:rPr lang="en-US" dirty="0" smtClean="0"/>
              <a:t>xpenditures</a:t>
            </a:r>
            <a:endParaRPr lang="en-US" dirty="0"/>
          </a:p>
        </p:txBody>
      </p:sp>
      <p:pic>
        <p:nvPicPr>
          <p:cNvPr id="8" name="Content Placeholder 7" descr="Skewing of health expenditure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19200" y="1524000"/>
            <a:ext cx="6447975" cy="49530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12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Hot Spotter  #1:  The Elderly</a:t>
            </a:r>
            <a:endParaRPr lang="en-US" dirty="0"/>
          </a:p>
        </p:txBody>
      </p:sp>
      <p:pic>
        <p:nvPicPr>
          <p:cNvPr id="6" name="Content Placeholder 5" descr="age correlate with cost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05729" y="1524000"/>
            <a:ext cx="6514271" cy="488068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13</a:t>
            </a:fld>
            <a:endParaRPr kumimoji="0" lang="en-US"/>
          </a:p>
        </p:txBody>
      </p:sp>
      <p:sp>
        <p:nvSpPr>
          <p:cNvPr id="5" name="TextBox 4"/>
          <p:cNvSpPr txBox="1"/>
          <p:nvPr/>
        </p:nvSpPr>
        <p:spPr>
          <a:xfrm rot="16200000">
            <a:off x="-1278523" y="3412123"/>
            <a:ext cx="411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2">
                    <a:lumMod val="50000"/>
                  </a:schemeClr>
                </a:solidFill>
                <a:latin typeface="Myriad Pro" pitchFamily="34" charset="0"/>
              </a:rPr>
              <a:t>Annual Cost Per Capita</a:t>
            </a:r>
            <a:endParaRPr lang="en-US" sz="1600" b="1" dirty="0">
              <a:solidFill>
                <a:schemeClr val="bg2">
                  <a:lumMod val="50000"/>
                </a:schemeClr>
              </a:solidFill>
              <a:latin typeface="Myriad Pro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Hot Spotter #2: The Disabled and the Elderly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AF64-2E2D-4E05-A04D-381E6CBB7433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7" name="Content Placeholder 6" descr="Distribution of Medicaid enrollment and expenditures by eligibility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12766" y="1524000"/>
            <a:ext cx="7116834" cy="4267481"/>
          </a:xfrm>
        </p:spPr>
      </p:pic>
      <p:sp>
        <p:nvSpPr>
          <p:cNvPr id="8" name="TextBox 7"/>
          <p:cNvSpPr txBox="1"/>
          <p:nvPr/>
        </p:nvSpPr>
        <p:spPr>
          <a:xfrm>
            <a:off x="381000" y="609600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SOURCE:  Colorado Department of Health Care Policy and Financing, Executive Budget Request, Nov. 1, 2011. Rounding results in a total of more than 100 percent.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Hot Spotter #3:  Skilled Nursing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AF64-2E2D-4E05-A04D-381E6CBB7433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7" name="Content Placeholder 6" descr="MK pie chart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5279" b="22581"/>
          <a:stretch>
            <a:fillRect/>
          </a:stretch>
        </p:blipFill>
        <p:spPr>
          <a:xfrm>
            <a:off x="914400" y="1371600"/>
            <a:ext cx="7664071" cy="4267200"/>
          </a:xfrm>
        </p:spPr>
      </p:pic>
      <p:sp>
        <p:nvSpPr>
          <p:cNvPr id="9" name="TextBox 8"/>
          <p:cNvSpPr txBox="1"/>
          <p:nvPr/>
        </p:nvSpPr>
        <p:spPr>
          <a:xfrm>
            <a:off x="381000" y="6096000"/>
            <a:ext cx="815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SOURCE:  Joint Budget Committee, FY2012-13 Staff Budget Briefing, Dec. 15, 2011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5257800"/>
            <a:ext cx="6172200" cy="1295400"/>
          </a:xfrm>
        </p:spPr>
        <p:txBody>
          <a:bodyPr>
            <a:noAutofit/>
          </a:bodyPr>
          <a:lstStyle/>
          <a:p>
            <a:r>
              <a:rPr lang="en-US" sz="4400" dirty="0" smtClean="0"/>
              <a:t>What Are We Doing </a:t>
            </a:r>
            <a:br>
              <a:rPr lang="en-US" sz="4400" dirty="0" smtClean="0"/>
            </a:br>
            <a:r>
              <a:rPr lang="en-US" sz="4400" dirty="0" smtClean="0"/>
              <a:t>To Address Costs?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Colorado Payment Reform Initiatives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17</a:t>
            </a:fld>
            <a:endParaRPr kumimoji="0" lang="en-US"/>
          </a:p>
        </p:txBody>
      </p:sp>
      <p:pic>
        <p:nvPicPr>
          <p:cNvPr id="7" name="Content Placeholder 6" descr="map for cost PP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5132" t="3519" r="5132" b="4985"/>
          <a:stretch>
            <a:fillRect/>
          </a:stretch>
        </p:blipFill>
        <p:spPr>
          <a:xfrm>
            <a:off x="990600" y="1219200"/>
            <a:ext cx="6963507" cy="5486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304800" y="1421093"/>
          <a:ext cx="8458200" cy="45225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4581"/>
                <a:gridCol w="1649018"/>
                <a:gridCol w="1478757"/>
                <a:gridCol w="969169"/>
                <a:gridCol w="969169"/>
                <a:gridCol w="991198"/>
                <a:gridCol w="947139"/>
                <a:gridCol w="969169"/>
              </a:tblGrid>
              <a:tr h="536113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rgbClr val="3B6E8F"/>
                          </a:solidFill>
                        </a:rPr>
                        <a:t>#</a:t>
                      </a:r>
                      <a:endParaRPr lang="en-US" sz="1400" dirty="0">
                        <a:solidFill>
                          <a:srgbClr val="3B6E8F"/>
                        </a:solidFill>
                      </a:endParaRPr>
                    </a:p>
                  </a:txBody>
                  <a:tcPr marL="42475" marR="42475" marT="21239" marB="21239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rgbClr val="3B6E8F"/>
                          </a:solidFill>
                        </a:rPr>
                        <a:t>TOPIC</a:t>
                      </a:r>
                      <a:endParaRPr lang="en-US" sz="1400" dirty="0">
                        <a:solidFill>
                          <a:srgbClr val="3B6E8F"/>
                        </a:solidFill>
                      </a:endParaRPr>
                    </a:p>
                  </a:txBody>
                  <a:tcPr marL="42475" marR="42475" marT="21239" marB="21239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rgbClr val="3B6E8F"/>
                          </a:solidFill>
                        </a:rPr>
                        <a:t>POPULATION</a:t>
                      </a:r>
                      <a:endParaRPr lang="en-US" sz="1400" dirty="0">
                        <a:solidFill>
                          <a:srgbClr val="3B6E8F"/>
                        </a:solidFill>
                      </a:endParaRPr>
                    </a:p>
                  </a:txBody>
                  <a:tcPr marL="42475" marR="42475" marT="21239" marB="21239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Patient Education</a:t>
                      </a:r>
                      <a:endParaRPr lang="en-US" sz="1100" dirty="0"/>
                    </a:p>
                  </a:txBody>
                  <a:tcPr marL="42475" marR="42475" marT="21239" marB="21239" anchor="ctr">
                    <a:solidFill>
                      <a:srgbClr val="3B6E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PCP Involvement</a:t>
                      </a:r>
                      <a:endParaRPr lang="en-US" sz="1100" dirty="0"/>
                    </a:p>
                  </a:txBody>
                  <a:tcPr marL="42475" marR="42475" marT="21239" marB="21239" anchor="ctr">
                    <a:solidFill>
                      <a:srgbClr val="3B6E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IT Data</a:t>
                      </a:r>
                      <a:r>
                        <a:rPr lang="en-US" sz="1100" baseline="0" dirty="0" smtClean="0"/>
                        <a:t> Efficiency</a:t>
                      </a:r>
                      <a:endParaRPr lang="en-US" sz="1100" dirty="0"/>
                    </a:p>
                  </a:txBody>
                  <a:tcPr marL="42475" marR="42475" marT="21239" marB="21239" anchor="ctr">
                    <a:solidFill>
                      <a:srgbClr val="3B6E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New Care Model (WF)</a:t>
                      </a:r>
                      <a:endParaRPr lang="en-US" sz="1100" dirty="0"/>
                    </a:p>
                  </a:txBody>
                  <a:tcPr marL="42475" marR="42475" marT="21239" marB="21239" anchor="ctr">
                    <a:solidFill>
                      <a:srgbClr val="3B6E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Payment Change</a:t>
                      </a:r>
                      <a:endParaRPr lang="en-US" sz="1100" dirty="0"/>
                    </a:p>
                  </a:txBody>
                  <a:tcPr marL="42475" marR="42475" marT="21239" marB="21239" anchor="ctr">
                    <a:solidFill>
                      <a:srgbClr val="3B6E8F"/>
                    </a:solidFill>
                  </a:tcPr>
                </a:tc>
              </a:tr>
              <a:tr h="213577"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1</a:t>
                      </a:r>
                      <a:endParaRPr lang="en-US" sz="1100" b="1" dirty="0"/>
                    </a:p>
                  </a:txBody>
                  <a:tcPr marL="42475" marR="42475" marT="21239" marB="21239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ACC/RCCO</a:t>
                      </a:r>
                      <a:endParaRPr lang="en-US" sz="1100" b="1" dirty="0"/>
                    </a:p>
                  </a:txBody>
                  <a:tcPr marL="42475" marR="42475" marT="21239" marB="21239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Medicaid</a:t>
                      </a:r>
                      <a:endParaRPr lang="en-US" sz="1100" b="1" dirty="0"/>
                    </a:p>
                  </a:txBody>
                  <a:tcPr marL="42475" marR="42475" marT="21239" marB="21239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42475" marR="42475" marT="21239" marB="21239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42475" marR="42475" marT="21239" marB="21239">
                    <a:solidFill>
                      <a:srgbClr val="F6A01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42475" marR="42475" marT="21239" marB="21239">
                    <a:solidFill>
                      <a:srgbClr val="F6A01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42475" marR="42475" marT="21239" marB="21239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42475" marR="42475" marT="21239" marB="21239">
                    <a:solidFill>
                      <a:srgbClr val="F6A01A"/>
                    </a:solidFill>
                  </a:tcPr>
                </a:tc>
              </a:tr>
              <a:tr h="213577"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2</a:t>
                      </a:r>
                      <a:endParaRPr lang="en-US" sz="1100" b="1" dirty="0"/>
                    </a:p>
                  </a:txBody>
                  <a:tcPr marL="42475" marR="42475" marT="21239" marB="21239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Low Back</a:t>
                      </a:r>
                      <a:endParaRPr lang="en-US" sz="1100" b="1" dirty="0"/>
                    </a:p>
                  </a:txBody>
                  <a:tcPr marL="42475" marR="42475" marT="21239" marB="21239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Commercial</a:t>
                      </a:r>
                      <a:endParaRPr lang="en-US" sz="1100" b="1" dirty="0"/>
                    </a:p>
                  </a:txBody>
                  <a:tcPr marL="42475" marR="42475" marT="21239" marB="21239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42475" marR="42475" marT="21239" marB="21239">
                    <a:solidFill>
                      <a:srgbClr val="F6A01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42475" marR="42475" marT="21239" marB="21239">
                    <a:solidFill>
                      <a:srgbClr val="F6A01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42475" marR="42475" marT="21239" marB="21239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42475" marR="42475" marT="21239" marB="21239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42475" marR="42475" marT="21239" marB="21239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3577"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3</a:t>
                      </a:r>
                      <a:endParaRPr lang="en-US" sz="1100" b="1" dirty="0"/>
                    </a:p>
                  </a:txBody>
                  <a:tcPr marL="42475" marR="42475" marT="21239" marB="21239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CCQIP</a:t>
                      </a:r>
                      <a:endParaRPr lang="en-US" sz="1100" b="1" dirty="0"/>
                    </a:p>
                  </a:txBody>
                  <a:tcPr marL="42475" marR="42475" marT="21239" marB="21239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Commercial</a:t>
                      </a:r>
                      <a:endParaRPr lang="en-US" sz="1100" b="1" dirty="0"/>
                    </a:p>
                  </a:txBody>
                  <a:tcPr marL="42475" marR="42475" marT="21239" marB="21239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42475" marR="42475" marT="21239" marB="21239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42475" marR="42475" marT="21239" marB="21239">
                    <a:solidFill>
                      <a:srgbClr val="F6A01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42475" marR="42475" marT="21239" marB="21239">
                    <a:solidFill>
                      <a:srgbClr val="F6A01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42475" marR="42475" marT="21239" marB="21239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42475" marR="42475" marT="21239" marB="21239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3577"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4</a:t>
                      </a:r>
                      <a:endParaRPr lang="en-US" sz="1100" b="1" dirty="0"/>
                    </a:p>
                  </a:txBody>
                  <a:tcPr marL="42475" marR="42475" marT="21239" marB="21239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Boomers </a:t>
                      </a:r>
                      <a:endParaRPr lang="en-US" sz="1100" b="1" dirty="0"/>
                    </a:p>
                  </a:txBody>
                  <a:tcPr marL="42475" marR="42475" marT="21239" marB="21239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Workforce</a:t>
                      </a:r>
                      <a:endParaRPr lang="en-US" sz="1100" b="1" dirty="0"/>
                    </a:p>
                  </a:txBody>
                  <a:tcPr marL="42475" marR="42475" marT="21239" marB="21239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42475" marR="42475" marT="21239" marB="21239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42475" marR="42475" marT="21239" marB="21239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42475" marR="42475" marT="21239" marB="21239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42475" marR="42475" marT="21239" marB="21239">
                    <a:solidFill>
                      <a:srgbClr val="F6A01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42475" marR="42475" marT="21239" marB="21239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8676"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5</a:t>
                      </a:r>
                      <a:endParaRPr lang="en-US" sz="1100" b="1" dirty="0"/>
                    </a:p>
                  </a:txBody>
                  <a:tcPr marL="42475" marR="42475" marT="21239" marB="21239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Beacon</a:t>
                      </a:r>
                      <a:endParaRPr lang="en-US" sz="1100" b="1" dirty="0"/>
                    </a:p>
                  </a:txBody>
                  <a:tcPr marL="42475" marR="42475" marT="21239" marB="21239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Western Slope</a:t>
                      </a:r>
                      <a:endParaRPr lang="en-US" sz="1100" b="1" dirty="0"/>
                    </a:p>
                  </a:txBody>
                  <a:tcPr marL="42475" marR="42475" marT="21239" marB="21239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42475" marR="42475" marT="21239" marB="21239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42475" marR="42475" marT="21239" marB="21239">
                    <a:solidFill>
                      <a:srgbClr val="F6A01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42475" marR="42475" marT="21239" marB="21239">
                    <a:solidFill>
                      <a:srgbClr val="F6A01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42475" marR="42475" marT="21239" marB="21239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42475" marR="42475" marT="21239" marB="21239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3577"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6</a:t>
                      </a:r>
                      <a:endParaRPr lang="en-US" sz="1100" b="1" dirty="0"/>
                    </a:p>
                  </a:txBody>
                  <a:tcPr marL="42475" marR="42475" marT="21239" marB="21239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CCHAP</a:t>
                      </a:r>
                      <a:endParaRPr lang="en-US" sz="1100" b="1" dirty="0"/>
                    </a:p>
                  </a:txBody>
                  <a:tcPr marL="42475" marR="42475" marT="21239" marB="21239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Kids/ MK</a:t>
                      </a:r>
                      <a:endParaRPr lang="en-US" sz="1100" b="1" dirty="0"/>
                    </a:p>
                  </a:txBody>
                  <a:tcPr marL="42475" marR="42475" marT="21239" marB="21239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42475" marR="42475" marT="21239" marB="21239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42475" marR="42475" marT="21239" marB="21239">
                    <a:solidFill>
                      <a:srgbClr val="F6A01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42475" marR="42475" marT="21239" marB="21239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42475" marR="42475" marT="21239" marB="21239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42475" marR="42475" marT="21239" marB="21239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3577"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7</a:t>
                      </a:r>
                      <a:endParaRPr lang="en-US" sz="1100" b="1" dirty="0"/>
                    </a:p>
                  </a:txBody>
                  <a:tcPr marL="42475" marR="42475" marT="21239" marB="21239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MPMSPCMH</a:t>
                      </a:r>
                      <a:endParaRPr lang="en-US" sz="1100" b="1" dirty="0"/>
                    </a:p>
                  </a:txBody>
                  <a:tcPr marL="42475" marR="42475" marT="21239" marB="21239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Commercial</a:t>
                      </a:r>
                      <a:endParaRPr lang="en-US" sz="1100" b="1" dirty="0"/>
                    </a:p>
                  </a:txBody>
                  <a:tcPr marL="42475" marR="42475" marT="21239" marB="21239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42475" marR="42475" marT="21239" marB="21239">
                    <a:solidFill>
                      <a:srgbClr val="F6A01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42475" marR="42475" marT="21239" marB="21239">
                    <a:solidFill>
                      <a:srgbClr val="F6A01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42475" marR="42475" marT="21239" marB="21239">
                    <a:solidFill>
                      <a:srgbClr val="F6A01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42475" marR="42475" marT="21239" marB="21239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42475" marR="42475" marT="21239" marB="21239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88895"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8</a:t>
                      </a:r>
                      <a:endParaRPr lang="en-US" sz="1100" b="1" dirty="0"/>
                    </a:p>
                  </a:txBody>
                  <a:tcPr marL="42475" marR="42475" marT="21239" marB="21239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Care Transitions (CTI)</a:t>
                      </a:r>
                      <a:endParaRPr lang="en-US" sz="1100" b="1" dirty="0"/>
                    </a:p>
                  </a:txBody>
                  <a:tcPr marL="42475" marR="42475" marT="21239" marB="21239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 marL="42475" marR="42475" marT="21239" marB="21239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42475" marR="42475" marT="21239" marB="21239">
                    <a:solidFill>
                      <a:srgbClr val="F6A01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42475" marR="42475" marT="21239" marB="21239">
                    <a:solidFill>
                      <a:srgbClr val="F6A01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42475" marR="42475" marT="21239" marB="21239">
                    <a:solidFill>
                      <a:srgbClr val="F6A01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42475" marR="42475" marT="21239" marB="21239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42475" marR="42475" marT="21239" marB="21239">
                    <a:solidFill>
                      <a:srgbClr val="F6A01A"/>
                    </a:solidFill>
                  </a:tcPr>
                </a:tc>
              </a:tr>
              <a:tr h="214036"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9</a:t>
                      </a:r>
                      <a:endParaRPr lang="en-US" sz="1100" b="1" dirty="0"/>
                    </a:p>
                  </a:txBody>
                  <a:tcPr marL="42475" marR="42475" marT="21239" marB="21239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Patient Navigator (CPNTP)</a:t>
                      </a:r>
                      <a:endParaRPr lang="en-US" sz="1100" b="1" dirty="0"/>
                    </a:p>
                  </a:txBody>
                  <a:tcPr marL="42475" marR="42475" marT="21239" marB="21239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baseline="0" dirty="0" smtClean="0"/>
                        <a:t>Chronic disease</a:t>
                      </a:r>
                      <a:endParaRPr lang="en-US" sz="1100" b="1" dirty="0"/>
                    </a:p>
                  </a:txBody>
                  <a:tcPr marL="42475" marR="42475" marT="21239" marB="21239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42475" marR="42475" marT="21239" marB="21239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42475" marR="42475" marT="21239" marB="21239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42475" marR="42475" marT="21239" marB="21239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42475" marR="42475" marT="21239" marB="21239">
                    <a:solidFill>
                      <a:srgbClr val="F6A01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42475" marR="42475" marT="21239" marB="21239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21948"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10</a:t>
                      </a:r>
                      <a:endParaRPr lang="en-US" sz="1100" b="1" dirty="0"/>
                    </a:p>
                  </a:txBody>
                  <a:tcPr marL="42475" marR="42475" marT="21239" marB="21239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Project</a:t>
                      </a:r>
                      <a:r>
                        <a:rPr lang="en-US" sz="1100" b="1" baseline="0" dirty="0" smtClean="0"/>
                        <a:t> RED</a:t>
                      </a:r>
                      <a:endParaRPr lang="en-US" sz="1100" b="1" dirty="0"/>
                    </a:p>
                  </a:txBody>
                  <a:tcPr marL="42475" marR="42475" marT="21239" marB="21239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Inpatients</a:t>
                      </a:r>
                      <a:endParaRPr lang="en-US" sz="1100" b="1" dirty="0"/>
                    </a:p>
                  </a:txBody>
                  <a:tcPr marL="42475" marR="42475" marT="21239" marB="21239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42475" marR="42475" marT="21239" marB="21239">
                    <a:solidFill>
                      <a:srgbClr val="F6A01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42475" marR="42475" marT="21239" marB="21239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42475" marR="42475" marT="21239" marB="21239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42475" marR="42475" marT="21239" marB="21239">
                    <a:solidFill>
                      <a:srgbClr val="F6A01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42475" marR="42475" marT="21239" marB="21239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3577"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11</a:t>
                      </a:r>
                      <a:endParaRPr lang="en-US" sz="1100" b="1" dirty="0"/>
                    </a:p>
                  </a:txBody>
                  <a:tcPr marL="42475" marR="42475" marT="21239" marB="21239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ACE Demo</a:t>
                      </a:r>
                      <a:endParaRPr lang="en-US" sz="1100" b="1" dirty="0"/>
                    </a:p>
                  </a:txBody>
                  <a:tcPr marL="42475" marR="42475" marT="21239" marB="21239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Cardio IP</a:t>
                      </a:r>
                      <a:endParaRPr lang="en-US" sz="1100" b="1" dirty="0"/>
                    </a:p>
                  </a:txBody>
                  <a:tcPr marL="42475" marR="42475" marT="21239" marB="21239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42475" marR="42475" marT="21239" marB="21239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42475" marR="42475" marT="21239" marB="21239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42475" marR="42475" marT="21239" marB="21239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42475" marR="42475" marT="21239" marB="21239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42475" marR="42475" marT="21239" marB="21239">
                    <a:solidFill>
                      <a:srgbClr val="F6A01A"/>
                    </a:solidFill>
                  </a:tcPr>
                </a:tc>
              </a:tr>
              <a:tr h="243616"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12</a:t>
                      </a:r>
                      <a:endParaRPr lang="en-US" sz="1100" b="1" dirty="0"/>
                    </a:p>
                  </a:txBody>
                  <a:tcPr marL="42475" marR="42475" marT="21239" marB="21239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Bridges (BTE)</a:t>
                      </a:r>
                      <a:endParaRPr lang="en-US" sz="1100" b="1" dirty="0"/>
                    </a:p>
                  </a:txBody>
                  <a:tcPr marL="42475" marR="42475" marT="21239" marB="21239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Cardiac</a:t>
                      </a:r>
                      <a:r>
                        <a:rPr lang="en-US" sz="1100" b="1" baseline="0" dirty="0" smtClean="0"/>
                        <a:t> and diabetes</a:t>
                      </a:r>
                      <a:endParaRPr lang="en-US" sz="1100" b="1" dirty="0"/>
                    </a:p>
                  </a:txBody>
                  <a:tcPr marL="42475" marR="42475" marT="21239" marB="21239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42475" marR="42475" marT="21239" marB="21239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42475" marR="42475" marT="21239" marB="21239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42475" marR="42475" marT="21239" marB="21239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42475" marR="42475" marT="21239" marB="21239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42475" marR="42475" marT="21239" marB="21239">
                    <a:solidFill>
                      <a:srgbClr val="F6A01A"/>
                    </a:solidFill>
                  </a:tcPr>
                </a:tc>
              </a:tr>
              <a:tr h="213577"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13</a:t>
                      </a:r>
                      <a:endParaRPr lang="en-US" sz="1100" b="1" dirty="0"/>
                    </a:p>
                  </a:txBody>
                  <a:tcPr marL="42475" marR="42475" marT="21239" marB="21239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PQRS</a:t>
                      </a:r>
                      <a:endParaRPr lang="en-US" sz="1100" b="1" dirty="0"/>
                    </a:p>
                  </a:txBody>
                  <a:tcPr marL="42475" marR="42475" marT="21239" marB="21239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Physicians</a:t>
                      </a:r>
                      <a:endParaRPr lang="en-US" sz="1100" b="1" dirty="0"/>
                    </a:p>
                  </a:txBody>
                  <a:tcPr marL="42475" marR="42475" marT="21239" marB="21239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42475" marR="42475" marT="21239" marB="21239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42475" marR="42475" marT="21239" marB="21239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42475" marR="42475" marT="21239" marB="21239">
                    <a:solidFill>
                      <a:srgbClr val="F6A01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42475" marR="42475" marT="21239" marB="21239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42475" marR="42475" marT="21239" marB="21239">
                    <a:solidFill>
                      <a:srgbClr val="F6A01A"/>
                    </a:solidFill>
                  </a:tcPr>
                </a:tc>
              </a:tr>
              <a:tr h="243623"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14</a:t>
                      </a:r>
                      <a:endParaRPr lang="en-US" sz="1100" b="1" dirty="0"/>
                    </a:p>
                  </a:txBody>
                  <a:tcPr marL="42475" marR="42475" marT="21239" marB="21239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Prometheus</a:t>
                      </a:r>
                      <a:endParaRPr lang="en-US" sz="1100" b="1" dirty="0"/>
                    </a:p>
                  </a:txBody>
                  <a:tcPr marL="42475" marR="42475" marT="21239" marB="21239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Commercial</a:t>
                      </a:r>
                      <a:endParaRPr lang="en-US" sz="1100" b="1" dirty="0"/>
                    </a:p>
                  </a:txBody>
                  <a:tcPr marL="42475" marR="42475" marT="21239" marB="21239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42475" marR="42475" marT="21239" marB="21239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42475" marR="42475" marT="21239" marB="21239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42475" marR="42475" marT="21239" marB="21239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42475" marR="42475" marT="21239" marB="21239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42475" marR="42475" marT="21239" marB="21239">
                    <a:solidFill>
                      <a:srgbClr val="F6A01A"/>
                    </a:solidFill>
                  </a:tcPr>
                </a:tc>
              </a:tr>
              <a:tr h="213577"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15</a:t>
                      </a:r>
                      <a:endParaRPr lang="en-US" sz="1100" b="1" dirty="0"/>
                    </a:p>
                  </a:txBody>
                  <a:tcPr marL="42475" marR="42475" marT="21239" marB="21239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PPO</a:t>
                      </a:r>
                      <a:r>
                        <a:rPr lang="en-US" sz="1100" b="1" baseline="0" dirty="0" smtClean="0"/>
                        <a:t> Pulse</a:t>
                      </a:r>
                      <a:endParaRPr lang="en-US" sz="1100" b="1" dirty="0"/>
                    </a:p>
                  </a:txBody>
                  <a:tcPr marL="42475" marR="42475" marT="21239" marB="21239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Physicians</a:t>
                      </a:r>
                      <a:endParaRPr lang="en-US" sz="1100" b="1" dirty="0"/>
                    </a:p>
                  </a:txBody>
                  <a:tcPr marL="42475" marR="42475" marT="21239" marB="21239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42475" marR="42475" marT="21239" marB="21239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42475" marR="42475" marT="21239" marB="21239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42475" marR="42475" marT="21239" marB="21239">
                    <a:solidFill>
                      <a:srgbClr val="F6A01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42475" marR="42475" marT="21239" marB="21239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42475" marR="42475" marT="21239" marB="21239">
                    <a:solidFill>
                      <a:srgbClr val="F6A01A"/>
                    </a:solidFill>
                  </a:tcPr>
                </a:tc>
              </a:tr>
              <a:tr h="204004"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16</a:t>
                      </a:r>
                      <a:endParaRPr lang="en-US" sz="1100" b="1" dirty="0"/>
                    </a:p>
                  </a:txBody>
                  <a:tcPr marL="42475" marR="42475" marT="21239" marB="21239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PCMH</a:t>
                      </a:r>
                      <a:endParaRPr lang="en-US" sz="1100" b="1" dirty="0"/>
                    </a:p>
                  </a:txBody>
                  <a:tcPr marL="42475" marR="42475" marT="21239" marB="21239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Chronic</a:t>
                      </a:r>
                      <a:r>
                        <a:rPr lang="en-US" sz="1100" b="1" baseline="0" dirty="0" smtClean="0"/>
                        <a:t> condition</a:t>
                      </a:r>
                      <a:endParaRPr lang="en-US" sz="1100" b="1" dirty="0"/>
                    </a:p>
                  </a:txBody>
                  <a:tcPr marL="42475" marR="42475" marT="21239" marB="21239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42475" marR="42475" marT="21239" marB="21239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42475" marR="42475" marT="21239" marB="21239">
                    <a:solidFill>
                      <a:srgbClr val="F6A01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42475" marR="42475" marT="21239" marB="21239">
                    <a:solidFill>
                      <a:srgbClr val="F6A01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42475" marR="42475" marT="21239" marB="21239">
                    <a:solidFill>
                      <a:srgbClr val="F6A01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42475" marR="42475" marT="21239" marB="21239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4004"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17</a:t>
                      </a:r>
                      <a:endParaRPr lang="en-US" sz="1100" b="1" dirty="0"/>
                    </a:p>
                  </a:txBody>
                  <a:tcPr marL="42475" marR="42475" marT="21239" marB="21239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Pioneer ACO</a:t>
                      </a:r>
                      <a:endParaRPr lang="en-US" sz="1100" b="1" dirty="0"/>
                    </a:p>
                  </a:txBody>
                  <a:tcPr marL="42475" marR="42475" marT="21239" marB="21239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All</a:t>
                      </a:r>
                      <a:r>
                        <a:rPr lang="en-US" sz="1100" b="1" baseline="0" dirty="0" smtClean="0"/>
                        <a:t> payers</a:t>
                      </a:r>
                      <a:endParaRPr lang="en-US" sz="1100" b="1" dirty="0"/>
                    </a:p>
                  </a:txBody>
                  <a:tcPr marL="42475" marR="42475" marT="21239" marB="21239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42475" marR="42475" marT="21239" marB="21239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42475" marR="42475" marT="21239" marB="21239">
                    <a:solidFill>
                      <a:srgbClr val="F6A01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42475" marR="42475" marT="21239" marB="21239">
                    <a:solidFill>
                      <a:srgbClr val="F6A01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42475" marR="42475" marT="21239" marB="21239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42475" marR="42475" marT="21239" marB="21239">
                    <a:solidFill>
                      <a:srgbClr val="F6A01A"/>
                    </a:solidFill>
                  </a:tcPr>
                </a:tc>
              </a:tr>
              <a:tr h="221948"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18</a:t>
                      </a:r>
                      <a:endParaRPr lang="en-US" sz="1100" b="1" dirty="0"/>
                    </a:p>
                  </a:txBody>
                  <a:tcPr marL="42475" marR="42475" marT="21239" marB="21239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Safety Net</a:t>
                      </a:r>
                      <a:r>
                        <a:rPr lang="en-US" sz="1100" b="1" baseline="0" dirty="0" smtClean="0"/>
                        <a:t> MH (SNMHI)</a:t>
                      </a:r>
                      <a:endParaRPr lang="en-US" sz="1100" b="1" dirty="0"/>
                    </a:p>
                  </a:txBody>
                  <a:tcPr marL="42475" marR="42475" marT="21239" marB="21239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Vulnerable</a:t>
                      </a:r>
                      <a:endParaRPr lang="en-US" sz="1100" b="1" dirty="0"/>
                    </a:p>
                  </a:txBody>
                  <a:tcPr marL="42475" marR="42475" marT="21239" marB="21239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42475" marR="42475" marT="21239" marB="21239">
                    <a:solidFill>
                      <a:srgbClr val="F6A01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42475" marR="42475" marT="21239" marB="21239">
                    <a:solidFill>
                      <a:srgbClr val="F6A01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42475" marR="42475" marT="21239" marB="21239">
                    <a:solidFill>
                      <a:srgbClr val="F6A01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42475" marR="42475" marT="21239" marB="21239">
                    <a:solidFill>
                      <a:srgbClr val="F6A01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42475" marR="42475" marT="21239" marB="21239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18</a:t>
            </a:fld>
            <a:endParaRPr kumimoji="0" lang="en-US"/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Colorado Payment Reform Initiatives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6397823"/>
            <a:ext cx="815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SOURCE:  Center for Improving Value in Health Care (CIVHC), September 2011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36509"/>
            <a:ext cx="8229600" cy="4330891"/>
          </a:xfrm>
        </p:spPr>
        <p:txBody>
          <a:bodyPr>
            <a:normAutofit/>
          </a:bodyPr>
          <a:lstStyle/>
          <a:p>
            <a:pPr marL="852678" indent="-742950">
              <a:buFont typeface="+mj-lt"/>
              <a:buAutoNum type="arabicPeriod"/>
            </a:pPr>
            <a:r>
              <a:rPr lang="en-US" sz="3600" dirty="0" smtClean="0">
                <a:solidFill>
                  <a:schemeClr val="tx2"/>
                </a:solidFill>
              </a:rPr>
              <a:t>Medical homes</a:t>
            </a:r>
          </a:p>
          <a:p>
            <a:pPr marL="852678" indent="-742950">
              <a:buFont typeface="+mj-lt"/>
              <a:buAutoNum type="arabicPeriod"/>
            </a:pPr>
            <a:r>
              <a:rPr lang="en-US" sz="3600" dirty="0" smtClean="0"/>
              <a:t>Accountable Care: Public and Private</a:t>
            </a:r>
          </a:p>
          <a:p>
            <a:pPr marL="852678" indent="-742950">
              <a:buFont typeface="+mj-lt"/>
              <a:buAutoNum type="arabicPeriod"/>
            </a:pPr>
            <a:r>
              <a:rPr lang="en-US" sz="3600" dirty="0" smtClean="0"/>
              <a:t>Payment Change:</a:t>
            </a:r>
            <a:r>
              <a:rPr lang="en-US" sz="3600" dirty="0"/>
              <a:t> </a:t>
            </a:r>
            <a:r>
              <a:rPr lang="en-US" sz="3600" dirty="0" smtClean="0"/>
              <a:t>Global and bundled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Various Ways to Test </a:t>
            </a:r>
            <a:r>
              <a:rPr lang="en-US" dirty="0"/>
              <a:t>C</a:t>
            </a:r>
            <a:r>
              <a:rPr lang="en-US" dirty="0" smtClean="0"/>
              <a:t>ost </a:t>
            </a:r>
            <a:r>
              <a:rPr lang="en-US" dirty="0"/>
              <a:t>S</a:t>
            </a:r>
            <a:r>
              <a:rPr lang="en-US" dirty="0" smtClean="0"/>
              <a:t>avings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19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7620000" cy="5334000"/>
          </a:xfrm>
        </p:spPr>
        <p:txBody>
          <a:bodyPr>
            <a:normAutofit/>
          </a:bodyPr>
          <a:lstStyle/>
          <a:p>
            <a:pPr>
              <a:spcAft>
                <a:spcPts val="900"/>
              </a:spcAft>
            </a:pPr>
            <a:r>
              <a:rPr lang="en-US" sz="3600" dirty="0" smtClean="0"/>
              <a:t>What are Colorado’s health care </a:t>
            </a:r>
            <a:br>
              <a:rPr lang="en-US" sz="3600" dirty="0" smtClean="0"/>
            </a:br>
            <a:r>
              <a:rPr lang="en-US" sz="3600" dirty="0" smtClean="0"/>
              <a:t>cost trends?</a:t>
            </a:r>
          </a:p>
          <a:p>
            <a:pPr>
              <a:spcAft>
                <a:spcPts val="900"/>
              </a:spcAft>
            </a:pPr>
            <a:r>
              <a:rPr lang="en-US" sz="3600" dirty="0" smtClean="0"/>
              <a:t>What are the drivers?  </a:t>
            </a:r>
          </a:p>
          <a:p>
            <a:pPr>
              <a:spcAft>
                <a:spcPts val="900"/>
              </a:spcAft>
            </a:pPr>
            <a:r>
              <a:rPr lang="en-US" sz="3600" dirty="0" smtClean="0"/>
              <a:t>How to move from idea to implementation?   </a:t>
            </a:r>
          </a:p>
          <a:p>
            <a:pPr>
              <a:spcAft>
                <a:spcPts val="900"/>
              </a:spcAft>
            </a:pPr>
            <a:r>
              <a:rPr lang="en-US" sz="3600" dirty="0" smtClean="0"/>
              <a:t>What’s happening in Colorado? 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Discussion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2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#1: Medical Homes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AF64-2E2D-4E05-A04D-381E6CBB7433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953000" y="1524000"/>
            <a:ext cx="3200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6" name="Picture 5" descr="cost contai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590124"/>
            <a:ext cx="9143999" cy="52678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Colorado Medical Home Efforts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AF64-2E2D-4E05-A04D-381E6CBB7433}" type="slidenum">
              <a:rPr lang="en-US" smtClean="0"/>
              <a:pPr/>
              <a:t>21</a:t>
            </a:fld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76400"/>
          <a:ext cx="8229600" cy="4330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Medical Home: Impact on Controlling </a:t>
            </a:r>
            <a:r>
              <a:rPr lang="en-US" dirty="0"/>
              <a:t>C</a:t>
            </a:r>
            <a:r>
              <a:rPr lang="en-US" dirty="0" smtClean="0"/>
              <a:t>osts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3837"/>
            <a:ext cx="8229600" cy="4983163"/>
          </a:xfrm>
        </p:spPr>
        <p:txBody>
          <a:bodyPr>
            <a:normAutofit/>
          </a:bodyPr>
          <a:lstStyle/>
          <a:p>
            <a:pPr>
              <a:spcAft>
                <a:spcPts val="900"/>
              </a:spcAft>
            </a:pPr>
            <a:r>
              <a:rPr lang="en-US" sz="3600" dirty="0" smtClean="0"/>
              <a:t>CMHI demonstrates savings but targeted to lower-cost populations</a:t>
            </a:r>
          </a:p>
          <a:p>
            <a:pPr lvl="0">
              <a:spcAft>
                <a:spcPts val="900"/>
              </a:spcAft>
            </a:pPr>
            <a:r>
              <a:rPr lang="en-US" sz="3600" dirty="0" smtClean="0"/>
              <a:t>Colorado programs still being evaluated, early returns and national results encouraging</a:t>
            </a:r>
          </a:p>
          <a:p>
            <a:pPr lvl="0">
              <a:spcAft>
                <a:spcPts val="900"/>
              </a:spcAft>
            </a:pPr>
            <a:r>
              <a:rPr lang="en-US" sz="3600" dirty="0" smtClean="0"/>
              <a:t>Complex</a:t>
            </a:r>
            <a:r>
              <a:rPr lang="en-US" sz="3600" dirty="0"/>
              <a:t>, lengthy, resource-intense process for practices to become medical </a:t>
            </a:r>
            <a:r>
              <a:rPr lang="en-US" sz="3600" dirty="0" smtClean="0"/>
              <a:t>homes</a:t>
            </a:r>
          </a:p>
          <a:p>
            <a:pPr lvl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AF64-2E2D-4E05-A04D-381E6CBB7433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36509"/>
            <a:ext cx="8229600" cy="4330891"/>
          </a:xfrm>
        </p:spPr>
        <p:txBody>
          <a:bodyPr>
            <a:normAutofit/>
          </a:bodyPr>
          <a:lstStyle/>
          <a:p>
            <a:pPr marL="852678" indent="-742950">
              <a:buFont typeface="+mj-lt"/>
              <a:buAutoNum type="arabicPeriod"/>
            </a:pPr>
            <a:r>
              <a:rPr lang="en-US" sz="3600" dirty="0" smtClean="0"/>
              <a:t>Medical homes</a:t>
            </a:r>
          </a:p>
          <a:p>
            <a:pPr marL="852678" indent="-742950">
              <a:buFont typeface="+mj-lt"/>
              <a:buAutoNum type="arabicPeriod"/>
            </a:pPr>
            <a:r>
              <a:rPr lang="en-US" sz="3600" dirty="0" smtClean="0">
                <a:solidFill>
                  <a:schemeClr val="tx2"/>
                </a:solidFill>
              </a:rPr>
              <a:t>Accountable Care: Public and Private</a:t>
            </a:r>
          </a:p>
          <a:p>
            <a:pPr marL="852678" indent="-742950">
              <a:buFont typeface="+mj-lt"/>
              <a:buAutoNum type="arabicPeriod"/>
            </a:pPr>
            <a:r>
              <a:rPr lang="en-US" sz="3600" dirty="0" smtClean="0"/>
              <a:t>Payment Change:</a:t>
            </a:r>
            <a:r>
              <a:rPr lang="en-US" sz="3600" dirty="0"/>
              <a:t> </a:t>
            </a:r>
            <a:r>
              <a:rPr lang="en-US" sz="3600" dirty="0" smtClean="0"/>
              <a:t>Global and Bundled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Various Ways to Test </a:t>
            </a:r>
            <a:r>
              <a:rPr lang="en-US" dirty="0"/>
              <a:t>C</a:t>
            </a:r>
            <a:r>
              <a:rPr lang="en-US" dirty="0" smtClean="0"/>
              <a:t>ost </a:t>
            </a:r>
            <a:r>
              <a:rPr lang="en-US" dirty="0"/>
              <a:t>S</a:t>
            </a:r>
            <a:r>
              <a:rPr lang="en-US" dirty="0" smtClean="0"/>
              <a:t>avings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23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AF64-2E2D-4E05-A04D-381E6CBB7433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Medicaid Accountable Care Collaborative</a:t>
            </a:r>
            <a:endParaRPr lang="en-US" dirty="0"/>
          </a:p>
        </p:txBody>
      </p:sp>
      <p:pic>
        <p:nvPicPr>
          <p:cNvPr id="6" name="Picture 5" descr="Medicaid Accountable Care Collaborative.jpg"/>
          <p:cNvPicPr>
            <a:picLocks noChangeAspect="1"/>
          </p:cNvPicPr>
          <p:nvPr/>
        </p:nvPicPr>
        <p:blipFill>
          <a:blip r:embed="rId3" cstate="print"/>
          <a:srcRect l="38333"/>
          <a:stretch>
            <a:fillRect/>
          </a:stretch>
        </p:blipFill>
        <p:spPr>
          <a:xfrm>
            <a:off x="1070217" y="1418328"/>
            <a:ext cx="7464183" cy="46776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 ‘s Impact on Controlling </a:t>
            </a:r>
            <a:r>
              <a:rPr lang="en-US" dirty="0"/>
              <a:t>C</a:t>
            </a:r>
            <a:r>
              <a:rPr lang="en-US" dirty="0" smtClean="0"/>
              <a:t>osts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36509"/>
            <a:ext cx="8305800" cy="471189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3600" dirty="0" smtClean="0"/>
              <a:t>Preliminary estimates on cost savings show some decreases in utilization but data are limited</a:t>
            </a:r>
          </a:p>
          <a:p>
            <a:pPr>
              <a:spcAft>
                <a:spcPts val="600"/>
              </a:spcAft>
            </a:pPr>
            <a:r>
              <a:rPr lang="en-US" sz="3600" dirty="0" smtClean="0"/>
              <a:t>Future opportunities for savings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Proposed “</a:t>
            </a:r>
            <a:r>
              <a:rPr lang="en-US" dirty="0" err="1" smtClean="0"/>
              <a:t>gainsharing</a:t>
            </a:r>
            <a:r>
              <a:rPr lang="en-US" dirty="0" smtClean="0"/>
              <a:t>” incentive payments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Dual eligible enrollment</a:t>
            </a:r>
          </a:p>
          <a:p>
            <a:pPr>
              <a:buNone/>
            </a:pPr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AF64-2E2D-4E05-A04D-381E6CBB7433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Payment Reform: </a:t>
            </a:r>
            <a:r>
              <a:rPr lang="en-US" dirty="0" smtClean="0"/>
              <a:t>Moving </a:t>
            </a:r>
            <a:r>
              <a:rPr lang="en-US" dirty="0"/>
              <a:t>F</a:t>
            </a:r>
            <a:r>
              <a:rPr lang="en-US" dirty="0" smtClean="0"/>
              <a:t>rom </a:t>
            </a:r>
            <a:r>
              <a:rPr lang="en-US" dirty="0"/>
              <a:t>V</a:t>
            </a:r>
            <a:r>
              <a:rPr lang="en-US" dirty="0" smtClean="0"/>
              <a:t>olume </a:t>
            </a:r>
            <a:r>
              <a:rPr lang="en-US" dirty="0"/>
              <a:t>to </a:t>
            </a:r>
            <a:r>
              <a:rPr lang="en-US" dirty="0" smtClean="0"/>
              <a:t>Value</a:t>
            </a:r>
            <a:endParaRPr lang="en-US" dirty="0"/>
          </a:p>
        </p:txBody>
      </p:sp>
      <p:pic>
        <p:nvPicPr>
          <p:cNvPr id="4" name="Content Placeholder 9" descr="FFS image_mass.go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58400" y="3810000"/>
            <a:ext cx="4040188" cy="2554705"/>
          </a:xfrm>
          <a:prstGeom prst="rect">
            <a:avLst/>
          </a:prstGeom>
        </p:spPr>
      </p:pic>
      <p:pic>
        <p:nvPicPr>
          <p:cNvPr id="5" name="Content Placeholder 10" descr="FFS image 2_mass.go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058400" y="990600"/>
            <a:ext cx="4041775" cy="2621268"/>
          </a:xfrm>
          <a:prstGeom prst="rect">
            <a:avLst/>
          </a:prstGeom>
        </p:spPr>
      </p:pic>
      <p:pic>
        <p:nvPicPr>
          <p:cNvPr id="6" name="Picture 5" descr="payment refor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43000" y="1295400"/>
            <a:ext cx="6942730" cy="5254751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26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Accountable Care Organizations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29200"/>
          </a:xfrm>
        </p:spPr>
        <p:txBody>
          <a:bodyPr>
            <a:normAutofit lnSpcReduction="10000"/>
          </a:bodyPr>
          <a:lstStyle/>
          <a:p>
            <a:pPr lvl="0">
              <a:spcAft>
                <a:spcPts val="600"/>
              </a:spcAft>
            </a:pPr>
            <a:r>
              <a:rPr lang="en-US" sz="3600" dirty="0" smtClean="0"/>
              <a:t>Provider networks that are responsible for controlling costs through rewards and penalties</a:t>
            </a:r>
          </a:p>
          <a:p>
            <a:pPr lvl="0">
              <a:spcAft>
                <a:spcPts val="600"/>
              </a:spcAft>
            </a:pPr>
            <a:r>
              <a:rPr lang="en-US" sz="3600" dirty="0" smtClean="0"/>
              <a:t>Current efforts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Medicare Shared Savings Programs 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Pioneer ACO Model</a:t>
            </a:r>
          </a:p>
          <a:p>
            <a:pPr lvl="0">
              <a:spcAft>
                <a:spcPts val="600"/>
              </a:spcAft>
              <a:buClr>
                <a:srgbClr val="F6A01A"/>
              </a:buClr>
            </a:pPr>
            <a:r>
              <a:rPr lang="en-US" sz="3600" dirty="0" smtClean="0">
                <a:solidFill>
                  <a:srgbClr val="3B6E8F"/>
                </a:solidFill>
              </a:rPr>
              <a:t>Medicare ACO demonstration found limited evidence of cost savings</a:t>
            </a:r>
          </a:p>
          <a:p>
            <a:pPr>
              <a:spcAft>
                <a:spcPts val="600"/>
              </a:spcAft>
              <a:buNone/>
            </a:pPr>
            <a:r>
              <a:rPr lang="en-US" dirty="0" smtClean="0"/>
              <a:t> </a:t>
            </a:r>
          </a:p>
          <a:p>
            <a:pPr lvl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AF64-2E2D-4E05-A04D-381E6CBB7433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36509"/>
            <a:ext cx="8229600" cy="4330891"/>
          </a:xfrm>
        </p:spPr>
        <p:txBody>
          <a:bodyPr>
            <a:normAutofit/>
          </a:bodyPr>
          <a:lstStyle/>
          <a:p>
            <a:pPr marL="852678" indent="-742950">
              <a:buFont typeface="+mj-lt"/>
              <a:buAutoNum type="arabicPeriod"/>
            </a:pPr>
            <a:r>
              <a:rPr lang="en-US" sz="3600" dirty="0" smtClean="0"/>
              <a:t>Medical homes</a:t>
            </a:r>
          </a:p>
          <a:p>
            <a:pPr marL="852678" indent="-742950">
              <a:buFont typeface="+mj-lt"/>
              <a:buAutoNum type="arabicPeriod"/>
            </a:pPr>
            <a:r>
              <a:rPr lang="en-US" sz="3600" dirty="0" smtClean="0"/>
              <a:t>Accountable Care: Public and Private</a:t>
            </a:r>
          </a:p>
          <a:p>
            <a:pPr marL="852678" indent="-742950">
              <a:buFont typeface="+mj-lt"/>
              <a:buAutoNum type="arabicPeriod"/>
            </a:pPr>
            <a:r>
              <a:rPr lang="en-US" sz="3600" dirty="0" smtClean="0">
                <a:solidFill>
                  <a:schemeClr val="tx2"/>
                </a:solidFill>
              </a:rPr>
              <a:t>Payment Change: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smtClean="0">
                <a:solidFill>
                  <a:schemeClr val="tx2"/>
                </a:solidFill>
              </a:rPr>
              <a:t>Global and Bundled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Various Ways to Test </a:t>
            </a:r>
            <a:r>
              <a:rPr lang="en-US" dirty="0"/>
              <a:t>C</a:t>
            </a:r>
            <a:r>
              <a:rPr lang="en-US" dirty="0" smtClean="0"/>
              <a:t>ost </a:t>
            </a:r>
            <a:r>
              <a:rPr lang="en-US" dirty="0"/>
              <a:t>S</a:t>
            </a:r>
            <a:r>
              <a:rPr lang="en-US" dirty="0" smtClean="0"/>
              <a:t>avings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28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 of Bundled </a:t>
            </a:r>
            <a:r>
              <a:rPr lang="en-US" dirty="0"/>
              <a:t>P</a:t>
            </a:r>
            <a:r>
              <a:rPr lang="en-US" dirty="0" smtClean="0"/>
              <a:t>ayments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305800" cy="5181600"/>
          </a:xfrm>
        </p:spPr>
        <p:txBody>
          <a:bodyPr>
            <a:normAutofit/>
          </a:bodyPr>
          <a:lstStyle/>
          <a:p>
            <a:pPr lvl="0">
              <a:spcAft>
                <a:spcPts val="600"/>
              </a:spcAft>
            </a:pPr>
            <a:r>
              <a:rPr lang="en-US" sz="3600" dirty="0" smtClean="0"/>
              <a:t>Bundled payment is fixed amount to providers for specific </a:t>
            </a:r>
            <a:r>
              <a:rPr lang="en-US" sz="3600" i="1" dirty="0" smtClean="0"/>
              <a:t>episode of care. </a:t>
            </a:r>
          </a:p>
          <a:p>
            <a:pPr lvl="0">
              <a:spcAft>
                <a:spcPts val="600"/>
              </a:spcAft>
            </a:pPr>
            <a:r>
              <a:rPr lang="en-US" sz="3600" dirty="0" smtClean="0"/>
              <a:t>Still accumulating evidence </a:t>
            </a:r>
          </a:p>
          <a:p>
            <a:pPr lvl="0">
              <a:spcAft>
                <a:spcPts val="600"/>
              </a:spcAft>
            </a:pPr>
            <a:r>
              <a:rPr lang="en-US" sz="3600" dirty="0" smtClean="0"/>
              <a:t>RAND’s </a:t>
            </a:r>
            <a:r>
              <a:rPr lang="en-US" sz="3600" i="1" dirty="0" smtClean="0"/>
              <a:t>modeling</a:t>
            </a:r>
            <a:r>
              <a:rPr lang="en-US" sz="3600" dirty="0" smtClean="0"/>
              <a:t> – of payment reform ideas, bundled payments hold greatest promise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Heart bypass Medicare bundling demonstration 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10% decline in bypass surgery costs</a:t>
            </a:r>
          </a:p>
          <a:p>
            <a:pPr lvl="0"/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AF64-2E2D-4E05-A04D-381E6CBB7433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dirty="0" smtClean="0">
                <a:solidFill>
                  <a:srgbClr val="7F7F7F"/>
                </a:solidFill>
              </a:rPr>
              <a:t>	</a:t>
            </a:r>
            <a:r>
              <a:rPr lang="en-US" sz="3600" dirty="0" smtClean="0"/>
              <a:t>CHI is a trusted and leading source of credible health information for Colorado leaders. Our insight is used to:</a:t>
            </a:r>
          </a:p>
          <a:p>
            <a:pPr lvl="1"/>
            <a:r>
              <a:rPr lang="en-US" dirty="0" smtClean="0"/>
              <a:t>Inform policy</a:t>
            </a:r>
          </a:p>
          <a:p>
            <a:pPr lvl="1"/>
            <a:r>
              <a:rPr lang="en-US" dirty="0" smtClean="0"/>
              <a:t>Contribute to effective implementation</a:t>
            </a:r>
          </a:p>
          <a:p>
            <a:pPr lvl="1"/>
            <a:r>
              <a:rPr lang="en-US" dirty="0" smtClean="0"/>
              <a:t>Support state efforts to improve health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6B59-5C75-447E-AA7C-6994750593F6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Our Vision</a:t>
            </a:r>
            <a:endParaRPr lang="en-US" sz="3200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3795063872"/>
              </p:ext>
            </p:extLst>
          </p:nvPr>
        </p:nvGraphicFramePr>
        <p:xfrm>
          <a:off x="914400" y="4572000"/>
          <a:ext cx="7239000" cy="144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angle 7"/>
          <p:cNvSpPr/>
          <p:nvPr/>
        </p:nvSpPr>
        <p:spPr>
          <a:xfrm>
            <a:off x="0" y="5715000"/>
            <a:ext cx="11430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334000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536509"/>
            <a:ext cx="8686800" cy="4330891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3600" dirty="0" smtClean="0"/>
              <a:t>Pilot implemented in CO by Health Care Incentives Improvement Institute and Colorado Business Group on Health </a:t>
            </a:r>
          </a:p>
          <a:p>
            <a:pPr>
              <a:spcAft>
                <a:spcPts val="600"/>
              </a:spcAft>
            </a:pPr>
            <a:r>
              <a:rPr lang="en-US" sz="3600" dirty="0" smtClean="0"/>
              <a:t>Providers financially encouraged to reduce potentially avoidable complications (PACs)</a:t>
            </a:r>
          </a:p>
          <a:p>
            <a:pPr>
              <a:spcAft>
                <a:spcPts val="600"/>
              </a:spcAft>
            </a:pPr>
            <a:r>
              <a:rPr lang="en-US" sz="3600" dirty="0" smtClean="0"/>
              <a:t>Testing bundled payments concept in </a:t>
            </a:r>
            <a:br>
              <a:rPr lang="en-US" sz="3600" dirty="0" smtClean="0"/>
            </a:br>
            <a:r>
              <a:rPr lang="en-US" sz="3600" dirty="0" smtClean="0"/>
              <a:t>San Luis Valley, Boulder/Longmont, Colorado Springs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PROMETHEUS Pilot </a:t>
            </a:r>
            <a:r>
              <a:rPr lang="en-US" dirty="0"/>
              <a:t>P</a:t>
            </a:r>
            <a:r>
              <a:rPr lang="en-US" dirty="0" smtClean="0"/>
              <a:t>rogram in Colorado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30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Payment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AF64-2E2D-4E05-A04D-381E6CBB7433}" type="slidenum">
              <a:rPr lang="en-US" smtClean="0"/>
              <a:pPr/>
              <a:t>31</a:t>
            </a:fld>
            <a:endParaRPr lang="en-US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609600" y="1524000"/>
          <a:ext cx="81534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Oval 5"/>
          <p:cNvSpPr/>
          <p:nvPr/>
        </p:nvSpPr>
        <p:spPr>
          <a:xfrm>
            <a:off x="838200" y="48006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838200" y="5334000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536509"/>
            <a:ext cx="4419600" cy="5321491"/>
          </a:xfrm>
        </p:spPr>
        <p:txBody>
          <a:bodyPr>
            <a:normAutofit/>
          </a:bodyPr>
          <a:lstStyle/>
          <a:p>
            <a:pPr>
              <a:spcAft>
                <a:spcPts val="400"/>
              </a:spcAft>
            </a:pPr>
            <a:r>
              <a:rPr lang="en-US" sz="3500" dirty="0" smtClean="0"/>
              <a:t>Pilot project at San Luis Valley </a:t>
            </a:r>
            <a:br>
              <a:rPr lang="en-US" sz="3500" dirty="0" smtClean="0"/>
            </a:br>
            <a:r>
              <a:rPr lang="en-US" sz="3500" dirty="0" smtClean="0"/>
              <a:t>Regional Medical Center </a:t>
            </a:r>
            <a:br>
              <a:rPr lang="en-US" sz="3500" dirty="0" smtClean="0"/>
            </a:br>
            <a:r>
              <a:rPr lang="en-US" sz="3500" dirty="0" smtClean="0"/>
              <a:t>administered by Engaged Public</a:t>
            </a:r>
          </a:p>
          <a:p>
            <a:pPr>
              <a:spcAft>
                <a:spcPts val="400"/>
              </a:spcAft>
            </a:pPr>
            <a:r>
              <a:rPr lang="en-US" sz="3500" dirty="0" smtClean="0"/>
              <a:t> </a:t>
            </a:r>
            <a:r>
              <a:rPr lang="en-US" sz="3600" dirty="0" smtClean="0"/>
              <a:t>HIT may yield cost savings</a:t>
            </a:r>
          </a:p>
          <a:p>
            <a:pPr>
              <a:spcAft>
                <a:spcPts val="400"/>
              </a:spcAft>
              <a:buNone/>
            </a:pPr>
            <a:endParaRPr lang="en-US" sz="3500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 the Horizon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32</a:t>
            </a:fld>
            <a:endParaRPr kumimoji="0" lang="en-US"/>
          </a:p>
        </p:txBody>
      </p:sp>
      <p:graphicFrame>
        <p:nvGraphicFramePr>
          <p:cNvPr id="6" name="Diagram 5"/>
          <p:cNvGraphicFramePr/>
          <p:nvPr/>
        </p:nvGraphicFramePr>
        <p:xfrm>
          <a:off x="4648200" y="1828800"/>
          <a:ext cx="4114800" cy="386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Legislation Under Consideration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305800" cy="4711891"/>
          </a:xfrm>
        </p:spPr>
        <p:txBody>
          <a:bodyPr>
            <a:normAutofit/>
          </a:bodyPr>
          <a:lstStyle/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AF64-2E2D-4E05-A04D-381E6CBB7433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04800" y="1536509"/>
            <a:ext cx="8305800" cy="4711891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822960" lvl="1" indent="-256032">
              <a:spcBef>
                <a:spcPts val="400"/>
              </a:spcBef>
              <a:spcAft>
                <a:spcPts val="900"/>
              </a:spcAft>
              <a:buClr>
                <a:schemeClr val="accent1"/>
              </a:buClr>
              <a:buSzPct val="90000"/>
              <a:buFont typeface="Arial" pitchFamily="34" charset="0"/>
              <a:buChar char="•"/>
              <a:defRPr/>
            </a:pPr>
            <a:r>
              <a:rPr lang="en-US" sz="3200" dirty="0" smtClean="0">
                <a:latin typeface="+mj-lt"/>
              </a:rPr>
              <a:t>	</a:t>
            </a:r>
          </a:p>
          <a:p>
            <a:pPr marL="365760" marR="0" lvl="0" indent="-256032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81000" y="1371601"/>
          <a:ext cx="6553200" cy="5261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4400"/>
                <a:gridCol w="2184400"/>
                <a:gridCol w="2184400"/>
              </a:tblGrid>
              <a:tr h="28259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Legislation</a:t>
                      </a:r>
                      <a:endParaRPr lang="en-US" sz="1400" dirty="0"/>
                    </a:p>
                  </a:txBody>
                  <a:tcPr marL="69234" marR="69234" marT="34617" marB="3461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Hot Spot Population</a:t>
                      </a:r>
                      <a:endParaRPr lang="en-US" sz="1400" dirty="0"/>
                    </a:p>
                  </a:txBody>
                  <a:tcPr marL="69234" marR="69234" marT="34617" marB="3461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 Mechanism</a:t>
                      </a:r>
                      <a:endParaRPr lang="en-US" sz="1400" dirty="0"/>
                    </a:p>
                  </a:txBody>
                  <a:tcPr marL="69234" marR="69234" marT="34617" marB="34617"/>
                </a:tc>
              </a:tr>
              <a:tr h="1044595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HB 1281 Medicaid Payment Reform </a:t>
                      </a:r>
                      <a:br>
                        <a:rPr kumimoji="0"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Pilot Program</a:t>
                      </a:r>
                    </a:p>
                    <a:p>
                      <a:endParaRPr lang="en-US" sz="1600" dirty="0"/>
                    </a:p>
                  </a:txBody>
                  <a:tcPr marL="69234" marR="69234" marT="34617" marB="3461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Medicaid</a:t>
                      </a:r>
                      <a:endParaRPr lang="en-US" sz="1600" dirty="0"/>
                    </a:p>
                  </a:txBody>
                  <a:tcPr marL="69234" marR="69234" marT="34617" marB="3461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Payment Reform</a:t>
                      </a:r>
                      <a:endParaRPr lang="en-US" sz="1600" dirty="0"/>
                    </a:p>
                  </a:txBody>
                  <a:tcPr marL="69234" marR="69234" marT="34617" marB="34617"/>
                </a:tc>
              </a:tr>
              <a:tr h="1044595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SB 23 Improve </a:t>
                      </a:r>
                      <a:br>
                        <a:rPr kumimoji="0"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Eligible Persons </a:t>
                      </a:r>
                      <a:br>
                        <a:rPr kumimoji="0"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Access to PACE Program</a:t>
                      </a:r>
                    </a:p>
                    <a:p>
                      <a:endParaRPr lang="en-US" sz="1600" dirty="0"/>
                    </a:p>
                  </a:txBody>
                  <a:tcPr marL="69234" marR="69234" marT="34617" marB="3461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Elderly</a:t>
                      </a:r>
                      <a:endParaRPr lang="en-US" sz="1600" dirty="0"/>
                    </a:p>
                  </a:txBody>
                  <a:tcPr marL="69234" marR="69234" marT="34617" marB="3461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New Models of Care</a:t>
                      </a:r>
                      <a:endParaRPr lang="en-US" sz="1600" dirty="0"/>
                    </a:p>
                  </a:txBody>
                  <a:tcPr marL="69234" marR="69234" marT="34617" marB="34617"/>
                </a:tc>
              </a:tr>
              <a:tr h="1044595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SB 127 Medicaid </a:t>
                      </a:r>
                      <a:br>
                        <a:rPr kumimoji="0"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Health Homes Long Term Care Providers</a:t>
                      </a:r>
                    </a:p>
                    <a:p>
                      <a:endParaRPr lang="en-US" sz="1600" dirty="0"/>
                    </a:p>
                  </a:txBody>
                  <a:tcPr marL="69234" marR="69234" marT="34617" marB="3461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Long Term Care</a:t>
                      </a:r>
                      <a:endParaRPr lang="en-US" sz="1600" dirty="0"/>
                    </a:p>
                  </a:txBody>
                  <a:tcPr marL="69234" marR="69234" marT="34617" marB="3461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New Models of Care</a:t>
                      </a:r>
                      <a:endParaRPr lang="en-US" sz="1600" dirty="0"/>
                    </a:p>
                  </a:txBody>
                  <a:tcPr marL="69234" marR="69234" marT="34617" marB="34617"/>
                </a:tc>
              </a:tr>
              <a:tr h="800754">
                <a:tc>
                  <a:txBody>
                    <a:bodyPr/>
                    <a:lstStyle/>
                    <a:p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SB 128 Alternative </a:t>
                      </a:r>
                      <a:br>
                        <a:rPr kumimoji="0"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Care Facility Reimbursement Pilot</a:t>
                      </a:r>
                      <a:endParaRPr lang="en-US" sz="1600" dirty="0"/>
                    </a:p>
                  </a:txBody>
                  <a:tcPr marL="69234" marR="69234" marT="34617" marB="3461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Skilled Nursing</a:t>
                      </a:r>
                      <a:endParaRPr lang="en-US" sz="1600" dirty="0"/>
                    </a:p>
                  </a:txBody>
                  <a:tcPr marL="69234" marR="69234" marT="34617" marB="3461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Payment Reform</a:t>
                      </a:r>
                      <a:endParaRPr lang="en-US" sz="1600" dirty="0"/>
                    </a:p>
                  </a:txBody>
                  <a:tcPr marL="69234" marR="69234" marT="34617" marB="34617"/>
                </a:tc>
              </a:tr>
              <a:tr h="10445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HCPF budget </a:t>
                      </a:r>
                      <a:br>
                        <a:rPr kumimoji="0"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proposal for </a:t>
                      </a:r>
                      <a:br>
                        <a:rPr kumimoji="0"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ACC gain-sharing model</a:t>
                      </a:r>
                      <a:endParaRPr kumimoji="0" lang="en-US" sz="1600" b="0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600" dirty="0"/>
                    </a:p>
                  </a:txBody>
                  <a:tcPr marL="69234" marR="69234" marT="34617" marB="3461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Medicaid</a:t>
                      </a:r>
                      <a:endParaRPr lang="en-US" sz="1600" dirty="0"/>
                    </a:p>
                  </a:txBody>
                  <a:tcPr marL="69234" marR="69234" marT="34617" marB="3461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Payment</a:t>
                      </a:r>
                      <a:r>
                        <a:rPr lang="en-US" sz="1600" baseline="0" dirty="0" smtClean="0"/>
                        <a:t> Reform</a:t>
                      </a:r>
                      <a:endParaRPr lang="en-US" sz="1600" dirty="0"/>
                    </a:p>
                  </a:txBody>
                  <a:tcPr marL="69234" marR="69234" marT="34617" marB="34617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pulse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31111" t="4362" r="8019" b="4362"/>
          <a:stretch>
            <a:fillRect/>
          </a:stretch>
        </p:blipFill>
        <p:spPr>
          <a:xfrm>
            <a:off x="5181600" y="1076980"/>
            <a:ext cx="3733800" cy="3733800"/>
          </a:xfrm>
          <a:ln w="38100">
            <a:solidFill>
              <a:srgbClr val="F6A01A"/>
            </a:solidFill>
          </a:ln>
          <a:effectLst/>
        </p:spPr>
      </p:pic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81000" y="6172200"/>
            <a:ext cx="7696200" cy="304800"/>
          </a:xfrm>
        </p:spPr>
        <p:txBody>
          <a:bodyPr/>
          <a:lstStyle/>
          <a:p>
            <a:r>
              <a:rPr lang="en-US" dirty="0" smtClean="0"/>
              <a:t>Michele Lueck  </a:t>
            </a:r>
            <a:r>
              <a:rPr lang="en-US" dirty="0" smtClean="0">
                <a:solidFill>
                  <a:schemeClr val="tx1"/>
                </a:solidFill>
              </a:rPr>
              <a:t> 303.782.7073   lueckm@coloradohealthinstitute.org</a:t>
            </a:r>
          </a:p>
          <a:p>
            <a:endParaRPr lang="en-US" dirty="0"/>
          </a:p>
        </p:txBody>
      </p:sp>
      <p:pic>
        <p:nvPicPr>
          <p:cNvPr id="7" name="Content Placeholder 6" descr="blood draw.jpg"/>
          <p:cNvPicPr>
            <a:picLocks noGrp="1" noChangeAspect="1"/>
          </p:cNvPicPr>
          <p:nvPr>
            <p:ph idx="13"/>
          </p:nvPr>
        </p:nvPicPr>
        <p:blipFill>
          <a:blip r:embed="rId3" cstate="print"/>
          <a:srcRect r="813" b="14634"/>
          <a:stretch>
            <a:fillRect/>
          </a:stretch>
        </p:blipFill>
        <p:spPr>
          <a:xfrm>
            <a:off x="304800" y="304800"/>
            <a:ext cx="4648200" cy="2667000"/>
          </a:xfrm>
          <a:ln w="38100">
            <a:solidFill>
              <a:schemeClr val="bg2"/>
            </a:solidFill>
          </a:ln>
          <a:effectLst/>
        </p:spPr>
      </p:pic>
      <p:pic>
        <p:nvPicPr>
          <p:cNvPr id="10" name="Picture 9" descr="doc patient.jpg"/>
          <p:cNvPicPr>
            <a:picLocks noChangeAspect="1"/>
          </p:cNvPicPr>
          <p:nvPr/>
        </p:nvPicPr>
        <p:blipFill>
          <a:blip r:embed="rId4" cstate="print"/>
          <a:srcRect l="14634" r="7317"/>
          <a:stretch>
            <a:fillRect/>
          </a:stretch>
        </p:blipFill>
        <p:spPr>
          <a:xfrm>
            <a:off x="2514600" y="3175000"/>
            <a:ext cx="2438400" cy="2082800"/>
          </a:xfrm>
          <a:prstGeom prst="rect">
            <a:avLst/>
          </a:prstGeom>
          <a:ln w="38100">
            <a:solidFill>
              <a:srgbClr val="F6A01A"/>
            </a:solidFill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105400" y="4886980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i="1" dirty="0" err="1" smtClean="0"/>
              <a:t>Salud</a:t>
            </a:r>
            <a:r>
              <a:rPr lang="en-US" sz="1400" b="1" i="1" dirty="0" smtClean="0"/>
              <a:t> Family Health Centers,</a:t>
            </a:r>
          </a:p>
          <a:p>
            <a:pPr algn="r"/>
            <a:r>
              <a:rPr lang="en-US" sz="1400" b="1" i="1" dirty="0" smtClean="0"/>
              <a:t>Commerce City</a:t>
            </a:r>
            <a:endParaRPr lang="en-US" sz="1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791200"/>
            <a:ext cx="8382000" cy="762000"/>
          </a:xfrm>
        </p:spPr>
        <p:txBody>
          <a:bodyPr>
            <a:noAutofit/>
          </a:bodyPr>
          <a:lstStyle/>
          <a:p>
            <a:r>
              <a:rPr lang="en-US" sz="4400" dirty="0" smtClean="0"/>
              <a:t>Trends and Why They Matter 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Care </a:t>
            </a:r>
            <a:r>
              <a:rPr lang="en-US" dirty="0"/>
              <a:t>E</a:t>
            </a:r>
            <a:r>
              <a:rPr lang="en-US" dirty="0" smtClean="0"/>
              <a:t>xpenditures are a Growing Share</a:t>
            </a:r>
            <a:endParaRPr lang="en-US" dirty="0"/>
          </a:p>
        </p:txBody>
      </p:sp>
      <p:pic>
        <p:nvPicPr>
          <p:cNvPr id="6" name="Content Placeholder 5" descr="National Health Care Spending GDP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19200" y="1447800"/>
            <a:ext cx="6615875" cy="48768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5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nnual Employee Only Premium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38650" y="1285941"/>
            <a:ext cx="6862349" cy="5114859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Both employers and employees bear the burden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47800" y="6488668"/>
            <a:ext cx="685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SOURCE:  Medical Expenditure Panel Survey</a:t>
            </a:r>
            <a:endParaRPr lang="en-US" sz="1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6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nnual Family Premium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43000" y="1295400"/>
            <a:ext cx="6858000" cy="5097936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458200" cy="1143000"/>
          </a:xfrm>
        </p:spPr>
        <p:txBody>
          <a:bodyPr/>
          <a:lstStyle/>
          <a:p>
            <a:r>
              <a:rPr lang="en-US" dirty="0" smtClean="0"/>
              <a:t>Family Premiums: Employees face largest increase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7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Health Insurance </a:t>
            </a:r>
            <a:r>
              <a:rPr lang="en-US" dirty="0"/>
              <a:t>P</a:t>
            </a:r>
            <a:r>
              <a:rPr lang="en-US" dirty="0" smtClean="0"/>
              <a:t>remiums </a:t>
            </a:r>
            <a:r>
              <a:rPr lang="en-US" dirty="0"/>
              <a:t>C</a:t>
            </a:r>
            <a:r>
              <a:rPr lang="en-US" dirty="0" smtClean="0"/>
              <a:t>ompared </a:t>
            </a:r>
            <a:br>
              <a:rPr lang="en-US" dirty="0" smtClean="0"/>
            </a:br>
            <a:r>
              <a:rPr lang="en-US" dirty="0" smtClean="0"/>
              <a:t>to </a:t>
            </a:r>
            <a:r>
              <a:rPr lang="en-US" dirty="0"/>
              <a:t>O</a:t>
            </a:r>
            <a:r>
              <a:rPr lang="en-US" dirty="0" smtClean="0"/>
              <a:t>ther </a:t>
            </a:r>
            <a:r>
              <a:rPr lang="en-US" dirty="0"/>
              <a:t>E</a:t>
            </a:r>
            <a:r>
              <a:rPr lang="en-US" dirty="0" smtClean="0"/>
              <a:t>conomic </a:t>
            </a:r>
            <a:r>
              <a:rPr lang="en-US" dirty="0"/>
              <a:t>I</a:t>
            </a:r>
            <a:r>
              <a:rPr lang="en-US" dirty="0" smtClean="0"/>
              <a:t>ndicators </a:t>
            </a:r>
            <a:endParaRPr lang="en-US" dirty="0"/>
          </a:p>
        </p:txBody>
      </p:sp>
      <p:pic>
        <p:nvPicPr>
          <p:cNvPr id="5" name="Content Placeholder 4" descr="cumulative increase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34114" y="1371599"/>
            <a:ext cx="5962086" cy="548640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8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638800"/>
            <a:ext cx="8534400" cy="914400"/>
          </a:xfrm>
        </p:spPr>
        <p:txBody>
          <a:bodyPr>
            <a:noAutofit/>
          </a:bodyPr>
          <a:lstStyle/>
          <a:p>
            <a:r>
              <a:rPr lang="en-US" sz="4400" dirty="0" smtClean="0"/>
              <a:t>Drivers of Health Care Spending 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I PP Template 2012">
  <a:themeElements>
    <a:clrScheme name="CHI Custom">
      <a:dk1>
        <a:srgbClr val="3B6E8F"/>
      </a:dk1>
      <a:lt1>
        <a:srgbClr val="FFFFFF"/>
      </a:lt1>
      <a:dk2>
        <a:srgbClr val="F6A01A"/>
      </a:dk2>
      <a:lt2>
        <a:srgbClr val="717375"/>
      </a:lt2>
      <a:accent1>
        <a:srgbClr val="F6A01A"/>
      </a:accent1>
      <a:accent2>
        <a:srgbClr val="3B6E8F"/>
      </a:accent2>
      <a:accent3>
        <a:srgbClr val="717375"/>
      </a:accent3>
      <a:accent4>
        <a:srgbClr val="56004E"/>
      </a:accent4>
      <a:accent5>
        <a:srgbClr val="817C00"/>
      </a:accent5>
      <a:accent6>
        <a:srgbClr val="FFFFFF"/>
      </a:accent6>
      <a:hlink>
        <a:srgbClr val="F6A01A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CHI PP Template 2012</Template>
  <TotalTime>2602</TotalTime>
  <Words>807</Words>
  <Application>Microsoft Office PowerPoint</Application>
  <PresentationFormat>On-screen Show (4:3)</PresentationFormat>
  <Paragraphs>249</Paragraphs>
  <Slides>34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CHI PP Template 2012</vt:lpstr>
      <vt:lpstr>Reining in Growth of Health Spending</vt:lpstr>
      <vt:lpstr>Today’s Discussion</vt:lpstr>
      <vt:lpstr>Our Vision</vt:lpstr>
      <vt:lpstr>Trends and Why They Matter </vt:lpstr>
      <vt:lpstr>Health Care Expenditures are a Growing Share</vt:lpstr>
      <vt:lpstr>Both employers and employees bear the burden</vt:lpstr>
      <vt:lpstr>Family Premiums: Employees face largest increase</vt:lpstr>
      <vt:lpstr>Health Insurance Premiums Compared  to Other Economic Indicators </vt:lpstr>
      <vt:lpstr>Drivers of Health Care Spending </vt:lpstr>
      <vt:lpstr>Health Care Cost Drivers</vt:lpstr>
      <vt:lpstr>“Hot Spotters”</vt:lpstr>
      <vt:lpstr>The Skewing of Health Expenditures</vt:lpstr>
      <vt:lpstr>Hot Spotter  #1:  The Elderly</vt:lpstr>
      <vt:lpstr>Hot Spotter #2: The Disabled and the Elderly</vt:lpstr>
      <vt:lpstr>Hot Spotter #3:  Skilled Nursing</vt:lpstr>
      <vt:lpstr>What Are We Doing  To Address Costs?</vt:lpstr>
      <vt:lpstr>Colorado Payment Reform Initiatives</vt:lpstr>
      <vt:lpstr>Colorado Payment Reform Initiatives</vt:lpstr>
      <vt:lpstr>Various Ways to Test Cost Savings</vt:lpstr>
      <vt:lpstr>#1: Medical Homes</vt:lpstr>
      <vt:lpstr>Colorado Medical Home Efforts</vt:lpstr>
      <vt:lpstr>Medical Home: Impact on Controlling Costs</vt:lpstr>
      <vt:lpstr>Various Ways to Test Cost Savings</vt:lpstr>
      <vt:lpstr>Medicaid Accountable Care Collaborative</vt:lpstr>
      <vt:lpstr>ACC ‘s Impact on Controlling Costs</vt:lpstr>
      <vt:lpstr>Payment Reform: Moving From Volume to Value</vt:lpstr>
      <vt:lpstr>Accountable Care Organizations</vt:lpstr>
      <vt:lpstr>Various Ways to Test Cost Savings</vt:lpstr>
      <vt:lpstr>Development of Bundled Payments </vt:lpstr>
      <vt:lpstr>PROMETHEUS Pilot Program in Colorado</vt:lpstr>
      <vt:lpstr>Global Payment</vt:lpstr>
      <vt:lpstr>On the Horizon</vt:lpstr>
      <vt:lpstr>Legislation Under Consideration</vt:lpstr>
      <vt:lpstr>Slide 34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Reining in Growth of Health Spending</dc:title>
  <dc:creator>Amy Downs</dc:creator>
  <cp:lastModifiedBy>Tasia Sinn</cp:lastModifiedBy>
  <cp:revision>310</cp:revision>
  <dcterms:created xsi:type="dcterms:W3CDTF">2012-01-24T21:01:11Z</dcterms:created>
  <dcterms:modified xsi:type="dcterms:W3CDTF">2012-04-30T22:49:14Z</dcterms:modified>
</cp:coreProperties>
</file>